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20"/>
  </p:notesMasterIdLst>
  <p:handoutMasterIdLst>
    <p:handoutMasterId r:id="rId21"/>
  </p:handoutMasterIdLst>
  <p:sldIdLst>
    <p:sldId id="7150" r:id="rId7"/>
    <p:sldId id="7148" r:id="rId8"/>
    <p:sldId id="7151" r:id="rId9"/>
    <p:sldId id="7161" r:id="rId10"/>
    <p:sldId id="7152" r:id="rId11"/>
    <p:sldId id="7156" r:id="rId12"/>
    <p:sldId id="7158" r:id="rId13"/>
    <p:sldId id="7159" r:id="rId14"/>
    <p:sldId id="7160" r:id="rId15"/>
    <p:sldId id="7162" r:id="rId16"/>
    <p:sldId id="7163" r:id="rId17"/>
    <p:sldId id="7164" r:id="rId18"/>
    <p:sldId id="7155" r:id="rId19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09.06.2022.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09.06.2022.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09.06.2022.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09.06.2022.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09.06.2022.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09.06.2022.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09.06.2022.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09.06.2022.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09.06.2022.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09.06.2022.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952" y="1584977"/>
            <a:ext cx="7268934" cy="10707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CB000"/>
                </a:solidFill>
              </a:rPr>
              <a:t>Projektni</a:t>
            </a:r>
            <a:r>
              <a:rPr lang="hr-HR" dirty="0">
                <a:solidFill>
                  <a:srgbClr val="ECB000"/>
                </a:solidFill>
              </a:rPr>
              <a:t>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5577952" y="2801263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i="1" dirty="0"/>
              <a:t>Simulacija investicijskog portfelja</a:t>
            </a:r>
            <a:endParaRPr lang="en-US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5577952" y="4670974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Ime i prezime: Edi Prodan</a:t>
            </a:r>
          </a:p>
          <a:p>
            <a:r>
              <a:rPr lang="hr-HR" sz="2400" dirty="0"/>
              <a:t>Datum: 7. lipnja 2022.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738758-1E3F-5817-ED96-F599E4A76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AC2CE-6680-7E3D-02DC-F6A52AF2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compund interest - primjer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74D8-0794-0B67-1C83-7D789B2C78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10</a:t>
            </a:fld>
            <a:endParaRPr lang="hr-HR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0294F5C-8F28-8F14-A9F0-3FCCF7F7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07" y="1445953"/>
            <a:ext cx="7075516" cy="47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659795-AAD6-C9B9-315D-A3648F2B9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29317-7D2A-5A8A-75A6-4B80391B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indeks tijekom povijesti - usporedba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DA992-3EA8-784D-0D47-57DF039B41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30853A9-5437-5A3E-EBB0-8A18E13B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" y="1744662"/>
            <a:ext cx="5355432" cy="357028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2545B79-8142-6BD2-66AD-9707425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18" y="1744662"/>
            <a:ext cx="5464844" cy="34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E64FC64-C4FD-DDD1-98E3-2C5C3022E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15F581-9FA9-6982-84C7-2641D5A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10277475" cy="1288886"/>
          </a:xfrm>
        </p:spPr>
        <p:txBody>
          <a:bodyPr/>
          <a:lstStyle/>
          <a:p>
            <a:r>
              <a:rPr lang="en-HR" dirty="0"/>
              <a:t>vjerojatnost povrata pri ulaganju u jednoj godini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AEB1-9128-F2D4-9675-8A68F376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12</a:t>
            </a:fld>
            <a:endParaRPr lang="hr-HR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87A6E97-966C-899E-3E71-6C8CB8AC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55" y="1857148"/>
            <a:ext cx="6938964" cy="46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Jesu li rezultati primjenjivi?</a:t>
            </a:r>
          </a:p>
          <a:p>
            <a:r>
              <a:rPr lang="hr-HR" sz="2400" dirty="0"/>
              <a:t>Je li moguće proširiti model i na koji način?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27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</a:t>
            </a:r>
            <a:r>
              <a:rPr lang="hr-HR" sz="2400" dirty="0" err="1"/>
              <a:t>Julii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599"/>
            <a:ext cx="9334500" cy="27404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jednostavnom</a:t>
            </a:r>
            <a:r>
              <a:rPr lang="en-US" sz="2400" dirty="0"/>
              <a:t> </a:t>
            </a:r>
            <a:r>
              <a:rPr lang="en-US" sz="2400" dirty="0" err="1"/>
              <a:t>primjeru</a:t>
            </a:r>
            <a:r>
              <a:rPr lang="en-US" sz="2400" dirty="0"/>
              <a:t> </a:t>
            </a:r>
            <a:r>
              <a:rPr lang="en-US" sz="2400" dirty="0" err="1"/>
              <a:t>grafički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</a:t>
            </a:r>
            <a:r>
              <a:rPr lang="en-US" sz="2400" dirty="0" err="1"/>
              <a:t>temeljne</a:t>
            </a:r>
            <a:r>
              <a:rPr lang="en-US" sz="2400" dirty="0"/>
              <a:t> </a:t>
            </a:r>
            <a:r>
              <a:rPr lang="en-US" sz="2400" dirty="0" err="1"/>
              <a:t>pojmove</a:t>
            </a:r>
            <a:r>
              <a:rPr lang="en-US" sz="2400" dirty="0"/>
              <a:t> s </a:t>
            </a:r>
            <a:r>
              <a:rPr lang="en-US" sz="2400" dirty="0" err="1"/>
              <a:t>kojima</a:t>
            </a:r>
            <a:r>
              <a:rPr lang="en-US" sz="2400" dirty="0"/>
              <a:t> se </a:t>
            </a:r>
            <a:r>
              <a:rPr lang="en-US" sz="2400" dirty="0" err="1"/>
              <a:t>možete</a:t>
            </a:r>
            <a:r>
              <a:rPr lang="en-US" sz="2400" dirty="0"/>
              <a:t> </a:t>
            </a:r>
            <a:r>
              <a:rPr lang="en-US" sz="2400" dirty="0" err="1"/>
              <a:t>susresti</a:t>
            </a:r>
            <a:r>
              <a:rPr lang="en-US" sz="2400" dirty="0"/>
              <a:t>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investiranja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objasniti</a:t>
            </a:r>
            <a:r>
              <a:rPr lang="en-US" sz="2400" dirty="0"/>
              <a:t> </a:t>
            </a:r>
            <a:r>
              <a:rPr lang="en-US" sz="2400" dirty="0" err="1"/>
              <a:t>važnost</a:t>
            </a:r>
            <a:r>
              <a:rPr lang="en-US" sz="2400" dirty="0"/>
              <a:t> </a:t>
            </a:r>
            <a:r>
              <a:rPr lang="en-US" sz="2400" dirty="0" err="1"/>
              <a:t>vjerojatnosti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statistike</a:t>
            </a:r>
            <a:r>
              <a:rPr lang="en-US" sz="2400" dirty="0"/>
              <a:t> u </a:t>
            </a:r>
            <a:r>
              <a:rPr lang="en-US" sz="2400" dirty="0" err="1"/>
              <a:t>investiranju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379AFD-0816-9361-7692-499240B83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“My wealth has come from a combination of living in America, some lucky genes, and compound interest.” – W. Buffett</a:t>
            </a:r>
          </a:p>
          <a:p>
            <a:endParaRPr lang="en-US" dirty="0"/>
          </a:p>
          <a:p>
            <a:r>
              <a:rPr lang="en-US" dirty="0"/>
              <a:t>“Compound interest is the eighth wonder of the world. He who understands it, earns it; he who doesn't, pays it” – A. Einstein</a:t>
            </a:r>
            <a:endParaRPr lang="en-H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F4F3DD-079F-812B-64D1-1173B3F3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2202-5235-F237-BE3E-621E68A65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69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Pristup problemu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osnovni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model s podacima iz stvarnog života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D494E4-887F-E25C-45FC-6FED498A2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Pretpostavke modela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„</a:t>
            </a:r>
            <a:r>
              <a:rPr lang="hr-HR" sz="2400" dirty="0" err="1"/>
              <a:t>trading</a:t>
            </a:r>
            <a:r>
              <a:rPr lang="hr-HR" sz="2400" dirty="0"/>
              <a:t>” godina započinje 2. siječnja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r>
              <a:rPr lang="hr-HR" sz="2400" dirty="0"/>
              <a:t>Ograničenja modela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R" sz="2400" dirty="0"/>
              <a:t>samo jedan indeks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en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09A33-646D-C287-CD2A-0665D146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C018-FC8D-BD52-0469-553C7011BD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419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D97BEE8-F4C6-7991-A2C5-C71CF73BC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4BB30-B24C-DCEB-E647-B1668B3E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u Juliji</a:t>
            </a:r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A520C-422A-1FEF-0284-86991A8AFB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72ABDC-226A-D4AE-0018-9F2836A4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655864"/>
            <a:ext cx="9880600" cy="43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08D54A-2D35-E29F-03F4-7C3356569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E8FB5C-0005-8EAE-AAAF-CC8C5B24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42ACE-2947-288A-6C6C-C37990D73E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1899A0BF-E21F-01DD-DDC2-C4D1896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054100"/>
            <a:ext cx="11404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C46B32-4170-9995-145B-8AB5196B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AD803-A095-D4CD-8F92-E12BDAAD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2F93-16F7-59BE-C380-DC4EA20AA9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9</a:t>
            </a:fld>
            <a:endParaRPr lang="hr-HR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FF6D9D-A550-F86E-D4A0-7CED7BDA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8" y="2181452"/>
            <a:ext cx="10712912" cy="2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5764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192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Roobert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PowerPoint Presentation</vt:lpstr>
      <vt:lpstr>Pristup i rješenje problema</vt:lpstr>
      <vt:lpstr>PowerPoint Presentation</vt:lpstr>
      <vt:lpstr>Implementacija u Juliji</vt:lpstr>
      <vt:lpstr>PowerPoint Presentation</vt:lpstr>
      <vt:lpstr>PowerPoint Presentation</vt:lpstr>
      <vt:lpstr>compund interest - primjer</vt:lpstr>
      <vt:lpstr>indeks tijekom povijesti - usporedba</vt:lpstr>
      <vt:lpstr>vjerojatnost povrata pri ulaganju u jednoj godini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Edi Prodan</cp:lastModifiedBy>
  <cp:revision>16</cp:revision>
  <cp:lastPrinted>2021-01-13T09:31:57Z</cp:lastPrinted>
  <dcterms:created xsi:type="dcterms:W3CDTF">2020-04-30T08:26:07Z</dcterms:created>
  <dcterms:modified xsi:type="dcterms:W3CDTF">2022-06-08T23:00:15Z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