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2"/>
  </p:notesMasterIdLst>
  <p:sldIdLst>
    <p:sldId id="270" r:id="rId2"/>
    <p:sldId id="273" r:id="rId3"/>
    <p:sldId id="274" r:id="rId4"/>
    <p:sldId id="275" r:id="rId5"/>
    <p:sldId id="276" r:id="rId6"/>
    <p:sldId id="279" r:id="rId7"/>
    <p:sldId id="277" r:id="rId8"/>
    <p:sldId id="280" r:id="rId9"/>
    <p:sldId id="28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359"/>
    <a:srgbClr val="163D64"/>
    <a:srgbClr val="E13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/>
    <p:restoredTop sz="94694"/>
  </p:normalViewPr>
  <p:slideViewPr>
    <p:cSldViewPr snapToGrid="0">
      <p:cViewPr>
        <p:scale>
          <a:sx n="115" d="100"/>
          <a:sy n="115" d="100"/>
        </p:scale>
        <p:origin x="109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BA81F-918D-074A-B833-E27900A7F2FA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A7896-4A03-C849-A813-90E1C49D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b="0" i="0" dirty="0" err="1">
                <a:effectLst/>
                <a:latin typeface="system-ui"/>
              </a:rPr>
              <a:t>Dalam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rentang</a:t>
            </a:r>
            <a:r>
              <a:rPr lang="en-ID" b="0" i="0" dirty="0">
                <a:effectLst/>
                <a:latin typeface="system-ui"/>
              </a:rPr>
              <a:t> dua </a:t>
            </a:r>
            <a:r>
              <a:rPr lang="en-ID" b="0" i="0" dirty="0" err="1">
                <a:effectLst/>
                <a:latin typeface="system-ui"/>
              </a:rPr>
              <a:t>tahun</a:t>
            </a:r>
            <a:r>
              <a:rPr lang="en-ID" b="0" i="0" dirty="0">
                <a:effectLst/>
                <a:latin typeface="system-ui"/>
              </a:rPr>
              <a:t>, </a:t>
            </a:r>
            <a:r>
              <a:rPr lang="en-ID" b="0" i="0" dirty="0" err="1">
                <a:effectLst/>
                <a:latin typeface="system-ui"/>
              </a:rPr>
              <a:t>terdapat</a:t>
            </a:r>
            <a:r>
              <a:rPr lang="en-ID" b="0" i="0" dirty="0">
                <a:effectLst/>
                <a:latin typeface="system-ui"/>
              </a:rPr>
              <a:t> 11 storage cost yang </a:t>
            </a:r>
            <a:r>
              <a:rPr lang="en-ID" b="0" i="0" dirty="0" err="1">
                <a:effectLst/>
                <a:latin typeface="system-ui"/>
              </a:rPr>
              <a:t>berada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diatas</a:t>
            </a:r>
            <a:r>
              <a:rPr lang="en-ID" b="0" i="0" dirty="0">
                <a:effectLst/>
                <a:latin typeface="system-ui"/>
              </a:rPr>
              <a:t> rata-rata, </a:t>
            </a:r>
            <a:r>
              <a:rPr lang="en-ID" b="0" i="0" dirty="0" err="1">
                <a:effectLst/>
                <a:latin typeface="system-ui"/>
              </a:rPr>
              <a:t>tetapi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belum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ada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kesimpulan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spesifik</a:t>
            </a:r>
            <a:r>
              <a:rPr lang="en-ID" b="0" i="0" dirty="0">
                <a:effectLst/>
                <a:latin typeface="system-ui"/>
              </a:rPr>
              <a:t> yang </a:t>
            </a:r>
            <a:r>
              <a:rPr lang="en-ID" b="0" i="0" dirty="0" err="1">
                <a:effectLst/>
                <a:latin typeface="system-ui"/>
              </a:rPr>
              <a:t>bisa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ditarik</a:t>
            </a:r>
            <a:r>
              <a:rPr lang="en-ID" b="0" i="0" dirty="0">
                <a:effectLst/>
                <a:latin typeface="system-ui"/>
              </a:rPr>
              <a:t>. </a:t>
            </a:r>
            <a:r>
              <a:rPr lang="en-ID" b="0" i="0" dirty="0" err="1">
                <a:effectLst/>
                <a:latin typeface="system-ui"/>
              </a:rPr>
              <a:t>Selain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itu</a:t>
            </a:r>
            <a:r>
              <a:rPr lang="en-ID" b="0" i="0" dirty="0">
                <a:effectLst/>
                <a:latin typeface="system-ui"/>
              </a:rPr>
              <a:t>, line chart </a:t>
            </a:r>
            <a:r>
              <a:rPr lang="en-ID" b="0" i="0" dirty="0" err="1">
                <a:effectLst/>
                <a:latin typeface="system-ui"/>
              </a:rPr>
              <a:t>diatas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menandakan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bahwa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persebaran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antara</a:t>
            </a:r>
            <a:r>
              <a:rPr lang="en-ID" b="0" i="0" dirty="0">
                <a:effectLst/>
                <a:latin typeface="system-ui"/>
              </a:rPr>
              <a:t> rata-rata </a:t>
            </a:r>
            <a:r>
              <a:rPr lang="en-ID" b="0" i="0" dirty="0" err="1">
                <a:effectLst/>
                <a:latin typeface="system-ui"/>
              </a:rPr>
              <a:t>bulanan</a:t>
            </a:r>
            <a:r>
              <a:rPr lang="en-ID" b="0" i="0" dirty="0">
                <a:effectLst/>
                <a:latin typeface="system-ui"/>
              </a:rPr>
              <a:t> yang </a:t>
            </a:r>
            <a:r>
              <a:rPr lang="en-ID" b="0" i="0" dirty="0" err="1">
                <a:effectLst/>
                <a:latin typeface="system-ui"/>
              </a:rPr>
              <a:t>diatas</a:t>
            </a:r>
            <a:r>
              <a:rPr lang="en-ID" b="0" i="0" dirty="0">
                <a:effectLst/>
                <a:latin typeface="system-ui"/>
              </a:rPr>
              <a:t> total </a:t>
            </a:r>
            <a:r>
              <a:rPr lang="en-ID" b="0" i="0" dirty="0" err="1">
                <a:effectLst/>
                <a:latin typeface="system-ui"/>
              </a:rPr>
              <a:t>avarege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dengan</a:t>
            </a:r>
            <a:r>
              <a:rPr lang="en-ID" b="0" i="0" dirty="0">
                <a:effectLst/>
                <a:latin typeface="system-ui"/>
              </a:rPr>
              <a:t> yang </a:t>
            </a:r>
            <a:r>
              <a:rPr lang="en-ID" b="0" i="0" dirty="0" err="1">
                <a:effectLst/>
                <a:latin typeface="system-ui"/>
              </a:rPr>
              <a:t>dibawah</a:t>
            </a:r>
            <a:r>
              <a:rPr lang="en-ID" b="0" i="0" dirty="0">
                <a:effectLst/>
                <a:latin typeface="system-ui"/>
              </a:rPr>
              <a:t> average </a:t>
            </a:r>
            <a:r>
              <a:rPr lang="en-ID" b="0" i="0" dirty="0" err="1">
                <a:effectLst/>
                <a:latin typeface="system-ui"/>
              </a:rPr>
              <a:t>berjumlah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sama</a:t>
            </a:r>
            <a:r>
              <a:rPr lang="en-ID" b="0" i="0" dirty="0">
                <a:effectLst/>
                <a:latin typeface="system-ui"/>
              </a:rPr>
              <a:t> (12 </a:t>
            </a:r>
            <a:r>
              <a:rPr lang="en-ID" b="0" i="0" dirty="0" err="1">
                <a:effectLst/>
                <a:latin typeface="system-ui"/>
              </a:rPr>
              <a:t>bulan</a:t>
            </a:r>
            <a:r>
              <a:rPr lang="en-ID" b="0" i="0" dirty="0">
                <a:effectLst/>
                <a:latin typeface="system-ui"/>
              </a:rPr>
              <a:t> di </a:t>
            </a:r>
            <a:r>
              <a:rPr lang="en-ID" b="0" i="0" dirty="0" err="1">
                <a:effectLst/>
                <a:latin typeface="system-ui"/>
              </a:rPr>
              <a:t>atas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avg</a:t>
            </a:r>
            <a:r>
              <a:rPr lang="en-ID" b="0" i="0" dirty="0">
                <a:effectLst/>
                <a:latin typeface="system-ui"/>
              </a:rPr>
              <a:t> dan 12 </a:t>
            </a:r>
            <a:r>
              <a:rPr lang="en-ID" b="0" i="0" dirty="0" err="1">
                <a:effectLst/>
                <a:latin typeface="system-ui"/>
              </a:rPr>
              <a:t>bulan</a:t>
            </a:r>
            <a:r>
              <a:rPr lang="en-ID" b="0" i="0" dirty="0">
                <a:effectLst/>
                <a:latin typeface="system-ui"/>
              </a:rPr>
              <a:t> di </a:t>
            </a:r>
            <a:r>
              <a:rPr lang="en-ID" b="0" i="0" dirty="0" err="1">
                <a:effectLst/>
                <a:latin typeface="system-ui"/>
              </a:rPr>
              <a:t>bawah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avg</a:t>
            </a:r>
            <a:r>
              <a:rPr lang="en-ID" b="0" i="0" dirty="0">
                <a:effectLst/>
                <a:latin typeface="system-ui"/>
              </a:rPr>
              <a:t>) </a:t>
            </a:r>
            <a:r>
              <a:rPr lang="en-ID" b="0" i="0" dirty="0" err="1">
                <a:effectLst/>
                <a:latin typeface="system-ui"/>
              </a:rPr>
              <a:t>sehingga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tidak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tergambarkan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pola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tertentu</a:t>
            </a:r>
            <a:r>
              <a:rPr lang="en-ID" b="0" i="0" dirty="0">
                <a:effectLst/>
                <a:latin typeface="system-ui"/>
              </a:rPr>
              <a:t>. Analisa </a:t>
            </a:r>
            <a:r>
              <a:rPr lang="en-ID" b="0" i="0" dirty="0" err="1">
                <a:effectLst/>
                <a:latin typeface="system-ui"/>
              </a:rPr>
              <a:t>akan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dilanjutkan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dengan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memperhitungkan</a:t>
            </a:r>
            <a:r>
              <a:rPr lang="en-ID" b="0" i="0" dirty="0">
                <a:effectLst/>
                <a:latin typeface="system-ui"/>
              </a:rPr>
              <a:t> cost dan revenue </a:t>
            </a:r>
            <a:r>
              <a:rPr lang="en-ID" b="0" i="0" dirty="0" err="1">
                <a:effectLst/>
                <a:latin typeface="system-ui"/>
              </a:rPr>
              <a:t>dari</a:t>
            </a:r>
            <a:r>
              <a:rPr lang="en-ID" b="0" i="0" dirty="0">
                <a:effectLst/>
                <a:latin typeface="system-ui"/>
              </a:rPr>
              <a:t> masing-masing </a:t>
            </a:r>
            <a:r>
              <a:rPr lang="en-ID" b="0" i="0" dirty="0" err="1">
                <a:effectLst/>
                <a:latin typeface="system-ui"/>
              </a:rPr>
              <a:t>kategori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produk</a:t>
            </a:r>
            <a:r>
              <a:rPr lang="en-ID" b="0" i="0" dirty="0">
                <a:effectLst/>
                <a:latin typeface="system-ui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A7896-4A03-C849-A813-90E1C49D6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b="0" i="0" dirty="0" err="1">
                <a:effectLst/>
                <a:latin typeface="system-ui"/>
              </a:rPr>
              <a:t>Setelah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mendapatkan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gambaran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umum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dari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kategori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produk</a:t>
            </a:r>
            <a:r>
              <a:rPr lang="en-ID" b="0" i="0" dirty="0">
                <a:effectLst/>
                <a:latin typeface="system-ui"/>
              </a:rPr>
              <a:t> dairy, </a:t>
            </a:r>
            <a:r>
              <a:rPr lang="en-ID" b="0" i="0" dirty="0" err="1">
                <a:effectLst/>
                <a:latin typeface="system-ui"/>
              </a:rPr>
              <a:t>selanjutnya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akan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dilakukan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analisa</a:t>
            </a:r>
            <a:r>
              <a:rPr lang="en-ID" b="0" i="0" dirty="0">
                <a:effectLst/>
                <a:latin typeface="system-ui"/>
              </a:rPr>
              <a:t> yang </a:t>
            </a:r>
            <a:r>
              <a:rPr lang="en-ID" b="0" i="0" dirty="0" err="1">
                <a:effectLst/>
                <a:latin typeface="system-ui"/>
              </a:rPr>
              <a:t>lebih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spesifik</a:t>
            </a:r>
            <a:r>
              <a:rPr lang="en-ID" b="0" i="0" dirty="0">
                <a:effectLst/>
                <a:latin typeface="system-ui"/>
              </a:rPr>
              <a:t>, </a:t>
            </a:r>
            <a:r>
              <a:rPr lang="en-ID" b="0" i="0" dirty="0" err="1">
                <a:effectLst/>
                <a:latin typeface="system-ui"/>
              </a:rPr>
              <a:t>yaitu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terhadap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produk</a:t>
            </a:r>
            <a:r>
              <a:rPr lang="en-ID" b="0" i="0" dirty="0">
                <a:effectLst/>
                <a:latin typeface="system-ui"/>
              </a:rPr>
              <a:t> susu </a:t>
            </a:r>
            <a:r>
              <a:rPr lang="en-ID" b="0" i="0" dirty="0" err="1">
                <a:effectLst/>
                <a:latin typeface="system-ui"/>
              </a:rPr>
              <a:t>saja</a:t>
            </a:r>
            <a:r>
              <a:rPr lang="en-ID" b="0" i="0" dirty="0">
                <a:effectLst/>
                <a:latin typeface="system-ui"/>
              </a:rPr>
              <a:t>. </a:t>
            </a:r>
            <a:r>
              <a:rPr lang="en-ID" b="0" i="0" dirty="0" err="1">
                <a:effectLst/>
                <a:latin typeface="system-ui"/>
              </a:rPr>
              <a:t>Kalkulasi</a:t>
            </a:r>
            <a:r>
              <a:rPr lang="en-ID" b="0" i="0" dirty="0">
                <a:effectLst/>
                <a:latin typeface="system-ui"/>
              </a:rPr>
              <a:t> yang </a:t>
            </a:r>
            <a:r>
              <a:rPr lang="en-ID" b="0" i="0" dirty="0" err="1">
                <a:effectLst/>
                <a:latin typeface="system-ui"/>
              </a:rPr>
              <a:t>akan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diberlakukan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adalah</a:t>
            </a:r>
            <a:r>
              <a:rPr lang="en-ID" b="0" i="0" dirty="0">
                <a:effectLst/>
                <a:latin typeface="system-ui"/>
              </a:rPr>
              <a:t> turnover ratio, </a:t>
            </a:r>
            <a:r>
              <a:rPr lang="en-ID" b="0" i="0" dirty="0" err="1">
                <a:effectLst/>
                <a:latin typeface="system-ui"/>
              </a:rPr>
              <a:t>karena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tidak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ada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produk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pembanding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selain</a:t>
            </a:r>
            <a:r>
              <a:rPr lang="en-ID" b="0" i="0" dirty="0">
                <a:effectLst/>
                <a:latin typeface="system-ui"/>
              </a:rPr>
              <a:t> susu </a:t>
            </a:r>
            <a:r>
              <a:rPr lang="en-ID" b="0" i="0" dirty="0" err="1">
                <a:effectLst/>
                <a:latin typeface="system-ui"/>
              </a:rPr>
              <a:t>nantinya</a:t>
            </a:r>
            <a:r>
              <a:rPr lang="en-ID" b="0" i="0" dirty="0">
                <a:effectLst/>
                <a:latin typeface="system-ui"/>
              </a:rPr>
              <a:t>. </a:t>
            </a:r>
            <a:r>
              <a:rPr lang="en-ID" b="0" i="0" dirty="0" err="1">
                <a:effectLst/>
                <a:latin typeface="system-ui"/>
              </a:rPr>
              <a:t>Sehingga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kesimpulan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dapat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ditarik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nantinya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adalah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dari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tinggi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atau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rendahnya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prosentase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jumlah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produk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terjual</a:t>
            </a:r>
            <a:r>
              <a:rPr lang="en-ID" b="0" i="0" dirty="0">
                <a:effectLst/>
                <a:latin typeface="system-ui"/>
              </a:rPr>
              <a:t> </a:t>
            </a:r>
            <a:r>
              <a:rPr lang="en-ID" b="0" i="0" dirty="0" err="1">
                <a:effectLst/>
                <a:latin typeface="system-ui"/>
              </a:rPr>
              <a:t>melalui</a:t>
            </a:r>
            <a:r>
              <a:rPr lang="en-ID" b="0" i="0" dirty="0">
                <a:effectLst/>
                <a:latin typeface="system-ui"/>
              </a:rPr>
              <a:t> turnover ratio.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A7896-4A03-C849-A813-90E1C49D6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1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FC0F-FC51-80B6-3917-3CBA40B3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DB4C1-2F66-FD66-6661-20DCD553C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89F0-87E5-506B-FE87-C5A131D3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C275-8D91-1ACB-2E82-A2139292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651B-9DD0-CAD0-D361-9B8959DA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2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3C8D-5F29-C05E-7F17-DBFE9D6B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7F145-29B3-546D-65F2-271885245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4A352-CDA0-D2C8-2615-24B866E1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B956-1886-1861-821C-657D5541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9F21B-AD8C-EBBD-5A38-BB69B29E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5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3B7AD-4F8F-DC5C-BEE4-5F356A262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908CC-EB82-BE98-C699-EC5643075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94DAB-D816-CA9F-22BE-D0DE9095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60E0-9CEC-D9F8-6E3A-4E7F88A9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AF98E-A7B7-AEBA-3B5B-BDDC6253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5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FFDE-1E99-78FC-2EAC-8970E3DE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3F2C8-DF83-0F51-0848-2FF84027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D353D-9820-881C-0C1E-1DA5742D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3F68-719E-7915-1B04-42C2B91A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4DCA-8618-1B85-6EFE-0EC34238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3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AC1-3915-5109-0CA8-4D6DF095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F079A-122B-A8A7-6E8C-9BB8A2BE9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C83B4-9F8A-2A6F-FA81-BD7D9ED3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B5DC-6397-F520-226F-3E7DD233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F075F-1557-C2FD-797B-42E0C6F8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0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34E5-D449-1DB4-5AF3-3A7CA5DF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1237-BBAA-74CA-258C-52A9B1684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A6632-507E-2042-12DA-CAA35A6D7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F1BCD-A5C7-29A3-295F-51F1062F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B318E-3DC7-1087-76C6-38A295E3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880A3-EAF5-B0B8-803F-D59EFC47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9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CE6F-BB81-0475-1817-3B8F5667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EE23D-A36D-08DF-5052-0F5678E3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229F4-E823-CA49-F33F-2E66716FC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55225-E15A-5646-AC3A-7BD5A1D4E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7355E-ADF3-F84B-03D1-ABC276789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8A023-285B-74C3-3E10-0BF1D272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632BE-0EDC-4CF9-9403-4A426A68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CE6A1-EB23-F8E7-1051-E07EF394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4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0088-0851-8E6D-62A4-203D0BC7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D1E0F-5A0A-DA79-AE33-E91174CD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54DCB-78F2-FFF7-7744-BEC070D9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0B7D4-51EA-819C-01D2-F2F9549E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1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94AD8-F1B3-D3F3-FAA7-1E6DEF61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33BA2-030F-5BAB-935E-0E150C1F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433E6-E7B9-C427-3734-667E44F7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0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0E10-4139-E1CC-CEA4-AED78476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69C4-9E13-1016-9ADC-8E063F84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E817E-8FC0-58C1-DCA3-2214E069E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7A123-2FC1-12C4-119F-2B75E790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2C7D6-0117-BE7F-6897-A3B0D65D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08052-9641-5A6E-788C-75AD1776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3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7991-59C6-0B73-D7EF-55C526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A1D50-23C3-2708-2F23-205E5EC99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8E3FA-47ED-0509-7EE1-CB6902CB3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510BB-954D-48D1-AF7B-3E6F0DFC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A5F45-C43B-8DE7-0D22-0A5A4E0B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DBB2C-AE51-6886-14AE-B7F956F6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CDC71-E7D2-C02B-3F50-0ACA2F1B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DB1E7-9672-DB2C-847E-8181C4127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116E3-CA3A-D213-08B1-79A07CFF3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10/9/24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772A-8724-5804-4395-8694D74ED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3DCB-1C22-2D84-F63D-EE1D56F0D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8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ublic.tableau.com/shared/SGD8QNRPH?:display_count=n&amp;:origin=viz_share_link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1C077-D056-FC72-3318-1AFA641ED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helf of dairy products&#10;&#10;Description automatically generated">
            <a:extLst>
              <a:ext uri="{FF2B5EF4-FFF2-40B4-BE49-F238E27FC236}">
                <a16:creationId xmlns:a16="http://schemas.microsoft.com/office/drawing/2014/main" id="{989154C0-FDCE-7332-A89F-8B8079349A4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</a:blip>
          <a:srcRect l="17793" r="39058" b="9005"/>
          <a:stretch/>
        </p:blipFill>
        <p:spPr>
          <a:xfrm>
            <a:off x="1" y="0"/>
            <a:ext cx="45910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6EABEF-4D81-ADA3-AD32-48B484401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1006" y="2519815"/>
            <a:ext cx="4711038" cy="1818370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b="1" dirty="0"/>
            </a:br>
            <a:br>
              <a:rPr lang="en-US" b="1" dirty="0"/>
            </a:br>
            <a:r>
              <a:rPr lang="en-US" b="1" dirty="0"/>
              <a:t>Supermarket A</a:t>
            </a:r>
            <a:br>
              <a:rPr lang="en-US" b="1" dirty="0"/>
            </a:br>
            <a:r>
              <a:rPr lang="en-US" b="1" dirty="0"/>
              <a:t>Dairy Product</a:t>
            </a:r>
            <a:br>
              <a:rPr lang="en-US" b="1" dirty="0"/>
            </a:br>
            <a:r>
              <a:rPr lang="en-US" b="1" dirty="0"/>
              <a:t>Cost 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D9445-725F-0492-7E87-A6C7F357F44B}"/>
              </a:ext>
            </a:extLst>
          </p:cNvPr>
          <p:cNvSpPr txBox="1"/>
          <p:nvPr/>
        </p:nvSpPr>
        <p:spPr>
          <a:xfrm>
            <a:off x="4591006" y="4594577"/>
            <a:ext cx="2365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14359"/>
                </a:solidFill>
              </a:rPr>
              <a:t>Jakarta, October 2024</a:t>
            </a:r>
          </a:p>
          <a:p>
            <a:endParaRPr lang="en-US" dirty="0">
              <a:solidFill>
                <a:srgbClr val="314359"/>
              </a:solidFill>
            </a:endParaRPr>
          </a:p>
          <a:p>
            <a:endParaRPr lang="en-US" dirty="0">
              <a:solidFill>
                <a:srgbClr val="314359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CADA7D-B1D7-F4D6-F501-04AAF1511768}"/>
              </a:ext>
            </a:extLst>
          </p:cNvPr>
          <p:cNvGrpSpPr/>
          <p:nvPr/>
        </p:nvGrpSpPr>
        <p:grpSpPr>
          <a:xfrm>
            <a:off x="10599204" y="-31408"/>
            <a:ext cx="1592796" cy="1007782"/>
            <a:chOff x="10599204" y="-31408"/>
            <a:chExt cx="1592796" cy="1007782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3A999F9-0BF3-6D1A-3C35-C1890EC2E7C7}"/>
                </a:ext>
              </a:extLst>
            </p:cNvPr>
            <p:cNvSpPr txBox="1">
              <a:spLocks/>
            </p:cNvSpPr>
            <p:nvPr/>
          </p:nvSpPr>
          <p:spPr>
            <a:xfrm rot="3062353">
              <a:off x="11481986" y="141604"/>
              <a:ext cx="658417" cy="4470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101000"/>
                </a:lnSpc>
                <a:spcBef>
                  <a:spcPts val="700"/>
                </a:spcBef>
                <a:spcAft>
                  <a:spcPts val="700"/>
                </a:spcAft>
                <a:buFont typeface="Arial" panose="020B0604020202020204" pitchFamily="34" charset="0"/>
                <a:buNone/>
                <a:defRPr sz="3600" kern="1200" spc="5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20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16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14359"/>
                  </a:solidFill>
                </a:rPr>
                <a:t>A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98FCBF-68C5-6932-60B5-33766E2EC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2246" y1="25856" x2="42246" y2="25856"/>
                          <a14:foregroundMark x1="50267" y1="20890" x2="50267" y2="20890"/>
                          <a14:foregroundMark x1="68182" y1="22945" x2="68182" y2="22945"/>
                          <a14:backgroundMark x1="66979" y1="27740" x2="66979" y2="27740"/>
                          <a14:backgroundMark x1="66979" y1="55137" x2="66979" y2="55137"/>
                        </a14:backgroundRemoval>
                      </a14:imgEffect>
                    </a14:imgLayer>
                  </a14:imgProps>
                </a:ext>
              </a:extLst>
            </a:blip>
            <a:srcRect r="21178" b="16053"/>
            <a:stretch/>
          </p:blipFill>
          <p:spPr>
            <a:xfrm>
              <a:off x="10599204" y="-31408"/>
              <a:ext cx="1211990" cy="1007782"/>
            </a:xfrm>
            <a:prstGeom prst="rect">
              <a:avLst/>
            </a:prstGeom>
          </p:spPr>
        </p:pic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0075BB22-7301-9394-EF6D-77CAB77E21D2}"/>
                </a:ext>
              </a:extLst>
            </p:cNvPr>
            <p:cNvSpPr/>
            <p:nvPr/>
          </p:nvSpPr>
          <p:spPr>
            <a:xfrm rot="5400000">
              <a:off x="11617396" y="-21449"/>
              <a:ext cx="564444" cy="584764"/>
            </a:xfrm>
            <a:prstGeom prst="half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5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D9C4C-DE55-E1EF-47F6-EB16CA65EF28}"/>
              </a:ext>
            </a:extLst>
          </p:cNvPr>
          <p:cNvSpPr txBox="1"/>
          <p:nvPr/>
        </p:nvSpPr>
        <p:spPr>
          <a:xfrm>
            <a:off x="1119352" y="3105834"/>
            <a:ext cx="995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>
                <a:effectLst/>
                <a:latin typeface="system-ui"/>
              </a:rPr>
              <a:t>Dashboard generated via Tableau Public</a:t>
            </a:r>
            <a:r>
              <a:rPr lang="en-ID" dirty="0">
                <a:latin typeface="system-ui"/>
              </a:rPr>
              <a:t> can be accessed through</a:t>
            </a:r>
            <a:r>
              <a:rPr lang="en-ID" b="0" i="0" dirty="0">
                <a:effectLst/>
                <a:latin typeface="system-ui"/>
              </a:rPr>
              <a:t>: </a:t>
            </a:r>
          </a:p>
          <a:p>
            <a:r>
              <a:rPr lang="en-ID" b="0" i="0" u="none" strike="noStrike" dirty="0">
                <a:effectLst/>
                <a:latin typeface="system-ui"/>
                <a:hlinkClick r:id="rId2"/>
              </a:rPr>
              <a:t>https://public.tableau.com/shared/SGD8QNRPH?:display_count=n&amp;:origin=viz_share_link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41A0E41-84F2-8D9F-AECB-AA0D7DEBF9EB}"/>
              </a:ext>
            </a:extLst>
          </p:cNvPr>
          <p:cNvSpPr txBox="1">
            <a:spLocks/>
          </p:cNvSpPr>
          <p:nvPr/>
        </p:nvSpPr>
        <p:spPr>
          <a:xfrm>
            <a:off x="1515093" y="200392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Thankyou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itchFamily="2" charset="2"/>
              </a:rPr>
              <a:t>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D81783-421E-D939-C3F8-EDE899B14987}"/>
              </a:ext>
            </a:extLst>
          </p:cNvPr>
          <p:cNvGrpSpPr/>
          <p:nvPr/>
        </p:nvGrpSpPr>
        <p:grpSpPr>
          <a:xfrm>
            <a:off x="10599204" y="-31408"/>
            <a:ext cx="1592796" cy="1007782"/>
            <a:chOff x="10599204" y="-31408"/>
            <a:chExt cx="1592796" cy="1007782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DEB0E1E-A7B8-072F-049F-1CB4BB267A42}"/>
                </a:ext>
              </a:extLst>
            </p:cNvPr>
            <p:cNvSpPr txBox="1">
              <a:spLocks/>
            </p:cNvSpPr>
            <p:nvPr/>
          </p:nvSpPr>
          <p:spPr>
            <a:xfrm rot="3062353">
              <a:off x="11481986" y="141604"/>
              <a:ext cx="658417" cy="4470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101000"/>
                </a:lnSpc>
                <a:spcBef>
                  <a:spcPts val="700"/>
                </a:spcBef>
                <a:spcAft>
                  <a:spcPts val="700"/>
                </a:spcAft>
                <a:buFont typeface="Arial" panose="020B0604020202020204" pitchFamily="34" charset="0"/>
                <a:buNone/>
                <a:defRPr sz="3600" kern="1200" spc="5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20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16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14359"/>
                  </a:solidFill>
                </a:rPr>
                <a:t>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D1110F-F825-6F8D-F500-33D87E658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2246" y1="25856" x2="42246" y2="25856"/>
                          <a14:foregroundMark x1="50267" y1="20890" x2="50267" y2="20890"/>
                          <a14:foregroundMark x1="68182" y1="22945" x2="68182" y2="22945"/>
                          <a14:backgroundMark x1="66979" y1="27740" x2="66979" y2="27740"/>
                          <a14:backgroundMark x1="66979" y1="55137" x2="66979" y2="55137"/>
                        </a14:backgroundRemoval>
                      </a14:imgEffect>
                    </a14:imgLayer>
                  </a14:imgProps>
                </a:ext>
              </a:extLst>
            </a:blip>
            <a:srcRect r="21178" b="16053"/>
            <a:stretch/>
          </p:blipFill>
          <p:spPr>
            <a:xfrm>
              <a:off x="10599204" y="-31408"/>
              <a:ext cx="1211990" cy="1007782"/>
            </a:xfrm>
            <a:prstGeom prst="rect">
              <a:avLst/>
            </a:prstGeom>
          </p:spPr>
        </p:pic>
        <p:sp>
          <p:nvSpPr>
            <p:cNvPr id="7" name="Half Frame 6">
              <a:extLst>
                <a:ext uri="{FF2B5EF4-FFF2-40B4-BE49-F238E27FC236}">
                  <a16:creationId xmlns:a16="http://schemas.microsoft.com/office/drawing/2014/main" id="{BE6AD004-D0BF-DF58-CA63-03139EDABF19}"/>
                </a:ext>
              </a:extLst>
            </p:cNvPr>
            <p:cNvSpPr/>
            <p:nvPr/>
          </p:nvSpPr>
          <p:spPr>
            <a:xfrm rot="5400000">
              <a:off x="11617396" y="-21449"/>
              <a:ext cx="564444" cy="584764"/>
            </a:xfrm>
            <a:prstGeom prst="half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65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AFE6F-7E80-B2BE-FB6E-98EB64E27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FF45-53D9-3ABF-8400-9C20FD96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4359"/>
                </a:solidFill>
              </a:rPr>
              <a:t>Problem 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2A8E5-94D3-3927-FE77-7E752F97DBC7}"/>
              </a:ext>
            </a:extLst>
          </p:cNvPr>
          <p:cNvSpPr txBox="1"/>
          <p:nvPr/>
        </p:nvSpPr>
        <p:spPr>
          <a:xfrm>
            <a:off x="838200" y="2724945"/>
            <a:ext cx="19501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Online Chanel Go-Live</a:t>
            </a:r>
          </a:p>
          <a:p>
            <a:r>
              <a:rPr lang="en-US" dirty="0"/>
              <a:t>Do mean that all goods ordered by customers will be delivered directly from the nearest warehouse in every state.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991F3-75B1-53C8-C2AD-A006E8E07CF0}"/>
              </a:ext>
            </a:extLst>
          </p:cNvPr>
          <p:cNvGrpSpPr/>
          <p:nvPr/>
        </p:nvGrpSpPr>
        <p:grpSpPr>
          <a:xfrm>
            <a:off x="10599204" y="-31408"/>
            <a:ext cx="1592796" cy="1007782"/>
            <a:chOff x="10599204" y="-31408"/>
            <a:chExt cx="1592796" cy="1007782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013E9A50-16FA-E411-64ED-8865429A8674}"/>
                </a:ext>
              </a:extLst>
            </p:cNvPr>
            <p:cNvSpPr txBox="1">
              <a:spLocks/>
            </p:cNvSpPr>
            <p:nvPr/>
          </p:nvSpPr>
          <p:spPr>
            <a:xfrm rot="3062353">
              <a:off x="11481986" y="141604"/>
              <a:ext cx="658417" cy="4470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101000"/>
                </a:lnSpc>
                <a:spcBef>
                  <a:spcPts val="700"/>
                </a:spcBef>
                <a:spcAft>
                  <a:spcPts val="700"/>
                </a:spcAft>
                <a:buFont typeface="Arial" panose="020B0604020202020204" pitchFamily="34" charset="0"/>
                <a:buNone/>
                <a:defRPr sz="3600" kern="1200" spc="5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20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16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14359"/>
                  </a:solidFill>
                </a:rPr>
                <a:t>A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F5CFE01-EE1B-A0C0-C46C-BB7443716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2246" y1="25856" x2="42246" y2="25856"/>
                          <a14:foregroundMark x1="50267" y1="20890" x2="50267" y2="20890"/>
                          <a14:foregroundMark x1="68182" y1="22945" x2="68182" y2="22945"/>
                          <a14:backgroundMark x1="66979" y1="27740" x2="66979" y2="27740"/>
                          <a14:backgroundMark x1="66979" y1="55137" x2="66979" y2="55137"/>
                        </a14:backgroundRemoval>
                      </a14:imgEffect>
                    </a14:imgLayer>
                  </a14:imgProps>
                </a:ext>
              </a:extLst>
            </a:blip>
            <a:srcRect r="21178" b="16053"/>
            <a:stretch/>
          </p:blipFill>
          <p:spPr>
            <a:xfrm>
              <a:off x="10599204" y="-31408"/>
              <a:ext cx="1211990" cy="1007782"/>
            </a:xfrm>
            <a:prstGeom prst="rect">
              <a:avLst/>
            </a:prstGeom>
          </p:spPr>
        </p:pic>
        <p:sp>
          <p:nvSpPr>
            <p:cNvPr id="3" name="Half Frame 2">
              <a:extLst>
                <a:ext uri="{FF2B5EF4-FFF2-40B4-BE49-F238E27FC236}">
                  <a16:creationId xmlns:a16="http://schemas.microsoft.com/office/drawing/2014/main" id="{57045152-BAC3-42AE-5777-2D18ABA9E137}"/>
                </a:ext>
              </a:extLst>
            </p:cNvPr>
            <p:cNvSpPr/>
            <p:nvPr/>
          </p:nvSpPr>
          <p:spPr>
            <a:xfrm rot="5400000">
              <a:off x="11617396" y="-21449"/>
              <a:ext cx="564444" cy="584764"/>
            </a:xfrm>
            <a:prstGeom prst="half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CDE7958-3F0E-099C-9D68-02B7552C4DE7}"/>
              </a:ext>
            </a:extLst>
          </p:cNvPr>
          <p:cNvSpPr txBox="1"/>
          <p:nvPr/>
        </p:nvSpPr>
        <p:spPr>
          <a:xfrm>
            <a:off x="3615704" y="2063209"/>
            <a:ext cx="195015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Initiation for Cost Efficiency</a:t>
            </a:r>
          </a:p>
          <a:p>
            <a:r>
              <a:rPr lang="en-US" dirty="0"/>
              <a:t>Shopping channel not only focused on conventional (i.e., </a:t>
            </a:r>
            <a:r>
              <a:rPr lang="en-US" i="1" dirty="0"/>
              <a:t>brick and mortar</a:t>
            </a:r>
            <a:r>
              <a:rPr lang="en-US" dirty="0"/>
              <a:t>) store, therefore  some of on-site inventory need to be minimized.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5D3A5-80E4-A302-C85A-DF2902D17FF3}"/>
              </a:ext>
            </a:extLst>
          </p:cNvPr>
          <p:cNvSpPr txBox="1"/>
          <p:nvPr/>
        </p:nvSpPr>
        <p:spPr>
          <a:xfrm>
            <a:off x="6393208" y="2059722"/>
            <a:ext cx="21307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Average </a:t>
            </a:r>
          </a:p>
          <a:p>
            <a:r>
              <a:rPr lang="en-US" sz="8000" b="1" dirty="0">
                <a:solidFill>
                  <a:srgbClr val="FFC000"/>
                </a:solidFill>
              </a:rPr>
              <a:t>64%</a:t>
            </a:r>
          </a:p>
          <a:p>
            <a:r>
              <a:rPr lang="en-US" dirty="0"/>
              <a:t>of cost in every supermarket are generated from electricity for storing frozen and perishable goods.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B7174-AFA7-862E-1055-08BCF9D355B8}"/>
              </a:ext>
            </a:extLst>
          </p:cNvPr>
          <p:cNvSpPr txBox="1"/>
          <p:nvPr/>
        </p:nvSpPr>
        <p:spPr>
          <a:xfrm>
            <a:off x="9223022" y="2956814"/>
            <a:ext cx="21307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Division has provided a dataset. Containing information for Dairy Product together with its supplier and farm origin.</a:t>
            </a:r>
          </a:p>
          <a:p>
            <a:endParaRPr lang="en-US" dirty="0"/>
          </a:p>
        </p:txBody>
      </p:sp>
      <p:grpSp>
        <p:nvGrpSpPr>
          <p:cNvPr id="11" name="Google Shape;10784;p83">
            <a:extLst>
              <a:ext uri="{FF2B5EF4-FFF2-40B4-BE49-F238E27FC236}">
                <a16:creationId xmlns:a16="http://schemas.microsoft.com/office/drawing/2014/main" id="{5779913F-2458-5435-0383-5B78BA09F5E9}"/>
              </a:ext>
            </a:extLst>
          </p:cNvPr>
          <p:cNvGrpSpPr/>
          <p:nvPr/>
        </p:nvGrpSpPr>
        <p:grpSpPr>
          <a:xfrm>
            <a:off x="9696092" y="2087221"/>
            <a:ext cx="824089" cy="720969"/>
            <a:chOff x="3091957" y="3374131"/>
            <a:chExt cx="354717" cy="332757"/>
          </a:xfrm>
        </p:grpSpPr>
        <p:sp>
          <p:nvSpPr>
            <p:cNvPr id="12" name="Google Shape;10785;p83">
              <a:extLst>
                <a:ext uri="{FF2B5EF4-FFF2-40B4-BE49-F238E27FC236}">
                  <a16:creationId xmlns:a16="http://schemas.microsoft.com/office/drawing/2014/main" id="{1393981C-3FF6-52A2-6685-659D0D3988F4}"/>
                </a:ext>
              </a:extLst>
            </p:cNvPr>
            <p:cNvSpPr/>
            <p:nvPr/>
          </p:nvSpPr>
          <p:spPr>
            <a:xfrm>
              <a:off x="3091957" y="3374131"/>
              <a:ext cx="354717" cy="332757"/>
            </a:xfrm>
            <a:custGeom>
              <a:avLst/>
              <a:gdLst/>
              <a:ahLst/>
              <a:cxnLst/>
              <a:rect l="l" t="t" r="r" b="b"/>
              <a:pathLst>
                <a:path w="11145" h="10455" extrusionOk="0">
                  <a:moveTo>
                    <a:pt x="5882" y="358"/>
                  </a:moveTo>
                  <a:cubicBezTo>
                    <a:pt x="6251" y="358"/>
                    <a:pt x="6549" y="656"/>
                    <a:pt x="6549" y="1037"/>
                  </a:cubicBezTo>
                  <a:lnTo>
                    <a:pt x="6549" y="1430"/>
                  </a:lnTo>
                  <a:cubicBezTo>
                    <a:pt x="6549" y="1751"/>
                    <a:pt x="6799" y="2001"/>
                    <a:pt x="7108" y="2001"/>
                  </a:cubicBezTo>
                  <a:lnTo>
                    <a:pt x="7275" y="2001"/>
                  </a:lnTo>
                  <a:cubicBezTo>
                    <a:pt x="7394" y="2001"/>
                    <a:pt x="7489" y="2084"/>
                    <a:pt x="7489" y="2204"/>
                  </a:cubicBezTo>
                  <a:lnTo>
                    <a:pt x="7489" y="3311"/>
                  </a:lnTo>
                  <a:cubicBezTo>
                    <a:pt x="7489" y="3430"/>
                    <a:pt x="7394" y="3513"/>
                    <a:pt x="7275" y="3513"/>
                  </a:cubicBezTo>
                  <a:lnTo>
                    <a:pt x="3846" y="3513"/>
                  </a:lnTo>
                  <a:cubicBezTo>
                    <a:pt x="3727" y="3513"/>
                    <a:pt x="3632" y="3430"/>
                    <a:pt x="3632" y="3311"/>
                  </a:cubicBezTo>
                  <a:lnTo>
                    <a:pt x="3632" y="2204"/>
                  </a:lnTo>
                  <a:cubicBezTo>
                    <a:pt x="3632" y="2084"/>
                    <a:pt x="3727" y="2001"/>
                    <a:pt x="3846" y="2001"/>
                  </a:cubicBezTo>
                  <a:lnTo>
                    <a:pt x="4001" y="2001"/>
                  </a:lnTo>
                  <a:cubicBezTo>
                    <a:pt x="4322" y="2001"/>
                    <a:pt x="4572" y="1739"/>
                    <a:pt x="4572" y="1430"/>
                  </a:cubicBezTo>
                  <a:lnTo>
                    <a:pt x="4572" y="1037"/>
                  </a:lnTo>
                  <a:cubicBezTo>
                    <a:pt x="4572" y="656"/>
                    <a:pt x="4870" y="358"/>
                    <a:pt x="5239" y="358"/>
                  </a:cubicBezTo>
                  <a:close/>
                  <a:moveTo>
                    <a:pt x="10132" y="2477"/>
                  </a:moveTo>
                  <a:cubicBezTo>
                    <a:pt x="10478" y="2477"/>
                    <a:pt x="10764" y="2763"/>
                    <a:pt x="10764" y="3097"/>
                  </a:cubicBezTo>
                  <a:lnTo>
                    <a:pt x="10764" y="9466"/>
                  </a:lnTo>
                  <a:lnTo>
                    <a:pt x="10775" y="9466"/>
                  </a:lnTo>
                  <a:cubicBezTo>
                    <a:pt x="10775" y="9812"/>
                    <a:pt x="10490" y="10097"/>
                    <a:pt x="10156" y="10097"/>
                  </a:cubicBezTo>
                  <a:lnTo>
                    <a:pt x="965" y="10097"/>
                  </a:lnTo>
                  <a:cubicBezTo>
                    <a:pt x="631" y="10097"/>
                    <a:pt x="346" y="9812"/>
                    <a:pt x="346" y="9466"/>
                  </a:cubicBezTo>
                  <a:lnTo>
                    <a:pt x="346" y="3097"/>
                  </a:lnTo>
                  <a:cubicBezTo>
                    <a:pt x="346" y="2763"/>
                    <a:pt x="619" y="2477"/>
                    <a:pt x="965" y="2477"/>
                  </a:cubicBezTo>
                  <a:lnTo>
                    <a:pt x="3274" y="2477"/>
                  </a:lnTo>
                  <a:lnTo>
                    <a:pt x="3274" y="3061"/>
                  </a:lnTo>
                  <a:lnTo>
                    <a:pt x="1096" y="3061"/>
                  </a:lnTo>
                  <a:cubicBezTo>
                    <a:pt x="1000" y="3061"/>
                    <a:pt x="917" y="3132"/>
                    <a:pt x="917" y="3239"/>
                  </a:cubicBezTo>
                  <a:lnTo>
                    <a:pt x="917" y="9335"/>
                  </a:lnTo>
                  <a:cubicBezTo>
                    <a:pt x="917" y="9443"/>
                    <a:pt x="1000" y="9514"/>
                    <a:pt x="1096" y="9514"/>
                  </a:cubicBezTo>
                  <a:lnTo>
                    <a:pt x="7037" y="9514"/>
                  </a:lnTo>
                  <a:cubicBezTo>
                    <a:pt x="7144" y="9514"/>
                    <a:pt x="7215" y="9443"/>
                    <a:pt x="7215" y="9335"/>
                  </a:cubicBezTo>
                  <a:cubicBezTo>
                    <a:pt x="7215" y="9228"/>
                    <a:pt x="7144" y="9157"/>
                    <a:pt x="7037" y="9157"/>
                  </a:cubicBezTo>
                  <a:lnTo>
                    <a:pt x="1274" y="9157"/>
                  </a:lnTo>
                  <a:lnTo>
                    <a:pt x="1274" y="3418"/>
                  </a:lnTo>
                  <a:lnTo>
                    <a:pt x="3274" y="3418"/>
                  </a:lnTo>
                  <a:cubicBezTo>
                    <a:pt x="3322" y="3680"/>
                    <a:pt x="3560" y="3894"/>
                    <a:pt x="3822" y="3894"/>
                  </a:cubicBezTo>
                  <a:lnTo>
                    <a:pt x="7275" y="3894"/>
                  </a:lnTo>
                  <a:cubicBezTo>
                    <a:pt x="7561" y="3894"/>
                    <a:pt x="7787" y="3680"/>
                    <a:pt x="7835" y="3418"/>
                  </a:cubicBezTo>
                  <a:lnTo>
                    <a:pt x="9823" y="3418"/>
                  </a:lnTo>
                  <a:lnTo>
                    <a:pt x="9823" y="9157"/>
                  </a:lnTo>
                  <a:lnTo>
                    <a:pt x="7894" y="9157"/>
                  </a:lnTo>
                  <a:cubicBezTo>
                    <a:pt x="7787" y="9157"/>
                    <a:pt x="7704" y="9228"/>
                    <a:pt x="7704" y="9335"/>
                  </a:cubicBezTo>
                  <a:cubicBezTo>
                    <a:pt x="7704" y="9443"/>
                    <a:pt x="7787" y="9514"/>
                    <a:pt x="7894" y="9514"/>
                  </a:cubicBezTo>
                  <a:lnTo>
                    <a:pt x="10002" y="9514"/>
                  </a:lnTo>
                  <a:cubicBezTo>
                    <a:pt x="10109" y="9514"/>
                    <a:pt x="10180" y="9443"/>
                    <a:pt x="10180" y="9335"/>
                  </a:cubicBezTo>
                  <a:lnTo>
                    <a:pt x="10180" y="3239"/>
                  </a:lnTo>
                  <a:cubicBezTo>
                    <a:pt x="10180" y="3132"/>
                    <a:pt x="10109" y="3061"/>
                    <a:pt x="10002" y="3061"/>
                  </a:cubicBezTo>
                  <a:lnTo>
                    <a:pt x="7835" y="3061"/>
                  </a:lnTo>
                  <a:lnTo>
                    <a:pt x="7835" y="2477"/>
                  </a:lnTo>
                  <a:close/>
                  <a:moveTo>
                    <a:pt x="5239" y="1"/>
                  </a:moveTo>
                  <a:cubicBezTo>
                    <a:pt x="4679" y="1"/>
                    <a:pt x="4215" y="465"/>
                    <a:pt x="4215" y="1037"/>
                  </a:cubicBezTo>
                  <a:lnTo>
                    <a:pt x="4215" y="1430"/>
                  </a:lnTo>
                  <a:cubicBezTo>
                    <a:pt x="4215" y="1549"/>
                    <a:pt x="4120" y="1644"/>
                    <a:pt x="4001" y="1644"/>
                  </a:cubicBezTo>
                  <a:lnTo>
                    <a:pt x="3846" y="1644"/>
                  </a:lnTo>
                  <a:cubicBezTo>
                    <a:pt x="3560" y="1644"/>
                    <a:pt x="3334" y="1846"/>
                    <a:pt x="3286" y="2120"/>
                  </a:cubicBezTo>
                  <a:lnTo>
                    <a:pt x="977" y="2120"/>
                  </a:lnTo>
                  <a:cubicBezTo>
                    <a:pt x="441" y="2120"/>
                    <a:pt x="0" y="2561"/>
                    <a:pt x="0" y="3097"/>
                  </a:cubicBezTo>
                  <a:lnTo>
                    <a:pt x="0" y="9466"/>
                  </a:lnTo>
                  <a:cubicBezTo>
                    <a:pt x="0" y="10002"/>
                    <a:pt x="441" y="10455"/>
                    <a:pt x="977" y="10455"/>
                  </a:cubicBezTo>
                  <a:lnTo>
                    <a:pt x="10168" y="10455"/>
                  </a:lnTo>
                  <a:cubicBezTo>
                    <a:pt x="10704" y="10455"/>
                    <a:pt x="11145" y="10002"/>
                    <a:pt x="11145" y="9466"/>
                  </a:cubicBezTo>
                  <a:lnTo>
                    <a:pt x="11145" y="3097"/>
                  </a:lnTo>
                  <a:cubicBezTo>
                    <a:pt x="11133" y="2561"/>
                    <a:pt x="10692" y="2120"/>
                    <a:pt x="10156" y="2120"/>
                  </a:cubicBezTo>
                  <a:lnTo>
                    <a:pt x="7846" y="2120"/>
                  </a:lnTo>
                  <a:cubicBezTo>
                    <a:pt x="7799" y="1846"/>
                    <a:pt x="7561" y="1644"/>
                    <a:pt x="7299" y="1644"/>
                  </a:cubicBezTo>
                  <a:lnTo>
                    <a:pt x="7120" y="1644"/>
                  </a:lnTo>
                  <a:cubicBezTo>
                    <a:pt x="7001" y="1644"/>
                    <a:pt x="6906" y="1549"/>
                    <a:pt x="6906" y="1430"/>
                  </a:cubicBezTo>
                  <a:lnTo>
                    <a:pt x="6906" y="1037"/>
                  </a:lnTo>
                  <a:cubicBezTo>
                    <a:pt x="6906" y="465"/>
                    <a:pt x="6442" y="1"/>
                    <a:pt x="5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0786;p83">
              <a:extLst>
                <a:ext uri="{FF2B5EF4-FFF2-40B4-BE49-F238E27FC236}">
                  <a16:creationId xmlns:a16="http://schemas.microsoft.com/office/drawing/2014/main" id="{59313131-0674-C0E9-8AA5-D5661F0194CA}"/>
                </a:ext>
              </a:extLst>
            </p:cNvPr>
            <p:cNvSpPr/>
            <p:nvPr/>
          </p:nvSpPr>
          <p:spPr>
            <a:xfrm>
              <a:off x="3248835" y="3434380"/>
              <a:ext cx="40580" cy="40962"/>
            </a:xfrm>
            <a:custGeom>
              <a:avLst/>
              <a:gdLst/>
              <a:ahLst/>
              <a:cxnLst/>
              <a:rect l="l" t="t" r="r" b="b"/>
              <a:pathLst>
                <a:path w="1275" h="1287" extrusionOk="0">
                  <a:moveTo>
                    <a:pt x="643" y="346"/>
                  </a:moveTo>
                  <a:cubicBezTo>
                    <a:pt x="798" y="346"/>
                    <a:pt x="941" y="477"/>
                    <a:pt x="941" y="644"/>
                  </a:cubicBezTo>
                  <a:cubicBezTo>
                    <a:pt x="941" y="811"/>
                    <a:pt x="798" y="942"/>
                    <a:pt x="643" y="942"/>
                  </a:cubicBezTo>
                  <a:cubicBezTo>
                    <a:pt x="477" y="942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74" y="1001"/>
                    <a:pt x="1274" y="644"/>
                  </a:cubicBezTo>
                  <a:cubicBezTo>
                    <a:pt x="1274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787;p83">
              <a:extLst>
                <a:ext uri="{FF2B5EF4-FFF2-40B4-BE49-F238E27FC236}">
                  <a16:creationId xmlns:a16="http://schemas.microsoft.com/office/drawing/2014/main" id="{4608E709-CA95-021A-0D17-A7006EF98721}"/>
                </a:ext>
              </a:extLst>
            </p:cNvPr>
            <p:cNvSpPr/>
            <p:nvPr/>
          </p:nvSpPr>
          <p:spPr>
            <a:xfrm>
              <a:off x="3183270" y="3524197"/>
              <a:ext cx="181544" cy="115629"/>
            </a:xfrm>
            <a:custGeom>
              <a:avLst/>
              <a:gdLst/>
              <a:ahLst/>
              <a:cxnLst/>
              <a:rect l="l" t="t" r="r" b="b"/>
              <a:pathLst>
                <a:path w="5704" h="3633" extrusionOk="0">
                  <a:moveTo>
                    <a:pt x="822" y="2227"/>
                  </a:moveTo>
                  <a:cubicBezTo>
                    <a:pt x="1108" y="2227"/>
                    <a:pt x="1346" y="2465"/>
                    <a:pt x="1346" y="2751"/>
                  </a:cubicBezTo>
                  <a:cubicBezTo>
                    <a:pt x="1346" y="3025"/>
                    <a:pt x="1108" y="3263"/>
                    <a:pt x="822" y="3263"/>
                  </a:cubicBezTo>
                  <a:cubicBezTo>
                    <a:pt x="525" y="3263"/>
                    <a:pt x="298" y="3025"/>
                    <a:pt x="298" y="2751"/>
                  </a:cubicBezTo>
                  <a:cubicBezTo>
                    <a:pt x="298" y="2453"/>
                    <a:pt x="536" y="2227"/>
                    <a:pt x="822" y="2227"/>
                  </a:cubicBezTo>
                  <a:close/>
                  <a:moveTo>
                    <a:pt x="5275" y="1"/>
                  </a:moveTo>
                  <a:cubicBezTo>
                    <a:pt x="5275" y="1"/>
                    <a:pt x="5251" y="1"/>
                    <a:pt x="5251" y="25"/>
                  </a:cubicBezTo>
                  <a:lnTo>
                    <a:pt x="4775" y="263"/>
                  </a:lnTo>
                  <a:cubicBezTo>
                    <a:pt x="4692" y="298"/>
                    <a:pt x="4656" y="406"/>
                    <a:pt x="4704" y="501"/>
                  </a:cubicBezTo>
                  <a:cubicBezTo>
                    <a:pt x="4737" y="559"/>
                    <a:pt x="4798" y="594"/>
                    <a:pt x="4861" y="594"/>
                  </a:cubicBezTo>
                  <a:cubicBezTo>
                    <a:pt x="4889" y="594"/>
                    <a:pt x="4916" y="587"/>
                    <a:pt x="4942" y="572"/>
                  </a:cubicBezTo>
                  <a:lnTo>
                    <a:pt x="5061" y="513"/>
                  </a:lnTo>
                  <a:lnTo>
                    <a:pt x="5061" y="513"/>
                  </a:lnTo>
                  <a:cubicBezTo>
                    <a:pt x="4835" y="1287"/>
                    <a:pt x="4442" y="1846"/>
                    <a:pt x="3870" y="2203"/>
                  </a:cubicBezTo>
                  <a:cubicBezTo>
                    <a:pt x="3312" y="2563"/>
                    <a:pt x="2694" y="2644"/>
                    <a:pt x="2247" y="2644"/>
                  </a:cubicBezTo>
                  <a:cubicBezTo>
                    <a:pt x="2027" y="2644"/>
                    <a:pt x="1849" y="2624"/>
                    <a:pt x="1739" y="2608"/>
                  </a:cubicBezTo>
                  <a:cubicBezTo>
                    <a:pt x="1668" y="2192"/>
                    <a:pt x="1310" y="1882"/>
                    <a:pt x="882" y="1882"/>
                  </a:cubicBezTo>
                  <a:cubicBezTo>
                    <a:pt x="394" y="1882"/>
                    <a:pt x="1" y="2287"/>
                    <a:pt x="1" y="2763"/>
                  </a:cubicBezTo>
                  <a:cubicBezTo>
                    <a:pt x="1" y="3239"/>
                    <a:pt x="405" y="3632"/>
                    <a:pt x="882" y="3632"/>
                  </a:cubicBezTo>
                  <a:cubicBezTo>
                    <a:pt x="1298" y="3632"/>
                    <a:pt x="1644" y="3358"/>
                    <a:pt x="1727" y="2965"/>
                  </a:cubicBezTo>
                  <a:cubicBezTo>
                    <a:pt x="1858" y="2989"/>
                    <a:pt x="2037" y="3001"/>
                    <a:pt x="2263" y="3001"/>
                  </a:cubicBezTo>
                  <a:cubicBezTo>
                    <a:pt x="2751" y="3001"/>
                    <a:pt x="3442" y="2906"/>
                    <a:pt x="4061" y="2513"/>
                  </a:cubicBezTo>
                  <a:cubicBezTo>
                    <a:pt x="4692" y="2108"/>
                    <a:pt x="5120" y="1501"/>
                    <a:pt x="5394" y="679"/>
                  </a:cubicBezTo>
                  <a:lnTo>
                    <a:pt x="5418" y="727"/>
                  </a:lnTo>
                  <a:cubicBezTo>
                    <a:pt x="5454" y="787"/>
                    <a:pt x="5513" y="822"/>
                    <a:pt x="5585" y="822"/>
                  </a:cubicBezTo>
                  <a:cubicBezTo>
                    <a:pt x="5620" y="822"/>
                    <a:pt x="5644" y="822"/>
                    <a:pt x="5656" y="810"/>
                  </a:cubicBezTo>
                  <a:cubicBezTo>
                    <a:pt x="5680" y="751"/>
                    <a:pt x="5704" y="632"/>
                    <a:pt x="5656" y="560"/>
                  </a:cubicBezTo>
                  <a:lnTo>
                    <a:pt x="5418" y="84"/>
                  </a:lnTo>
                  <a:cubicBezTo>
                    <a:pt x="5418" y="84"/>
                    <a:pt x="5418" y="60"/>
                    <a:pt x="5406" y="60"/>
                  </a:cubicBezTo>
                  <a:cubicBezTo>
                    <a:pt x="5394" y="48"/>
                    <a:pt x="5394" y="36"/>
                    <a:pt x="5370" y="36"/>
                  </a:cubicBezTo>
                  <a:lnTo>
                    <a:pt x="5358" y="25"/>
                  </a:lnTo>
                  <a:cubicBezTo>
                    <a:pt x="5358" y="25"/>
                    <a:pt x="5347" y="25"/>
                    <a:pt x="534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788;p83">
              <a:extLst>
                <a:ext uri="{FF2B5EF4-FFF2-40B4-BE49-F238E27FC236}">
                  <a16:creationId xmlns:a16="http://schemas.microsoft.com/office/drawing/2014/main" id="{D0E261F3-1712-B05C-0B4A-0EACF5DD2F47}"/>
                </a:ext>
              </a:extLst>
            </p:cNvPr>
            <p:cNvSpPr/>
            <p:nvPr/>
          </p:nvSpPr>
          <p:spPr>
            <a:xfrm>
              <a:off x="3157872" y="3516050"/>
              <a:ext cx="34915" cy="33578"/>
            </a:xfrm>
            <a:custGeom>
              <a:avLst/>
              <a:gdLst/>
              <a:ahLst/>
              <a:cxnLst/>
              <a:rect l="l" t="t" r="r" b="b"/>
              <a:pathLst>
                <a:path w="1097" h="1055" extrusionOk="0">
                  <a:moveTo>
                    <a:pt x="197" y="1"/>
                  </a:moveTo>
                  <a:cubicBezTo>
                    <a:pt x="153" y="1"/>
                    <a:pt x="108" y="19"/>
                    <a:pt x="72" y="54"/>
                  </a:cubicBezTo>
                  <a:cubicBezTo>
                    <a:pt x="1" y="126"/>
                    <a:pt x="1" y="233"/>
                    <a:pt x="72" y="304"/>
                  </a:cubicBezTo>
                  <a:lnTo>
                    <a:pt x="299" y="531"/>
                  </a:lnTo>
                  <a:lnTo>
                    <a:pt x="72" y="757"/>
                  </a:lnTo>
                  <a:cubicBezTo>
                    <a:pt x="1" y="828"/>
                    <a:pt x="1" y="935"/>
                    <a:pt x="72" y="1007"/>
                  </a:cubicBezTo>
                  <a:cubicBezTo>
                    <a:pt x="108" y="1043"/>
                    <a:pt x="144" y="1054"/>
                    <a:pt x="191" y="1054"/>
                  </a:cubicBezTo>
                  <a:cubicBezTo>
                    <a:pt x="239" y="1054"/>
                    <a:pt x="275" y="1043"/>
                    <a:pt x="311" y="1007"/>
                  </a:cubicBezTo>
                  <a:lnTo>
                    <a:pt x="537" y="781"/>
                  </a:lnTo>
                  <a:lnTo>
                    <a:pt x="751" y="1007"/>
                  </a:lnTo>
                  <a:cubicBezTo>
                    <a:pt x="787" y="1043"/>
                    <a:pt x="834" y="1054"/>
                    <a:pt x="870" y="1054"/>
                  </a:cubicBezTo>
                  <a:cubicBezTo>
                    <a:pt x="918" y="1054"/>
                    <a:pt x="965" y="1043"/>
                    <a:pt x="989" y="1007"/>
                  </a:cubicBezTo>
                  <a:cubicBezTo>
                    <a:pt x="1073" y="935"/>
                    <a:pt x="1073" y="828"/>
                    <a:pt x="989" y="757"/>
                  </a:cubicBezTo>
                  <a:lnTo>
                    <a:pt x="799" y="531"/>
                  </a:lnTo>
                  <a:lnTo>
                    <a:pt x="1025" y="304"/>
                  </a:lnTo>
                  <a:cubicBezTo>
                    <a:pt x="1096" y="233"/>
                    <a:pt x="1096" y="126"/>
                    <a:pt x="1025" y="54"/>
                  </a:cubicBezTo>
                  <a:cubicBezTo>
                    <a:pt x="989" y="19"/>
                    <a:pt x="945" y="1"/>
                    <a:pt x="900" y="1"/>
                  </a:cubicBezTo>
                  <a:cubicBezTo>
                    <a:pt x="855" y="1"/>
                    <a:pt x="811" y="19"/>
                    <a:pt x="775" y="54"/>
                  </a:cubicBezTo>
                  <a:lnTo>
                    <a:pt x="549" y="281"/>
                  </a:lnTo>
                  <a:lnTo>
                    <a:pt x="322" y="54"/>
                  </a:lnTo>
                  <a:cubicBezTo>
                    <a:pt x="287" y="19"/>
                    <a:pt x="242" y="1"/>
                    <a:pt x="1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789;p83">
              <a:extLst>
                <a:ext uri="{FF2B5EF4-FFF2-40B4-BE49-F238E27FC236}">
                  <a16:creationId xmlns:a16="http://schemas.microsoft.com/office/drawing/2014/main" id="{DE3E88F4-2468-60A8-57D0-B8AF6DD439F2}"/>
                </a:ext>
              </a:extLst>
            </p:cNvPr>
            <p:cNvSpPr/>
            <p:nvPr/>
          </p:nvSpPr>
          <p:spPr>
            <a:xfrm>
              <a:off x="3351892" y="3605485"/>
              <a:ext cx="35297" cy="33578"/>
            </a:xfrm>
            <a:custGeom>
              <a:avLst/>
              <a:gdLst/>
              <a:ahLst/>
              <a:cxnLst/>
              <a:rect l="l" t="t" r="r" b="b"/>
              <a:pathLst>
                <a:path w="1109" h="1055" extrusionOk="0">
                  <a:moveTo>
                    <a:pt x="208" y="1"/>
                  </a:moveTo>
                  <a:cubicBezTo>
                    <a:pt x="162" y="1"/>
                    <a:pt x="114" y="19"/>
                    <a:pt x="72" y="54"/>
                  </a:cubicBezTo>
                  <a:cubicBezTo>
                    <a:pt x="1" y="138"/>
                    <a:pt x="1" y="233"/>
                    <a:pt x="72" y="316"/>
                  </a:cubicBezTo>
                  <a:lnTo>
                    <a:pt x="299" y="530"/>
                  </a:lnTo>
                  <a:lnTo>
                    <a:pt x="72" y="757"/>
                  </a:lnTo>
                  <a:cubicBezTo>
                    <a:pt x="1" y="828"/>
                    <a:pt x="1" y="935"/>
                    <a:pt x="72" y="1007"/>
                  </a:cubicBezTo>
                  <a:cubicBezTo>
                    <a:pt x="108" y="1042"/>
                    <a:pt x="156" y="1054"/>
                    <a:pt x="191" y="1054"/>
                  </a:cubicBezTo>
                  <a:cubicBezTo>
                    <a:pt x="239" y="1054"/>
                    <a:pt x="287" y="1042"/>
                    <a:pt x="311" y="1007"/>
                  </a:cubicBezTo>
                  <a:lnTo>
                    <a:pt x="537" y="792"/>
                  </a:lnTo>
                  <a:lnTo>
                    <a:pt x="763" y="1007"/>
                  </a:lnTo>
                  <a:cubicBezTo>
                    <a:pt x="787" y="1042"/>
                    <a:pt x="834" y="1054"/>
                    <a:pt x="882" y="1054"/>
                  </a:cubicBezTo>
                  <a:cubicBezTo>
                    <a:pt x="930" y="1054"/>
                    <a:pt x="965" y="1042"/>
                    <a:pt x="1001" y="1007"/>
                  </a:cubicBezTo>
                  <a:cubicBezTo>
                    <a:pt x="1073" y="935"/>
                    <a:pt x="1073" y="828"/>
                    <a:pt x="1001" y="757"/>
                  </a:cubicBezTo>
                  <a:lnTo>
                    <a:pt x="811" y="530"/>
                  </a:lnTo>
                  <a:lnTo>
                    <a:pt x="1037" y="316"/>
                  </a:lnTo>
                  <a:cubicBezTo>
                    <a:pt x="1108" y="233"/>
                    <a:pt x="1108" y="138"/>
                    <a:pt x="1037" y="54"/>
                  </a:cubicBezTo>
                  <a:cubicBezTo>
                    <a:pt x="995" y="19"/>
                    <a:pt x="950" y="1"/>
                    <a:pt x="906" y="1"/>
                  </a:cubicBezTo>
                  <a:cubicBezTo>
                    <a:pt x="861" y="1"/>
                    <a:pt x="817" y="19"/>
                    <a:pt x="775" y="54"/>
                  </a:cubicBezTo>
                  <a:lnTo>
                    <a:pt x="561" y="280"/>
                  </a:lnTo>
                  <a:lnTo>
                    <a:pt x="334" y="54"/>
                  </a:lnTo>
                  <a:cubicBezTo>
                    <a:pt x="299" y="19"/>
                    <a:pt x="254" y="1"/>
                    <a:pt x="2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790;p83">
              <a:extLst>
                <a:ext uri="{FF2B5EF4-FFF2-40B4-BE49-F238E27FC236}">
                  <a16:creationId xmlns:a16="http://schemas.microsoft.com/office/drawing/2014/main" id="{F88618E1-31E0-E292-0F1C-89FBA96F210D}"/>
                </a:ext>
              </a:extLst>
            </p:cNvPr>
            <p:cNvSpPr/>
            <p:nvPr/>
          </p:nvSpPr>
          <p:spPr>
            <a:xfrm>
              <a:off x="3254882" y="3531231"/>
              <a:ext cx="35297" cy="33546"/>
            </a:xfrm>
            <a:custGeom>
              <a:avLst/>
              <a:gdLst/>
              <a:ahLst/>
              <a:cxnLst/>
              <a:rect l="l" t="t" r="r" b="b"/>
              <a:pathLst>
                <a:path w="1109" h="1054" extrusionOk="0">
                  <a:moveTo>
                    <a:pt x="199" y="0"/>
                  </a:moveTo>
                  <a:cubicBezTo>
                    <a:pt x="153" y="0"/>
                    <a:pt x="108" y="18"/>
                    <a:pt x="72" y="54"/>
                  </a:cubicBezTo>
                  <a:cubicBezTo>
                    <a:pt x="1" y="125"/>
                    <a:pt x="1" y="232"/>
                    <a:pt x="72" y="304"/>
                  </a:cubicBezTo>
                  <a:lnTo>
                    <a:pt x="299" y="530"/>
                  </a:lnTo>
                  <a:lnTo>
                    <a:pt x="72" y="756"/>
                  </a:lnTo>
                  <a:cubicBezTo>
                    <a:pt x="1" y="828"/>
                    <a:pt x="1" y="935"/>
                    <a:pt x="72" y="1006"/>
                  </a:cubicBezTo>
                  <a:cubicBezTo>
                    <a:pt x="108" y="1042"/>
                    <a:pt x="144" y="1054"/>
                    <a:pt x="191" y="1054"/>
                  </a:cubicBezTo>
                  <a:cubicBezTo>
                    <a:pt x="239" y="1054"/>
                    <a:pt x="287" y="1042"/>
                    <a:pt x="311" y="1006"/>
                  </a:cubicBezTo>
                  <a:lnTo>
                    <a:pt x="537" y="780"/>
                  </a:lnTo>
                  <a:lnTo>
                    <a:pt x="763" y="1006"/>
                  </a:lnTo>
                  <a:cubicBezTo>
                    <a:pt x="787" y="1042"/>
                    <a:pt x="834" y="1054"/>
                    <a:pt x="882" y="1054"/>
                  </a:cubicBezTo>
                  <a:cubicBezTo>
                    <a:pt x="918" y="1054"/>
                    <a:pt x="965" y="1042"/>
                    <a:pt x="1001" y="1006"/>
                  </a:cubicBezTo>
                  <a:cubicBezTo>
                    <a:pt x="1073" y="935"/>
                    <a:pt x="1073" y="828"/>
                    <a:pt x="1001" y="756"/>
                  </a:cubicBezTo>
                  <a:lnTo>
                    <a:pt x="811" y="530"/>
                  </a:lnTo>
                  <a:lnTo>
                    <a:pt x="1025" y="304"/>
                  </a:lnTo>
                  <a:cubicBezTo>
                    <a:pt x="1108" y="232"/>
                    <a:pt x="1108" y="125"/>
                    <a:pt x="1025" y="54"/>
                  </a:cubicBezTo>
                  <a:cubicBezTo>
                    <a:pt x="989" y="18"/>
                    <a:pt x="945" y="0"/>
                    <a:pt x="900" y="0"/>
                  </a:cubicBezTo>
                  <a:cubicBezTo>
                    <a:pt x="855" y="0"/>
                    <a:pt x="811" y="18"/>
                    <a:pt x="775" y="54"/>
                  </a:cubicBezTo>
                  <a:lnTo>
                    <a:pt x="549" y="280"/>
                  </a:lnTo>
                  <a:lnTo>
                    <a:pt x="334" y="54"/>
                  </a:lnTo>
                  <a:cubicBezTo>
                    <a:pt x="293" y="18"/>
                    <a:pt x="245" y="0"/>
                    <a:pt x="1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F65575-49A8-5644-A254-D2DFC5DD55C9}"/>
              </a:ext>
            </a:extLst>
          </p:cNvPr>
          <p:cNvGrpSpPr/>
          <p:nvPr/>
        </p:nvGrpSpPr>
        <p:grpSpPr>
          <a:xfrm>
            <a:off x="1377325" y="1835048"/>
            <a:ext cx="720998" cy="854174"/>
            <a:chOff x="7621708" y="1154022"/>
            <a:chExt cx="720998" cy="854174"/>
          </a:xfrm>
        </p:grpSpPr>
        <p:grpSp>
          <p:nvGrpSpPr>
            <p:cNvPr id="18" name="Google Shape;8765;p79">
              <a:extLst>
                <a:ext uri="{FF2B5EF4-FFF2-40B4-BE49-F238E27FC236}">
                  <a16:creationId xmlns:a16="http://schemas.microsoft.com/office/drawing/2014/main" id="{F8A5009E-4111-19FB-1EFD-D032142B6584}"/>
                </a:ext>
              </a:extLst>
            </p:cNvPr>
            <p:cNvGrpSpPr/>
            <p:nvPr/>
          </p:nvGrpSpPr>
          <p:grpSpPr>
            <a:xfrm>
              <a:off x="7621708" y="1154022"/>
              <a:ext cx="720998" cy="721183"/>
              <a:chOff x="5797446" y="2063053"/>
              <a:chExt cx="698100" cy="698280"/>
            </a:xfrm>
          </p:grpSpPr>
          <p:sp>
            <p:nvSpPr>
              <p:cNvPr id="19" name="Google Shape;8766;p79">
                <a:extLst>
                  <a:ext uri="{FF2B5EF4-FFF2-40B4-BE49-F238E27FC236}">
                    <a16:creationId xmlns:a16="http://schemas.microsoft.com/office/drawing/2014/main" id="{F4DD0E64-8835-5B67-1593-19C616641901}"/>
                  </a:ext>
                </a:extLst>
              </p:cNvPr>
              <p:cNvSpPr/>
              <p:nvPr/>
            </p:nvSpPr>
            <p:spPr>
              <a:xfrm>
                <a:off x="5797446" y="2063053"/>
                <a:ext cx="698100" cy="698100"/>
              </a:xfrm>
              <a:prstGeom prst="ellipse">
                <a:avLst/>
              </a:pr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767;p79">
                <a:extLst>
                  <a:ext uri="{FF2B5EF4-FFF2-40B4-BE49-F238E27FC236}">
                    <a16:creationId xmlns:a16="http://schemas.microsoft.com/office/drawing/2014/main" id="{5496C2D8-FB96-E0F0-D7F5-C2E8D28C8C10}"/>
                  </a:ext>
                </a:extLst>
              </p:cNvPr>
              <p:cNvSpPr/>
              <p:nvPr/>
            </p:nvSpPr>
            <p:spPr>
              <a:xfrm>
                <a:off x="5872067" y="2212295"/>
                <a:ext cx="549000" cy="549000"/>
              </a:xfrm>
              <a:prstGeom prst="ellipse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768;p79">
                <a:extLst>
                  <a:ext uri="{FF2B5EF4-FFF2-40B4-BE49-F238E27FC236}">
                    <a16:creationId xmlns:a16="http://schemas.microsoft.com/office/drawing/2014/main" id="{501ADEC1-7CBC-035C-D480-A03FE63762A1}"/>
                  </a:ext>
                </a:extLst>
              </p:cNvPr>
              <p:cNvSpPr/>
              <p:nvPr/>
            </p:nvSpPr>
            <p:spPr>
              <a:xfrm>
                <a:off x="5921353" y="2310867"/>
                <a:ext cx="450300" cy="450300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769;p79">
                <a:extLst>
                  <a:ext uri="{FF2B5EF4-FFF2-40B4-BE49-F238E27FC236}">
                    <a16:creationId xmlns:a16="http://schemas.microsoft.com/office/drawing/2014/main" id="{02DD9621-E86D-C17A-B800-2ABD6276F1EB}"/>
                  </a:ext>
                </a:extLst>
              </p:cNvPr>
              <p:cNvSpPr/>
              <p:nvPr/>
            </p:nvSpPr>
            <p:spPr>
              <a:xfrm>
                <a:off x="5967936" y="2404033"/>
                <a:ext cx="357300" cy="357300"/>
              </a:xfrm>
              <a:prstGeom prst="ellipse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10598;p83">
              <a:extLst>
                <a:ext uri="{FF2B5EF4-FFF2-40B4-BE49-F238E27FC236}">
                  <a16:creationId xmlns:a16="http://schemas.microsoft.com/office/drawing/2014/main" id="{9623539D-0689-41B1-DA2D-C02CCEB4FA90}"/>
                </a:ext>
              </a:extLst>
            </p:cNvPr>
            <p:cNvGrpSpPr/>
            <p:nvPr/>
          </p:nvGrpSpPr>
          <p:grpSpPr>
            <a:xfrm>
              <a:off x="7782489" y="1642498"/>
              <a:ext cx="399435" cy="365698"/>
              <a:chOff x="1731523" y="2422616"/>
              <a:chExt cx="399435" cy="365698"/>
            </a:xfrm>
          </p:grpSpPr>
          <p:sp>
            <p:nvSpPr>
              <p:cNvPr id="24" name="Google Shape;10599;p83">
                <a:extLst>
                  <a:ext uri="{FF2B5EF4-FFF2-40B4-BE49-F238E27FC236}">
                    <a16:creationId xmlns:a16="http://schemas.microsoft.com/office/drawing/2014/main" id="{64BAA370-DC55-80EE-016C-B66F7F2241E9}"/>
                  </a:ext>
                </a:extLst>
              </p:cNvPr>
              <p:cNvSpPr/>
              <p:nvPr/>
            </p:nvSpPr>
            <p:spPr>
              <a:xfrm>
                <a:off x="1865294" y="2725009"/>
                <a:ext cx="43604" cy="43604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370" extrusionOk="0">
                    <a:moveTo>
                      <a:pt x="679" y="370"/>
                    </a:moveTo>
                    <a:cubicBezTo>
                      <a:pt x="858" y="370"/>
                      <a:pt x="1013" y="512"/>
                      <a:pt x="1013" y="691"/>
                    </a:cubicBezTo>
                    <a:cubicBezTo>
                      <a:pt x="1013" y="870"/>
                      <a:pt x="858" y="1024"/>
                      <a:pt x="679" y="1024"/>
                    </a:cubicBezTo>
                    <a:cubicBezTo>
                      <a:pt x="501" y="1024"/>
                      <a:pt x="358" y="870"/>
                      <a:pt x="358" y="691"/>
                    </a:cubicBezTo>
                    <a:cubicBezTo>
                      <a:pt x="370" y="501"/>
                      <a:pt x="501" y="370"/>
                      <a:pt x="679" y="370"/>
                    </a:cubicBezTo>
                    <a:close/>
                    <a:moveTo>
                      <a:pt x="679" y="1"/>
                    </a:moveTo>
                    <a:cubicBezTo>
                      <a:pt x="310" y="1"/>
                      <a:pt x="1" y="310"/>
                      <a:pt x="1" y="679"/>
                    </a:cubicBezTo>
                    <a:cubicBezTo>
                      <a:pt x="1" y="1072"/>
                      <a:pt x="310" y="1370"/>
                      <a:pt x="679" y="1370"/>
                    </a:cubicBezTo>
                    <a:cubicBezTo>
                      <a:pt x="1048" y="1370"/>
                      <a:pt x="1370" y="1048"/>
                      <a:pt x="1370" y="679"/>
                    </a:cubicBezTo>
                    <a:cubicBezTo>
                      <a:pt x="1370" y="310"/>
                      <a:pt x="1048" y="1"/>
                      <a:pt x="67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600;p83">
                <a:extLst>
                  <a:ext uri="{FF2B5EF4-FFF2-40B4-BE49-F238E27FC236}">
                    <a16:creationId xmlns:a16="http://schemas.microsoft.com/office/drawing/2014/main" id="{9914D157-D3CB-58DC-DA3A-1AFC90C59535}"/>
                  </a:ext>
                </a:extLst>
              </p:cNvPr>
              <p:cNvSpPr/>
              <p:nvPr/>
            </p:nvSpPr>
            <p:spPr>
              <a:xfrm>
                <a:off x="2005876" y="2725009"/>
                <a:ext cx="43636" cy="4360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370" extrusionOk="0">
                    <a:moveTo>
                      <a:pt x="680" y="370"/>
                    </a:moveTo>
                    <a:cubicBezTo>
                      <a:pt x="858" y="370"/>
                      <a:pt x="1013" y="512"/>
                      <a:pt x="1013" y="691"/>
                    </a:cubicBezTo>
                    <a:cubicBezTo>
                      <a:pt x="1013" y="870"/>
                      <a:pt x="858" y="1024"/>
                      <a:pt x="680" y="1024"/>
                    </a:cubicBezTo>
                    <a:cubicBezTo>
                      <a:pt x="501" y="1024"/>
                      <a:pt x="358" y="870"/>
                      <a:pt x="358" y="691"/>
                    </a:cubicBezTo>
                    <a:cubicBezTo>
                      <a:pt x="370" y="501"/>
                      <a:pt x="501" y="370"/>
                      <a:pt x="680" y="370"/>
                    </a:cubicBezTo>
                    <a:close/>
                    <a:moveTo>
                      <a:pt x="680" y="1"/>
                    </a:moveTo>
                    <a:cubicBezTo>
                      <a:pt x="311" y="1"/>
                      <a:pt x="1" y="310"/>
                      <a:pt x="1" y="679"/>
                    </a:cubicBezTo>
                    <a:cubicBezTo>
                      <a:pt x="1" y="1072"/>
                      <a:pt x="311" y="1370"/>
                      <a:pt x="680" y="1370"/>
                    </a:cubicBezTo>
                    <a:cubicBezTo>
                      <a:pt x="1061" y="1370"/>
                      <a:pt x="1370" y="1048"/>
                      <a:pt x="1370" y="679"/>
                    </a:cubicBezTo>
                    <a:cubicBezTo>
                      <a:pt x="1370" y="310"/>
                      <a:pt x="1061" y="1"/>
                      <a:pt x="68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601;p83">
                <a:extLst>
                  <a:ext uri="{FF2B5EF4-FFF2-40B4-BE49-F238E27FC236}">
                    <a16:creationId xmlns:a16="http://schemas.microsoft.com/office/drawing/2014/main" id="{0B6F093A-0922-95CD-3E83-9308DFBC90DF}"/>
                  </a:ext>
                </a:extLst>
              </p:cNvPr>
              <p:cNvSpPr/>
              <p:nvPr/>
            </p:nvSpPr>
            <p:spPr>
              <a:xfrm>
                <a:off x="1731523" y="2422616"/>
                <a:ext cx="399435" cy="365698"/>
              </a:xfrm>
              <a:custGeom>
                <a:avLst/>
                <a:gdLst/>
                <a:ahLst/>
                <a:cxnLst/>
                <a:rect l="l" t="t" r="r" b="b"/>
                <a:pathLst>
                  <a:path w="12550" h="11490" extrusionOk="0">
                    <a:moveTo>
                      <a:pt x="4323" y="2143"/>
                    </a:moveTo>
                    <a:lnTo>
                      <a:pt x="4323" y="3215"/>
                    </a:lnTo>
                    <a:lnTo>
                      <a:pt x="3585" y="3215"/>
                    </a:lnTo>
                    <a:lnTo>
                      <a:pt x="3216" y="2143"/>
                    </a:lnTo>
                    <a:close/>
                    <a:moveTo>
                      <a:pt x="5787" y="2143"/>
                    </a:moveTo>
                    <a:lnTo>
                      <a:pt x="5787" y="3215"/>
                    </a:lnTo>
                    <a:lnTo>
                      <a:pt x="4692" y="3215"/>
                    </a:lnTo>
                    <a:lnTo>
                      <a:pt x="4692" y="2143"/>
                    </a:lnTo>
                    <a:close/>
                    <a:moveTo>
                      <a:pt x="7252" y="2143"/>
                    </a:moveTo>
                    <a:lnTo>
                      <a:pt x="7252" y="3215"/>
                    </a:lnTo>
                    <a:lnTo>
                      <a:pt x="6144" y="3215"/>
                    </a:lnTo>
                    <a:lnTo>
                      <a:pt x="6144" y="2143"/>
                    </a:lnTo>
                    <a:close/>
                    <a:moveTo>
                      <a:pt x="8704" y="2143"/>
                    </a:moveTo>
                    <a:lnTo>
                      <a:pt x="8704" y="3215"/>
                    </a:lnTo>
                    <a:lnTo>
                      <a:pt x="7609" y="3215"/>
                    </a:lnTo>
                    <a:lnTo>
                      <a:pt x="7609" y="2143"/>
                    </a:lnTo>
                    <a:close/>
                    <a:moveTo>
                      <a:pt x="10169" y="2143"/>
                    </a:moveTo>
                    <a:lnTo>
                      <a:pt x="10169" y="3215"/>
                    </a:lnTo>
                    <a:lnTo>
                      <a:pt x="9061" y="3215"/>
                    </a:lnTo>
                    <a:lnTo>
                      <a:pt x="9061" y="2143"/>
                    </a:lnTo>
                    <a:close/>
                    <a:moveTo>
                      <a:pt x="11050" y="2143"/>
                    </a:moveTo>
                    <a:lnTo>
                      <a:pt x="10788" y="3215"/>
                    </a:lnTo>
                    <a:lnTo>
                      <a:pt x="10538" y="3215"/>
                    </a:lnTo>
                    <a:lnTo>
                      <a:pt x="10538" y="2143"/>
                    </a:lnTo>
                    <a:close/>
                    <a:moveTo>
                      <a:pt x="10716" y="3572"/>
                    </a:moveTo>
                    <a:lnTo>
                      <a:pt x="10538" y="4334"/>
                    </a:lnTo>
                    <a:lnTo>
                      <a:pt x="10538" y="3572"/>
                    </a:lnTo>
                    <a:close/>
                    <a:moveTo>
                      <a:pt x="4323" y="3572"/>
                    </a:moveTo>
                    <a:lnTo>
                      <a:pt x="4323" y="4680"/>
                    </a:lnTo>
                    <a:lnTo>
                      <a:pt x="4108" y="4680"/>
                    </a:lnTo>
                    <a:lnTo>
                      <a:pt x="3727" y="3572"/>
                    </a:lnTo>
                    <a:close/>
                    <a:moveTo>
                      <a:pt x="5787" y="3572"/>
                    </a:moveTo>
                    <a:lnTo>
                      <a:pt x="5787" y="4680"/>
                    </a:lnTo>
                    <a:lnTo>
                      <a:pt x="4692" y="4680"/>
                    </a:lnTo>
                    <a:lnTo>
                      <a:pt x="4692" y="3572"/>
                    </a:lnTo>
                    <a:close/>
                    <a:moveTo>
                      <a:pt x="7252" y="3572"/>
                    </a:moveTo>
                    <a:lnTo>
                      <a:pt x="7252" y="4680"/>
                    </a:lnTo>
                    <a:lnTo>
                      <a:pt x="6144" y="4680"/>
                    </a:lnTo>
                    <a:lnTo>
                      <a:pt x="6144" y="3572"/>
                    </a:lnTo>
                    <a:close/>
                    <a:moveTo>
                      <a:pt x="8704" y="3572"/>
                    </a:moveTo>
                    <a:lnTo>
                      <a:pt x="8704" y="4680"/>
                    </a:lnTo>
                    <a:lnTo>
                      <a:pt x="7609" y="4680"/>
                    </a:lnTo>
                    <a:lnTo>
                      <a:pt x="7609" y="3572"/>
                    </a:lnTo>
                    <a:close/>
                    <a:moveTo>
                      <a:pt x="10169" y="3572"/>
                    </a:moveTo>
                    <a:lnTo>
                      <a:pt x="10169" y="4680"/>
                    </a:lnTo>
                    <a:lnTo>
                      <a:pt x="9061" y="4680"/>
                    </a:lnTo>
                    <a:lnTo>
                      <a:pt x="9061" y="3572"/>
                    </a:lnTo>
                    <a:close/>
                    <a:moveTo>
                      <a:pt x="4335" y="5037"/>
                    </a:moveTo>
                    <a:lnTo>
                      <a:pt x="4335" y="5275"/>
                    </a:lnTo>
                    <a:lnTo>
                      <a:pt x="4239" y="5037"/>
                    </a:lnTo>
                    <a:close/>
                    <a:moveTo>
                      <a:pt x="5787" y="5037"/>
                    </a:moveTo>
                    <a:lnTo>
                      <a:pt x="5787" y="5894"/>
                    </a:lnTo>
                    <a:cubicBezTo>
                      <a:pt x="5706" y="5890"/>
                      <a:pt x="5631" y="5889"/>
                      <a:pt x="5561" y="5889"/>
                    </a:cubicBezTo>
                    <a:cubicBezTo>
                      <a:pt x="5443" y="5889"/>
                      <a:pt x="5341" y="5892"/>
                      <a:pt x="5248" y="5892"/>
                    </a:cubicBezTo>
                    <a:cubicBezTo>
                      <a:pt x="5036" y="5892"/>
                      <a:pt x="4874" y="5875"/>
                      <a:pt x="4692" y="5763"/>
                    </a:cubicBezTo>
                    <a:lnTo>
                      <a:pt x="4692" y="5037"/>
                    </a:lnTo>
                    <a:close/>
                    <a:moveTo>
                      <a:pt x="7252" y="5037"/>
                    </a:moveTo>
                    <a:lnTo>
                      <a:pt x="7252" y="5894"/>
                    </a:lnTo>
                    <a:lnTo>
                      <a:pt x="6144" y="5894"/>
                    </a:lnTo>
                    <a:lnTo>
                      <a:pt x="6144" y="5037"/>
                    </a:lnTo>
                    <a:close/>
                    <a:moveTo>
                      <a:pt x="8704" y="5037"/>
                    </a:moveTo>
                    <a:lnTo>
                      <a:pt x="8704" y="5894"/>
                    </a:lnTo>
                    <a:lnTo>
                      <a:pt x="7609" y="5894"/>
                    </a:lnTo>
                    <a:lnTo>
                      <a:pt x="7609" y="5037"/>
                    </a:lnTo>
                    <a:close/>
                    <a:moveTo>
                      <a:pt x="10169" y="5037"/>
                    </a:moveTo>
                    <a:lnTo>
                      <a:pt x="10169" y="5894"/>
                    </a:lnTo>
                    <a:lnTo>
                      <a:pt x="9061" y="5894"/>
                    </a:lnTo>
                    <a:lnTo>
                      <a:pt x="9061" y="5037"/>
                    </a:lnTo>
                    <a:close/>
                    <a:moveTo>
                      <a:pt x="4882" y="9240"/>
                    </a:moveTo>
                    <a:cubicBezTo>
                      <a:pt x="5406" y="9240"/>
                      <a:pt x="5823" y="9680"/>
                      <a:pt x="5823" y="10180"/>
                    </a:cubicBezTo>
                    <a:cubicBezTo>
                      <a:pt x="5823" y="10704"/>
                      <a:pt x="5406" y="11121"/>
                      <a:pt x="4882" y="11121"/>
                    </a:cubicBezTo>
                    <a:cubicBezTo>
                      <a:pt x="4359" y="11121"/>
                      <a:pt x="3942" y="10704"/>
                      <a:pt x="3942" y="10180"/>
                    </a:cubicBezTo>
                    <a:cubicBezTo>
                      <a:pt x="3942" y="9656"/>
                      <a:pt x="4359" y="9240"/>
                      <a:pt x="4882" y="9240"/>
                    </a:cubicBezTo>
                    <a:close/>
                    <a:moveTo>
                      <a:pt x="9300" y="9240"/>
                    </a:moveTo>
                    <a:cubicBezTo>
                      <a:pt x="9823" y="9263"/>
                      <a:pt x="10240" y="9680"/>
                      <a:pt x="10240" y="10180"/>
                    </a:cubicBezTo>
                    <a:cubicBezTo>
                      <a:pt x="10240" y="10704"/>
                      <a:pt x="9823" y="11121"/>
                      <a:pt x="9300" y="11121"/>
                    </a:cubicBezTo>
                    <a:cubicBezTo>
                      <a:pt x="8788" y="11121"/>
                      <a:pt x="8371" y="10704"/>
                      <a:pt x="8371" y="10180"/>
                    </a:cubicBezTo>
                    <a:cubicBezTo>
                      <a:pt x="8371" y="9656"/>
                      <a:pt x="8788" y="9240"/>
                      <a:pt x="9300" y="9240"/>
                    </a:cubicBezTo>
                    <a:close/>
                    <a:moveTo>
                      <a:pt x="668" y="0"/>
                    </a:moveTo>
                    <a:cubicBezTo>
                      <a:pt x="298" y="0"/>
                      <a:pt x="1" y="298"/>
                      <a:pt x="1" y="667"/>
                    </a:cubicBezTo>
                    <a:cubicBezTo>
                      <a:pt x="1" y="1048"/>
                      <a:pt x="298" y="1346"/>
                      <a:pt x="668" y="1346"/>
                    </a:cubicBezTo>
                    <a:lnTo>
                      <a:pt x="1489" y="1346"/>
                    </a:lnTo>
                    <a:lnTo>
                      <a:pt x="2513" y="4227"/>
                    </a:lnTo>
                    <a:cubicBezTo>
                      <a:pt x="2540" y="4299"/>
                      <a:pt x="2608" y="4351"/>
                      <a:pt x="2681" y="4351"/>
                    </a:cubicBezTo>
                    <a:cubicBezTo>
                      <a:pt x="2704" y="4351"/>
                      <a:pt x="2728" y="4346"/>
                      <a:pt x="2751" y="4334"/>
                    </a:cubicBezTo>
                    <a:cubicBezTo>
                      <a:pt x="2846" y="4299"/>
                      <a:pt x="2906" y="4203"/>
                      <a:pt x="2858" y="4096"/>
                    </a:cubicBezTo>
                    <a:cubicBezTo>
                      <a:pt x="1858" y="1262"/>
                      <a:pt x="1822" y="1143"/>
                      <a:pt x="1822" y="1143"/>
                    </a:cubicBezTo>
                    <a:cubicBezTo>
                      <a:pt x="1775" y="1048"/>
                      <a:pt x="1668" y="965"/>
                      <a:pt x="1549" y="965"/>
                    </a:cubicBezTo>
                    <a:lnTo>
                      <a:pt x="668" y="965"/>
                    </a:lnTo>
                    <a:cubicBezTo>
                      <a:pt x="513" y="965"/>
                      <a:pt x="370" y="834"/>
                      <a:pt x="370" y="667"/>
                    </a:cubicBezTo>
                    <a:cubicBezTo>
                      <a:pt x="370" y="500"/>
                      <a:pt x="513" y="369"/>
                      <a:pt x="668" y="369"/>
                    </a:cubicBezTo>
                    <a:lnTo>
                      <a:pt x="1549" y="369"/>
                    </a:lnTo>
                    <a:cubicBezTo>
                      <a:pt x="1906" y="369"/>
                      <a:pt x="2215" y="584"/>
                      <a:pt x="2370" y="905"/>
                    </a:cubicBezTo>
                    <a:cubicBezTo>
                      <a:pt x="2596" y="1524"/>
                      <a:pt x="3811" y="5001"/>
                      <a:pt x="4001" y="5525"/>
                    </a:cubicBezTo>
                    <a:cubicBezTo>
                      <a:pt x="4144" y="5894"/>
                      <a:pt x="4573" y="6251"/>
                      <a:pt x="5109" y="6251"/>
                    </a:cubicBezTo>
                    <a:lnTo>
                      <a:pt x="11717" y="6251"/>
                    </a:lnTo>
                    <a:cubicBezTo>
                      <a:pt x="11883" y="6251"/>
                      <a:pt x="12014" y="6382"/>
                      <a:pt x="12014" y="6549"/>
                    </a:cubicBezTo>
                    <a:cubicBezTo>
                      <a:pt x="12014" y="6715"/>
                      <a:pt x="11883" y="6846"/>
                      <a:pt x="11717" y="6846"/>
                    </a:cubicBezTo>
                    <a:lnTo>
                      <a:pt x="5109" y="6846"/>
                    </a:lnTo>
                    <a:cubicBezTo>
                      <a:pt x="4394" y="6846"/>
                      <a:pt x="3739" y="6418"/>
                      <a:pt x="3466" y="5763"/>
                    </a:cubicBezTo>
                    <a:lnTo>
                      <a:pt x="3096" y="4715"/>
                    </a:lnTo>
                    <a:cubicBezTo>
                      <a:pt x="3078" y="4652"/>
                      <a:pt x="3013" y="4603"/>
                      <a:pt x="2936" y="4603"/>
                    </a:cubicBezTo>
                    <a:cubicBezTo>
                      <a:pt x="2911" y="4603"/>
                      <a:pt x="2885" y="4608"/>
                      <a:pt x="2858" y="4620"/>
                    </a:cubicBezTo>
                    <a:cubicBezTo>
                      <a:pt x="2751" y="4656"/>
                      <a:pt x="2715" y="4751"/>
                      <a:pt x="2751" y="4858"/>
                    </a:cubicBezTo>
                    <a:cubicBezTo>
                      <a:pt x="3049" y="5596"/>
                      <a:pt x="3073" y="5942"/>
                      <a:pt x="3406" y="6406"/>
                    </a:cubicBezTo>
                    <a:lnTo>
                      <a:pt x="3013" y="7001"/>
                    </a:lnTo>
                    <a:cubicBezTo>
                      <a:pt x="2394" y="7894"/>
                      <a:pt x="2930" y="9097"/>
                      <a:pt x="3989" y="9240"/>
                    </a:cubicBezTo>
                    <a:cubicBezTo>
                      <a:pt x="3144" y="10049"/>
                      <a:pt x="3692" y="11490"/>
                      <a:pt x="4870" y="11490"/>
                    </a:cubicBezTo>
                    <a:cubicBezTo>
                      <a:pt x="6025" y="11490"/>
                      <a:pt x="6597" y="10061"/>
                      <a:pt x="5763" y="9251"/>
                    </a:cubicBezTo>
                    <a:lnTo>
                      <a:pt x="8383" y="9251"/>
                    </a:lnTo>
                    <a:cubicBezTo>
                      <a:pt x="7549" y="10061"/>
                      <a:pt x="8109" y="11490"/>
                      <a:pt x="9276" y="11490"/>
                    </a:cubicBezTo>
                    <a:cubicBezTo>
                      <a:pt x="10431" y="11490"/>
                      <a:pt x="11002" y="10061"/>
                      <a:pt x="10169" y="9251"/>
                    </a:cubicBezTo>
                    <a:lnTo>
                      <a:pt x="10407" y="9251"/>
                    </a:lnTo>
                    <a:cubicBezTo>
                      <a:pt x="10776" y="9251"/>
                      <a:pt x="11074" y="8954"/>
                      <a:pt x="11074" y="8585"/>
                    </a:cubicBezTo>
                    <a:cubicBezTo>
                      <a:pt x="11074" y="8216"/>
                      <a:pt x="10776" y="7918"/>
                      <a:pt x="10407" y="7918"/>
                    </a:cubicBezTo>
                    <a:lnTo>
                      <a:pt x="8788" y="7918"/>
                    </a:lnTo>
                    <a:cubicBezTo>
                      <a:pt x="8680" y="7918"/>
                      <a:pt x="8609" y="7989"/>
                      <a:pt x="8609" y="8097"/>
                    </a:cubicBezTo>
                    <a:cubicBezTo>
                      <a:pt x="8609" y="8204"/>
                      <a:pt x="8680" y="8275"/>
                      <a:pt x="8788" y="8275"/>
                    </a:cubicBezTo>
                    <a:lnTo>
                      <a:pt x="10431" y="8275"/>
                    </a:lnTo>
                    <a:cubicBezTo>
                      <a:pt x="10597" y="8275"/>
                      <a:pt x="10728" y="8406"/>
                      <a:pt x="10728" y="8573"/>
                    </a:cubicBezTo>
                    <a:cubicBezTo>
                      <a:pt x="10728" y="8740"/>
                      <a:pt x="10597" y="8871"/>
                      <a:pt x="10431" y="8871"/>
                    </a:cubicBezTo>
                    <a:lnTo>
                      <a:pt x="4204" y="8871"/>
                    </a:lnTo>
                    <a:cubicBezTo>
                      <a:pt x="3323" y="8871"/>
                      <a:pt x="2811" y="7882"/>
                      <a:pt x="3311" y="7168"/>
                    </a:cubicBezTo>
                    <a:lnTo>
                      <a:pt x="3668" y="6656"/>
                    </a:lnTo>
                    <a:cubicBezTo>
                      <a:pt x="3811" y="6787"/>
                      <a:pt x="3978" y="6906"/>
                      <a:pt x="4168" y="7001"/>
                    </a:cubicBezTo>
                    <a:lnTo>
                      <a:pt x="3799" y="7537"/>
                    </a:lnTo>
                    <a:cubicBezTo>
                      <a:pt x="3573" y="7847"/>
                      <a:pt x="3799" y="8275"/>
                      <a:pt x="4180" y="8275"/>
                    </a:cubicBezTo>
                    <a:lnTo>
                      <a:pt x="8085" y="8275"/>
                    </a:lnTo>
                    <a:cubicBezTo>
                      <a:pt x="8192" y="8275"/>
                      <a:pt x="8264" y="8204"/>
                      <a:pt x="8264" y="8097"/>
                    </a:cubicBezTo>
                    <a:cubicBezTo>
                      <a:pt x="8264" y="7989"/>
                      <a:pt x="8192" y="7918"/>
                      <a:pt x="8085" y="7918"/>
                    </a:cubicBezTo>
                    <a:lnTo>
                      <a:pt x="4180" y="7918"/>
                    </a:lnTo>
                    <a:cubicBezTo>
                      <a:pt x="4097" y="7918"/>
                      <a:pt x="4037" y="7811"/>
                      <a:pt x="4097" y="7739"/>
                    </a:cubicBezTo>
                    <a:lnTo>
                      <a:pt x="4513" y="7132"/>
                    </a:lnTo>
                    <a:cubicBezTo>
                      <a:pt x="4753" y="7201"/>
                      <a:pt x="4820" y="7217"/>
                      <a:pt x="5587" y="7217"/>
                    </a:cubicBezTo>
                    <a:cubicBezTo>
                      <a:pt x="6309" y="7217"/>
                      <a:pt x="7651" y="7202"/>
                      <a:pt x="10341" y="7202"/>
                    </a:cubicBezTo>
                    <a:cubicBezTo>
                      <a:pt x="10765" y="7202"/>
                      <a:pt x="11223" y="7203"/>
                      <a:pt x="11717" y="7204"/>
                    </a:cubicBezTo>
                    <a:cubicBezTo>
                      <a:pt x="12086" y="7204"/>
                      <a:pt x="12383" y="6906"/>
                      <a:pt x="12383" y="6537"/>
                    </a:cubicBezTo>
                    <a:cubicBezTo>
                      <a:pt x="12383" y="6168"/>
                      <a:pt x="12098" y="5894"/>
                      <a:pt x="11728" y="5894"/>
                    </a:cubicBezTo>
                    <a:lnTo>
                      <a:pt x="11538" y="5894"/>
                    </a:lnTo>
                    <a:lnTo>
                      <a:pt x="12383" y="2191"/>
                    </a:lnTo>
                    <a:cubicBezTo>
                      <a:pt x="12550" y="1489"/>
                      <a:pt x="12014" y="822"/>
                      <a:pt x="11300" y="822"/>
                    </a:cubicBezTo>
                    <a:lnTo>
                      <a:pt x="7752" y="822"/>
                    </a:lnTo>
                    <a:cubicBezTo>
                      <a:pt x="7657" y="822"/>
                      <a:pt x="7573" y="893"/>
                      <a:pt x="7573" y="1000"/>
                    </a:cubicBezTo>
                    <a:cubicBezTo>
                      <a:pt x="7573" y="1108"/>
                      <a:pt x="7657" y="1179"/>
                      <a:pt x="7752" y="1179"/>
                    </a:cubicBezTo>
                    <a:lnTo>
                      <a:pt x="11300" y="1179"/>
                    </a:lnTo>
                    <a:cubicBezTo>
                      <a:pt x="11788" y="1179"/>
                      <a:pt x="12145" y="1620"/>
                      <a:pt x="12026" y="2096"/>
                    </a:cubicBezTo>
                    <a:lnTo>
                      <a:pt x="11145" y="5894"/>
                    </a:lnTo>
                    <a:lnTo>
                      <a:pt x="10526" y="5894"/>
                    </a:lnTo>
                    <a:cubicBezTo>
                      <a:pt x="10609" y="5489"/>
                      <a:pt x="11300" y="2548"/>
                      <a:pt x="11419" y="2001"/>
                    </a:cubicBezTo>
                    <a:cubicBezTo>
                      <a:pt x="11443" y="1882"/>
                      <a:pt x="11359" y="1774"/>
                      <a:pt x="11240" y="1774"/>
                    </a:cubicBezTo>
                    <a:lnTo>
                      <a:pt x="3073" y="1774"/>
                    </a:lnTo>
                    <a:lnTo>
                      <a:pt x="2858" y="1167"/>
                    </a:lnTo>
                    <a:lnTo>
                      <a:pt x="7073" y="1167"/>
                    </a:lnTo>
                    <a:cubicBezTo>
                      <a:pt x="7180" y="1167"/>
                      <a:pt x="7252" y="1084"/>
                      <a:pt x="7252" y="989"/>
                    </a:cubicBezTo>
                    <a:cubicBezTo>
                      <a:pt x="7252" y="881"/>
                      <a:pt x="7180" y="810"/>
                      <a:pt x="7073" y="810"/>
                    </a:cubicBezTo>
                    <a:lnTo>
                      <a:pt x="2727" y="810"/>
                    </a:lnTo>
                    <a:cubicBezTo>
                      <a:pt x="2561" y="346"/>
                      <a:pt x="2096" y="0"/>
                      <a:pt x="154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046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E8757-6ED2-015B-339C-224CCA307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BFAEBA-0D58-21AA-723E-A573BCD99607}"/>
              </a:ext>
            </a:extLst>
          </p:cNvPr>
          <p:cNvCxnSpPr/>
          <p:nvPr/>
        </p:nvCxnSpPr>
        <p:spPr>
          <a:xfrm>
            <a:off x="416854" y="2208810"/>
            <a:ext cx="11190382" cy="0"/>
          </a:xfrm>
          <a:prstGeom prst="straightConnector1">
            <a:avLst/>
          </a:prstGeom>
          <a:ln w="38100">
            <a:solidFill>
              <a:schemeClr val="accent2">
                <a:alpha val="48000"/>
              </a:schemeClr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1AC9ED-72F9-860C-C7EF-F6C8844C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4359"/>
                </a:solidFill>
              </a:rPr>
              <a:t>Problem Statement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4D8598-56A5-430B-F555-FF91458B61E2}"/>
              </a:ext>
            </a:extLst>
          </p:cNvPr>
          <p:cNvGrpSpPr/>
          <p:nvPr/>
        </p:nvGrpSpPr>
        <p:grpSpPr>
          <a:xfrm>
            <a:off x="10599204" y="-31408"/>
            <a:ext cx="1592796" cy="1007782"/>
            <a:chOff x="10599204" y="-31408"/>
            <a:chExt cx="1592796" cy="1007782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D6CAC5D7-D9C2-445B-A298-1A3A410D55A1}"/>
                </a:ext>
              </a:extLst>
            </p:cNvPr>
            <p:cNvSpPr txBox="1">
              <a:spLocks/>
            </p:cNvSpPr>
            <p:nvPr/>
          </p:nvSpPr>
          <p:spPr>
            <a:xfrm rot="3062353">
              <a:off x="11481986" y="141604"/>
              <a:ext cx="658417" cy="4470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101000"/>
                </a:lnSpc>
                <a:spcBef>
                  <a:spcPts val="700"/>
                </a:spcBef>
                <a:spcAft>
                  <a:spcPts val="700"/>
                </a:spcAft>
                <a:buFont typeface="Arial" panose="020B0604020202020204" pitchFamily="34" charset="0"/>
                <a:buNone/>
                <a:defRPr sz="3600" kern="1200" spc="5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20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16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14359"/>
                  </a:solidFill>
                </a:rPr>
                <a:t>A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4BACE6E-796E-6E43-1C04-E495F166C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2246" y1="25856" x2="42246" y2="25856"/>
                          <a14:foregroundMark x1="50267" y1="20890" x2="50267" y2="20890"/>
                          <a14:foregroundMark x1="68182" y1="22945" x2="68182" y2="22945"/>
                          <a14:backgroundMark x1="66979" y1="27740" x2="66979" y2="27740"/>
                          <a14:backgroundMark x1="66979" y1="55137" x2="66979" y2="55137"/>
                        </a14:backgroundRemoval>
                      </a14:imgEffect>
                    </a14:imgLayer>
                  </a14:imgProps>
                </a:ext>
              </a:extLst>
            </a:blip>
            <a:srcRect r="21178" b="16053"/>
            <a:stretch/>
          </p:blipFill>
          <p:spPr>
            <a:xfrm>
              <a:off x="10599204" y="-31408"/>
              <a:ext cx="1211990" cy="1007782"/>
            </a:xfrm>
            <a:prstGeom prst="rect">
              <a:avLst/>
            </a:prstGeom>
          </p:spPr>
        </p:pic>
        <p:sp>
          <p:nvSpPr>
            <p:cNvPr id="3" name="Half Frame 2">
              <a:extLst>
                <a:ext uri="{FF2B5EF4-FFF2-40B4-BE49-F238E27FC236}">
                  <a16:creationId xmlns:a16="http://schemas.microsoft.com/office/drawing/2014/main" id="{66D9B420-E4C1-F908-7685-FA7F19883D56}"/>
                </a:ext>
              </a:extLst>
            </p:cNvPr>
            <p:cNvSpPr/>
            <p:nvPr/>
          </p:nvSpPr>
          <p:spPr>
            <a:xfrm rot="5400000">
              <a:off x="11617396" y="-21449"/>
              <a:ext cx="564444" cy="584764"/>
            </a:xfrm>
            <a:prstGeom prst="half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5C92F6-1873-D4FC-1B6E-862CF2F11F12}"/>
              </a:ext>
            </a:extLst>
          </p:cNvPr>
          <p:cNvSpPr txBox="1"/>
          <p:nvPr/>
        </p:nvSpPr>
        <p:spPr>
          <a:xfrm>
            <a:off x="298600" y="2198379"/>
            <a:ext cx="22970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dirty="0"/>
              <a:t>Increase the profit of Supermarket A through </a:t>
            </a:r>
            <a:r>
              <a:rPr lang="en-ID" b="1" dirty="0"/>
              <a:t>cost reduction</a:t>
            </a:r>
            <a:endParaRPr lang="en-ID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5E7DE-24E0-0878-9D15-69CA85C522ED}"/>
              </a:ext>
            </a:extLst>
          </p:cNvPr>
          <p:cNvSpPr txBox="1"/>
          <p:nvPr/>
        </p:nvSpPr>
        <p:spPr>
          <a:xfrm>
            <a:off x="2713936" y="2198379"/>
            <a:ext cx="22970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10% </a:t>
            </a:r>
            <a:r>
              <a:rPr lang="en-ID" sz="1400" dirty="0"/>
              <a:t>inventory costs reduction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9354CC-E2A3-8E58-F633-45700CA508BA}"/>
              </a:ext>
            </a:extLst>
          </p:cNvPr>
          <p:cNvSpPr txBox="1"/>
          <p:nvPr/>
        </p:nvSpPr>
        <p:spPr>
          <a:xfrm>
            <a:off x="4805984" y="2210734"/>
            <a:ext cx="2297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Eliminate slow-moved products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E3BE1-ADBB-E837-84C2-0139AA2706D9}"/>
              </a:ext>
            </a:extLst>
          </p:cNvPr>
          <p:cNvSpPr txBox="1"/>
          <p:nvPr/>
        </p:nvSpPr>
        <p:spPr>
          <a:xfrm>
            <a:off x="7221320" y="2194811"/>
            <a:ext cx="22970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/>
              <a:t>Detecting</a:t>
            </a:r>
            <a:r>
              <a:rPr lang="en-ID" b="1" dirty="0"/>
              <a:t> low inventory turnover ratio product</a:t>
            </a:r>
            <a:endParaRPr lang="en-ID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4D173-1465-A378-20C1-15B99A66826E}"/>
              </a:ext>
            </a:extLst>
          </p:cNvPr>
          <p:cNvSpPr txBox="1"/>
          <p:nvPr/>
        </p:nvSpPr>
        <p:spPr>
          <a:xfrm>
            <a:off x="9636656" y="2198379"/>
            <a:ext cx="18361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/>
              <a:t>Achievable in </a:t>
            </a:r>
          </a:p>
          <a:p>
            <a:r>
              <a:rPr lang="en-ID" b="1" dirty="0"/>
              <a:t>1</a:t>
            </a:r>
            <a:r>
              <a:rPr lang="en-ID" b="1" baseline="30000" dirty="0"/>
              <a:t>st</a:t>
            </a:r>
            <a:r>
              <a:rPr lang="en-ID" b="1" dirty="0"/>
              <a:t> Quarter</a:t>
            </a:r>
            <a:endParaRPr lang="en-ID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B6B6E-47ED-2034-31E7-76C73BA88669}"/>
              </a:ext>
            </a:extLst>
          </p:cNvPr>
          <p:cNvSpPr txBox="1"/>
          <p:nvPr/>
        </p:nvSpPr>
        <p:spPr>
          <a:xfrm>
            <a:off x="1234683" y="166816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357BC-9BD8-8804-D677-2CA4B36EF566}"/>
              </a:ext>
            </a:extLst>
          </p:cNvPr>
          <p:cNvSpPr txBox="1"/>
          <p:nvPr/>
        </p:nvSpPr>
        <p:spPr>
          <a:xfrm>
            <a:off x="3501099" y="1706335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C2FCE2-C5EF-FEE0-F62F-9555E9495A69}"/>
              </a:ext>
            </a:extLst>
          </p:cNvPr>
          <p:cNvSpPr txBox="1"/>
          <p:nvPr/>
        </p:nvSpPr>
        <p:spPr>
          <a:xfrm>
            <a:off x="5716701" y="1715204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5C2E6-30C7-B6AB-F949-1D8D79163039}"/>
              </a:ext>
            </a:extLst>
          </p:cNvPr>
          <p:cNvSpPr txBox="1"/>
          <p:nvPr/>
        </p:nvSpPr>
        <p:spPr>
          <a:xfrm>
            <a:off x="7932303" y="1715204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2A64D-662C-34ED-DB3D-E395BD84F6FE}"/>
              </a:ext>
            </a:extLst>
          </p:cNvPr>
          <p:cNvSpPr txBox="1"/>
          <p:nvPr/>
        </p:nvSpPr>
        <p:spPr>
          <a:xfrm>
            <a:off x="10141989" y="1677759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7E732A5-0941-4070-8E2E-A4FDF4528027}"/>
              </a:ext>
            </a:extLst>
          </p:cNvPr>
          <p:cNvSpPr txBox="1">
            <a:spLocks/>
          </p:cNvSpPr>
          <p:nvPr/>
        </p:nvSpPr>
        <p:spPr>
          <a:xfrm>
            <a:off x="6553394" y="31181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14359"/>
                </a:solidFill>
              </a:rPr>
              <a:t>Objective Breakdown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A8E208-FA0A-CD69-7E3B-C52B10F4D112}"/>
              </a:ext>
            </a:extLst>
          </p:cNvPr>
          <p:cNvSpPr txBox="1"/>
          <p:nvPr/>
        </p:nvSpPr>
        <p:spPr>
          <a:xfrm>
            <a:off x="843380" y="4113466"/>
            <a:ext cx="977472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Describe average monthly cost of dairy product, find pattern to be summarized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Comparing average product cost and average products revenue, find the least performed product</a:t>
            </a:r>
          </a:p>
          <a:p>
            <a:pPr>
              <a:lnSpc>
                <a:spcPct val="150000"/>
              </a:lnSpc>
            </a:pPr>
            <a:r>
              <a:rPr lang="en-US" dirty="0"/>
              <a:t>Calculate Turnover Ratio for each products, and indicate low-performed product</a:t>
            </a:r>
          </a:p>
          <a:p>
            <a:pPr>
              <a:lnSpc>
                <a:spcPct val="150000"/>
              </a:lnSpc>
            </a:pPr>
            <a:r>
              <a:rPr lang="en-US" dirty="0"/>
              <a:t>For those low-performed, analyzing the correlation with its supplier</a:t>
            </a:r>
          </a:p>
          <a:p>
            <a:pPr>
              <a:lnSpc>
                <a:spcPct val="150000"/>
              </a:lnSpc>
            </a:pPr>
            <a:r>
              <a:rPr lang="en-US" dirty="0"/>
              <a:t>Finds out if lower turnover ratio caused by high selling price or not</a:t>
            </a:r>
          </a:p>
          <a:p>
            <a:pPr>
              <a:lnSpc>
                <a:spcPct val="150000"/>
              </a:lnSpc>
            </a:pPr>
            <a:r>
              <a:rPr lang="en-US" dirty="0"/>
              <a:t>Analyze the relation of those product with farm origin and supplier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F6598F-685B-FC49-A373-ED0080A9A131}"/>
              </a:ext>
            </a:extLst>
          </p:cNvPr>
          <p:cNvCxnSpPr/>
          <p:nvPr/>
        </p:nvCxnSpPr>
        <p:spPr>
          <a:xfrm>
            <a:off x="0" y="3823855"/>
            <a:ext cx="6388925" cy="0"/>
          </a:xfrm>
          <a:prstGeom prst="line">
            <a:avLst/>
          </a:prstGeom>
          <a:ln>
            <a:solidFill>
              <a:srgbClr val="3143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2E7A72-39C6-8C46-34B0-576ED46C188A}"/>
              </a:ext>
            </a:extLst>
          </p:cNvPr>
          <p:cNvSpPr txBox="1"/>
          <p:nvPr/>
        </p:nvSpPr>
        <p:spPr>
          <a:xfrm>
            <a:off x="438732" y="411346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C000"/>
                </a:solidFill>
                <a:latin typeface="ADLaM Display" panose="020F0502020204030204" pitchFamily="34" charset="0"/>
                <a:cs typeface="ADLaM Display" panose="020F0502020204030204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92F84-D74F-3B2E-7446-E0BB670DA850}"/>
              </a:ext>
            </a:extLst>
          </p:cNvPr>
          <p:cNvSpPr txBox="1"/>
          <p:nvPr/>
        </p:nvSpPr>
        <p:spPr>
          <a:xfrm>
            <a:off x="429568" y="452903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C000"/>
                </a:solidFill>
                <a:latin typeface="ADLaM Display" panose="020F0502020204030204" pitchFamily="34" charset="0"/>
                <a:cs typeface="ADLaM Display" panose="020F050202020403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9EC979-620A-9531-B829-DB45FBA4B75F}"/>
              </a:ext>
            </a:extLst>
          </p:cNvPr>
          <p:cNvSpPr txBox="1"/>
          <p:nvPr/>
        </p:nvSpPr>
        <p:spPr>
          <a:xfrm>
            <a:off x="461174" y="4944606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C000"/>
                </a:solidFill>
                <a:latin typeface="ADLaM Display" panose="020F0502020204030204" pitchFamily="34" charset="0"/>
                <a:cs typeface="ADLaM Display" panose="020F0502020204030204" pitchFamily="34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B5F2D9-640A-D48E-9D02-762FA1DFC907}"/>
              </a:ext>
            </a:extLst>
          </p:cNvPr>
          <p:cNvSpPr txBox="1"/>
          <p:nvPr/>
        </p:nvSpPr>
        <p:spPr>
          <a:xfrm>
            <a:off x="444800" y="5360176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C000"/>
                </a:solidFill>
                <a:latin typeface="ADLaM Display" panose="020F0502020204030204" pitchFamily="34" charset="0"/>
                <a:cs typeface="ADLaM Display" panose="020F0502020204030204" pitchFamily="34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739453-8F03-47DE-FDB9-69BF02AE5E57}"/>
              </a:ext>
            </a:extLst>
          </p:cNvPr>
          <p:cNvSpPr txBox="1"/>
          <p:nvPr/>
        </p:nvSpPr>
        <p:spPr>
          <a:xfrm>
            <a:off x="434909" y="5775746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C000"/>
                </a:solidFill>
                <a:latin typeface="ADLaM Display" panose="020F0502020204030204" pitchFamily="34" charset="0"/>
                <a:cs typeface="ADLaM Display" panose="020F0502020204030204" pitchFamily="34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0037BC-C420-8C5C-3D8D-43BC403749A2}"/>
              </a:ext>
            </a:extLst>
          </p:cNvPr>
          <p:cNvSpPr txBox="1"/>
          <p:nvPr/>
        </p:nvSpPr>
        <p:spPr>
          <a:xfrm>
            <a:off x="423689" y="6173006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C000"/>
                </a:solidFill>
                <a:latin typeface="ADLaM Display" panose="020F0502020204030204" pitchFamily="34" charset="0"/>
                <a:cs typeface="ADLaM Display" panose="020F050202020403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383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1D58B-84B9-2AF1-5E48-F2027C06B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1A20A2E-6751-0BE2-28F1-104AE788B823}"/>
              </a:ext>
            </a:extLst>
          </p:cNvPr>
          <p:cNvSpPr/>
          <p:nvPr/>
        </p:nvSpPr>
        <p:spPr>
          <a:xfrm>
            <a:off x="4147388" y="2800826"/>
            <a:ext cx="6774612" cy="3430672"/>
          </a:xfrm>
          <a:prstGeom prst="roundRect">
            <a:avLst>
              <a:gd name="adj" fmla="val 309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7211B-1FB9-28C7-4B13-FCCFF7AD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4359"/>
                </a:solidFill>
              </a:rPr>
              <a:t>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A9B49F-9515-915D-2BFD-8E7BFF40B43B}"/>
              </a:ext>
            </a:extLst>
          </p:cNvPr>
          <p:cNvGrpSpPr/>
          <p:nvPr/>
        </p:nvGrpSpPr>
        <p:grpSpPr>
          <a:xfrm>
            <a:off x="10599204" y="-31408"/>
            <a:ext cx="1592796" cy="1007782"/>
            <a:chOff x="10599204" y="-31408"/>
            <a:chExt cx="1592796" cy="1007782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F14765E5-1F9C-D5A6-1A20-1784D4AF6DD7}"/>
                </a:ext>
              </a:extLst>
            </p:cNvPr>
            <p:cNvSpPr txBox="1">
              <a:spLocks/>
            </p:cNvSpPr>
            <p:nvPr/>
          </p:nvSpPr>
          <p:spPr>
            <a:xfrm rot="3062353">
              <a:off x="11481986" y="141604"/>
              <a:ext cx="658417" cy="4470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101000"/>
                </a:lnSpc>
                <a:spcBef>
                  <a:spcPts val="700"/>
                </a:spcBef>
                <a:spcAft>
                  <a:spcPts val="700"/>
                </a:spcAft>
                <a:buFont typeface="Arial" panose="020B0604020202020204" pitchFamily="34" charset="0"/>
                <a:buNone/>
                <a:defRPr sz="3600" kern="1200" spc="5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20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16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14359"/>
                  </a:solidFill>
                </a:rPr>
                <a:t>A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21A47AE-4594-7FFE-D186-4112EC1D2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2246" y1="25856" x2="42246" y2="25856"/>
                          <a14:foregroundMark x1="50267" y1="20890" x2="50267" y2="20890"/>
                          <a14:foregroundMark x1="68182" y1="22945" x2="68182" y2="22945"/>
                          <a14:backgroundMark x1="66979" y1="27740" x2="66979" y2="27740"/>
                          <a14:backgroundMark x1="66979" y1="55137" x2="66979" y2="55137"/>
                        </a14:backgroundRemoval>
                      </a14:imgEffect>
                    </a14:imgLayer>
                  </a14:imgProps>
                </a:ext>
              </a:extLst>
            </a:blip>
            <a:srcRect r="21178" b="16053"/>
            <a:stretch/>
          </p:blipFill>
          <p:spPr>
            <a:xfrm>
              <a:off x="10599204" y="-31408"/>
              <a:ext cx="1211990" cy="1007782"/>
            </a:xfrm>
            <a:prstGeom prst="rect">
              <a:avLst/>
            </a:prstGeom>
          </p:spPr>
        </p:pic>
        <p:sp>
          <p:nvSpPr>
            <p:cNvPr id="3" name="Half Frame 2">
              <a:extLst>
                <a:ext uri="{FF2B5EF4-FFF2-40B4-BE49-F238E27FC236}">
                  <a16:creationId xmlns:a16="http://schemas.microsoft.com/office/drawing/2014/main" id="{48DB202A-8C5C-15C1-E4AE-F265F93E5C58}"/>
                </a:ext>
              </a:extLst>
            </p:cNvPr>
            <p:cNvSpPr/>
            <p:nvPr/>
          </p:nvSpPr>
          <p:spPr>
            <a:xfrm rot="5400000">
              <a:off x="11617396" y="-21449"/>
              <a:ext cx="564444" cy="584764"/>
            </a:xfrm>
            <a:prstGeom prst="half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31B79A-F6AB-02D7-E68F-D3AD873EFA6F}"/>
              </a:ext>
            </a:extLst>
          </p:cNvPr>
          <p:cNvSpPr txBox="1"/>
          <p:nvPr/>
        </p:nvSpPr>
        <p:spPr>
          <a:xfrm>
            <a:off x="838201" y="1368480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 Overview </a:t>
            </a:r>
            <a:r>
              <a:rPr lang="en-US" dirty="0"/>
              <a:t>: data containing information of dairy products (milk, cheese, yogurt, and butter) supply chain, containing 15 cols and 1811 rows.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0C8EF9-B974-34DC-B7A3-CC0F838B0703}"/>
              </a:ext>
            </a:extLst>
          </p:cNvPr>
          <p:cNvGrpSpPr/>
          <p:nvPr/>
        </p:nvGrpSpPr>
        <p:grpSpPr>
          <a:xfrm>
            <a:off x="7651823" y="3089143"/>
            <a:ext cx="2880086" cy="2928320"/>
            <a:chOff x="4328236" y="2474953"/>
            <a:chExt cx="2880086" cy="292832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B42F9F0-4849-C466-1F73-568DF2109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236" y="2521960"/>
              <a:ext cx="2880086" cy="2881313"/>
            </a:xfrm>
            <a:prstGeom prst="roundRect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49B593-67CA-BF3B-EE8C-D54990C0C11E}"/>
                </a:ext>
              </a:extLst>
            </p:cNvPr>
            <p:cNvSpPr txBox="1"/>
            <p:nvPr/>
          </p:nvSpPr>
          <p:spPr>
            <a:xfrm>
              <a:off x="4770341" y="2474953"/>
              <a:ext cx="2340293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 </a:t>
              </a:r>
            </a:p>
            <a:p>
              <a:r>
                <a:rPr lang="en-US" sz="7200" b="1" dirty="0">
                  <a:solidFill>
                    <a:srgbClr val="FFC000"/>
                  </a:solidFill>
                </a:rPr>
                <a:t>3/18</a:t>
              </a:r>
            </a:p>
            <a:p>
              <a:r>
                <a:rPr lang="en-US" sz="1700" b="1" dirty="0">
                  <a:solidFill>
                    <a:srgbClr val="FFC000"/>
                  </a:solidFill>
                </a:rPr>
                <a:t>columns are dropped</a:t>
              </a:r>
            </a:p>
            <a:p>
              <a:r>
                <a:rPr lang="en-US" sz="1600" dirty="0"/>
                <a:t>[‘category’], [‘</a:t>
              </a:r>
              <a:r>
                <a:rPr lang="en-US" sz="1600" dirty="0" err="1"/>
                <a:t>product_id</a:t>
              </a:r>
              <a:r>
                <a:rPr lang="en-US" sz="1600" dirty="0"/>
                <a:t>’], [‘</a:t>
              </a:r>
              <a:r>
                <a:rPr lang="en-US" sz="1600" dirty="0" err="1"/>
                <a:t>farm_location</a:t>
              </a:r>
              <a:r>
                <a:rPr lang="en-US" sz="1600" dirty="0"/>
                <a:t>’]</a:t>
              </a:r>
            </a:p>
            <a:p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DB99CF-3940-E4F6-36AC-C4630109EEC3}"/>
              </a:ext>
            </a:extLst>
          </p:cNvPr>
          <p:cNvGrpSpPr/>
          <p:nvPr/>
        </p:nvGrpSpPr>
        <p:grpSpPr>
          <a:xfrm>
            <a:off x="4487155" y="3089143"/>
            <a:ext cx="2880086" cy="2928320"/>
            <a:chOff x="4328236" y="2379400"/>
            <a:chExt cx="2880086" cy="2928320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577BF9F-950B-3738-EA3E-E4BA3EF75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236" y="2426407"/>
              <a:ext cx="2880086" cy="288131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001F1-4D07-24E8-DE08-9C69C88AE75C}"/>
                </a:ext>
              </a:extLst>
            </p:cNvPr>
            <p:cNvSpPr txBox="1"/>
            <p:nvPr/>
          </p:nvSpPr>
          <p:spPr>
            <a:xfrm>
              <a:off x="4595036" y="2379400"/>
              <a:ext cx="2556734" cy="2831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 </a:t>
              </a:r>
            </a:p>
            <a:p>
              <a:r>
                <a:rPr lang="en-US" sz="6000" b="1" dirty="0">
                  <a:solidFill>
                    <a:srgbClr val="FFC000"/>
                  </a:solidFill>
                </a:rPr>
                <a:t>+8Col</a:t>
              </a:r>
            </a:p>
            <a:p>
              <a:r>
                <a:rPr lang="en-US" sz="1600" dirty="0"/>
                <a:t>[‘</a:t>
              </a:r>
              <a:r>
                <a:rPr lang="en-US" sz="1600" dirty="0" err="1"/>
                <a:t>farm_city</a:t>
              </a:r>
              <a:r>
                <a:rPr lang="en-US" sz="1600" dirty="0"/>
                <a:t>’],[‘</a:t>
              </a:r>
              <a:r>
                <a:rPr lang="en-US" sz="1600" dirty="0" err="1"/>
                <a:t>farm_state</a:t>
              </a:r>
              <a:r>
                <a:rPr lang="en-US" sz="1600" dirty="0"/>
                <a:t>’], </a:t>
              </a:r>
            </a:p>
            <a:p>
              <a:r>
                <a:rPr lang="en-US" sz="1600" dirty="0"/>
                <a:t>[‘year’], [‘month’], [‘day’], [‘</a:t>
              </a:r>
              <a:r>
                <a:rPr lang="en-US" sz="1600" dirty="0" err="1"/>
                <a:t>turnover_ratio</a:t>
              </a:r>
              <a:r>
                <a:rPr lang="en-US" sz="1600" dirty="0"/>
                <a:t>], [‘</a:t>
              </a:r>
              <a:r>
                <a:rPr lang="en-US" sz="1600" dirty="0" err="1"/>
                <a:t>storage_cost</a:t>
              </a:r>
              <a:r>
                <a:rPr lang="en-US" sz="1600" dirty="0"/>
                <a:t>’], [‘revenue’]</a:t>
              </a:r>
            </a:p>
            <a:p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896085-49A5-ACA2-CD6B-872B904A325C}"/>
              </a:ext>
            </a:extLst>
          </p:cNvPr>
          <p:cNvGrpSpPr/>
          <p:nvPr/>
        </p:nvGrpSpPr>
        <p:grpSpPr>
          <a:xfrm>
            <a:off x="1449768" y="2297512"/>
            <a:ext cx="2520948" cy="4117504"/>
            <a:chOff x="505980" y="1944299"/>
            <a:chExt cx="2520948" cy="4117504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11213307-B1DA-ED0C-B515-8C8C2BBC75F0}"/>
                </a:ext>
              </a:extLst>
            </p:cNvPr>
            <p:cNvSpPr/>
            <p:nvPr/>
          </p:nvSpPr>
          <p:spPr>
            <a:xfrm>
              <a:off x="505980" y="2774674"/>
              <a:ext cx="2520948" cy="3103611"/>
            </a:xfrm>
            <a:prstGeom prst="roundRect">
              <a:avLst>
                <a:gd name="adj" fmla="val 112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5E41BC-1E5F-F2BC-FBD4-E71BD1938F43}"/>
                </a:ext>
              </a:extLst>
            </p:cNvPr>
            <p:cNvSpPr txBox="1"/>
            <p:nvPr/>
          </p:nvSpPr>
          <p:spPr>
            <a:xfrm>
              <a:off x="851654" y="3538035"/>
              <a:ext cx="1879232" cy="2523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[‘</a:t>
              </a:r>
              <a:r>
                <a:rPr lang="en-US" sz="1400" dirty="0" err="1"/>
                <a:t>product_id</a:t>
              </a:r>
              <a:r>
                <a:rPr lang="en-US" sz="1400" dirty="0"/>
                <a:t>’], </a:t>
              </a:r>
            </a:p>
            <a:p>
              <a:r>
                <a:rPr lang="en-US" sz="1400" dirty="0"/>
                <a:t>[‘</a:t>
              </a:r>
              <a:r>
                <a:rPr lang="en-US" sz="1400" dirty="0" err="1"/>
                <a:t>product_name</a:t>
              </a:r>
              <a:r>
                <a:rPr lang="en-US" sz="1400" dirty="0"/>
                <a:t>’], </a:t>
              </a:r>
            </a:p>
            <a:p>
              <a:r>
                <a:rPr lang="en-US" sz="1400" dirty="0"/>
                <a:t>[‘category’], </a:t>
              </a:r>
            </a:p>
            <a:p>
              <a:r>
                <a:rPr lang="en-US" sz="1400" dirty="0"/>
                <a:t>[‘</a:t>
              </a:r>
              <a:r>
                <a:rPr lang="en-US" sz="1400" dirty="0" err="1"/>
                <a:t>price_per_kg</a:t>
              </a:r>
              <a:r>
                <a:rPr lang="en-US" sz="1400" dirty="0"/>
                <a:t>’],</a:t>
              </a:r>
            </a:p>
            <a:p>
              <a:r>
                <a:rPr lang="en-US" sz="1400" dirty="0"/>
                <a:t>[‘</a:t>
              </a:r>
              <a:r>
                <a:rPr lang="en-US" sz="1400" dirty="0" err="1"/>
                <a:t>units_shipped_kg</a:t>
              </a:r>
              <a:r>
                <a:rPr lang="en-US" sz="1400" dirty="0"/>
                <a:t>’], </a:t>
              </a:r>
            </a:p>
            <a:p>
              <a:r>
                <a:rPr lang="en-US" sz="1400" dirty="0"/>
                <a:t>[‘</a:t>
              </a:r>
              <a:r>
                <a:rPr lang="en-US" sz="1400" dirty="0" err="1"/>
                <a:t>units_sold_kg</a:t>
              </a:r>
              <a:r>
                <a:rPr lang="en-US" sz="1400" dirty="0"/>
                <a:t>’], </a:t>
              </a:r>
            </a:p>
            <a:p>
              <a:r>
                <a:rPr lang="en-US" sz="1400" dirty="0"/>
                <a:t>[‘</a:t>
              </a:r>
              <a:r>
                <a:rPr lang="en-US" sz="1400" dirty="0" err="1"/>
                <a:t>units_on_hand_kg</a:t>
              </a:r>
              <a:r>
                <a:rPr lang="en-US" sz="1400" dirty="0"/>
                <a:t>’], </a:t>
              </a:r>
            </a:p>
            <a:p>
              <a:r>
                <a:rPr lang="en-US" sz="1400" dirty="0"/>
                <a:t>[‘supplier’], </a:t>
              </a:r>
            </a:p>
            <a:p>
              <a:r>
                <a:rPr lang="en-US" sz="1400" dirty="0"/>
                <a:t>[‘</a:t>
              </a:r>
              <a:r>
                <a:rPr lang="en-US" sz="1400" dirty="0" err="1"/>
                <a:t>farm_location</a:t>
              </a:r>
              <a:r>
                <a:rPr lang="en-US" sz="1400" dirty="0"/>
                <a:t>’], </a:t>
              </a:r>
            </a:p>
            <a:p>
              <a:r>
                <a:rPr lang="en-US" sz="1400" dirty="0"/>
                <a:t>[‘</a:t>
              </a:r>
              <a:r>
                <a:rPr lang="en-US" sz="1400" dirty="0" err="1"/>
                <a:t>sale_date</a:t>
              </a:r>
              <a:r>
                <a:rPr lang="en-US" sz="1400" dirty="0"/>
                <a:t>’]</a:t>
              </a:r>
            </a:p>
            <a:p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98B87FE-747D-A3D0-311E-2CF9443A9462}"/>
                </a:ext>
              </a:extLst>
            </p:cNvPr>
            <p:cNvGrpSpPr/>
            <p:nvPr/>
          </p:nvGrpSpPr>
          <p:grpSpPr>
            <a:xfrm>
              <a:off x="505980" y="1944299"/>
              <a:ext cx="2520948" cy="1593736"/>
              <a:chOff x="211742" y="1626069"/>
              <a:chExt cx="2520948" cy="1593736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4FDF549E-14BD-91AD-78C9-C764BB49C195}"/>
                  </a:ext>
                </a:extLst>
              </p:cNvPr>
              <p:cNvSpPr/>
              <p:nvPr/>
            </p:nvSpPr>
            <p:spPr>
              <a:xfrm>
                <a:off x="211742" y="1626069"/>
                <a:ext cx="2520948" cy="1593736"/>
              </a:xfrm>
              <a:prstGeom prst="roundRect">
                <a:avLst>
                  <a:gd name="adj" fmla="val 3255"/>
                </a:avLst>
              </a:prstGeom>
              <a:solidFill>
                <a:schemeClr val="tx2">
                  <a:lumMod val="90000"/>
                  <a:lumOff val="1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CA51DBB-34CB-5840-6DE0-40CBA3A70FEF}"/>
                  </a:ext>
                </a:extLst>
              </p:cNvPr>
              <p:cNvSpPr txBox="1"/>
              <p:nvPr/>
            </p:nvSpPr>
            <p:spPr>
              <a:xfrm>
                <a:off x="849349" y="1706239"/>
                <a:ext cx="169967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ID" sz="1600" b="1" dirty="0">
                    <a:solidFill>
                      <a:schemeClr val="bg1"/>
                    </a:solidFill>
                    <a:latin typeface="system-ui"/>
                  </a:rPr>
                  <a:t>Dairy Product Inventory Data 2022 -2023</a:t>
                </a:r>
              </a:p>
              <a:p>
                <a:pPr algn="l"/>
                <a:endParaRPr lang="en-ID" sz="700" b="1" i="0" dirty="0">
                  <a:solidFill>
                    <a:schemeClr val="bg1"/>
                  </a:solidFill>
                  <a:effectLst/>
                  <a:latin typeface="system-ui"/>
                </a:endParaRPr>
              </a:p>
              <a:p>
                <a:pPr algn="l"/>
                <a:r>
                  <a:rPr lang="en-ID" sz="1100" b="1" dirty="0">
                    <a:solidFill>
                      <a:schemeClr val="bg1"/>
                    </a:solidFill>
                    <a:latin typeface="system-ui"/>
                  </a:rPr>
                  <a:t>Dimension:</a:t>
                </a:r>
              </a:p>
              <a:p>
                <a:pPr algn="l"/>
                <a:r>
                  <a:rPr lang="en-ID" sz="1100" dirty="0">
                    <a:solidFill>
                      <a:schemeClr val="bg1"/>
                    </a:solidFill>
                    <a:latin typeface="system-ui"/>
                  </a:rPr>
                  <a:t>1811 rows</a:t>
                </a:r>
              </a:p>
              <a:p>
                <a:pPr algn="l"/>
                <a:r>
                  <a:rPr lang="en-ID" sz="1100" i="0" dirty="0">
                    <a:solidFill>
                      <a:schemeClr val="bg1"/>
                    </a:solidFill>
                    <a:effectLst/>
                    <a:latin typeface="system-ui"/>
                  </a:rPr>
                  <a:t>10 columns</a:t>
                </a:r>
              </a:p>
            </p:txBody>
          </p:sp>
          <p:grpSp>
            <p:nvGrpSpPr>
              <p:cNvPr id="59" name="Google Shape;11189;p84">
                <a:extLst>
                  <a:ext uri="{FF2B5EF4-FFF2-40B4-BE49-F238E27FC236}">
                    <a16:creationId xmlns:a16="http://schemas.microsoft.com/office/drawing/2014/main" id="{BCA62AAC-D132-2674-FC08-219AA41B1FB7}"/>
                  </a:ext>
                </a:extLst>
              </p:cNvPr>
              <p:cNvGrpSpPr/>
              <p:nvPr/>
            </p:nvGrpSpPr>
            <p:grpSpPr>
              <a:xfrm>
                <a:off x="504955" y="1827560"/>
                <a:ext cx="286324" cy="348163"/>
                <a:chOff x="1767069" y="3360146"/>
                <a:chExt cx="286324" cy="348163"/>
              </a:xfrm>
            </p:grpSpPr>
            <p:sp>
              <p:nvSpPr>
                <p:cNvPr id="60" name="Google Shape;11190;p84">
                  <a:extLst>
                    <a:ext uri="{FF2B5EF4-FFF2-40B4-BE49-F238E27FC236}">
                      <a16:creationId xmlns:a16="http://schemas.microsoft.com/office/drawing/2014/main" id="{66360162-E0FE-0BCD-D37A-8B3AA52C9387}"/>
                    </a:ext>
                  </a:extLst>
                </p:cNvPr>
                <p:cNvSpPr/>
                <p:nvPr/>
              </p:nvSpPr>
              <p:spPr>
                <a:xfrm>
                  <a:off x="1767069" y="3404277"/>
                  <a:ext cx="228223" cy="304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4" h="9597" extrusionOk="0">
                      <a:moveTo>
                        <a:pt x="2072" y="7537"/>
                      </a:moveTo>
                      <a:lnTo>
                        <a:pt x="2072" y="9049"/>
                      </a:lnTo>
                      <a:lnTo>
                        <a:pt x="572" y="7537"/>
                      </a:lnTo>
                      <a:close/>
                      <a:moveTo>
                        <a:pt x="167" y="0"/>
                      </a:moveTo>
                      <a:cubicBezTo>
                        <a:pt x="72" y="0"/>
                        <a:pt x="0" y="72"/>
                        <a:pt x="0" y="155"/>
                      </a:cubicBezTo>
                      <a:lnTo>
                        <a:pt x="0" y="7382"/>
                      </a:lnTo>
                      <a:cubicBezTo>
                        <a:pt x="0" y="7418"/>
                        <a:pt x="12" y="7465"/>
                        <a:pt x="48" y="7501"/>
                      </a:cubicBezTo>
                      <a:lnTo>
                        <a:pt x="2096" y="9549"/>
                      </a:lnTo>
                      <a:cubicBezTo>
                        <a:pt x="2132" y="9585"/>
                        <a:pt x="2179" y="9597"/>
                        <a:pt x="2215" y="9597"/>
                      </a:cubicBezTo>
                      <a:lnTo>
                        <a:pt x="7025" y="9597"/>
                      </a:lnTo>
                      <a:cubicBezTo>
                        <a:pt x="7120" y="9597"/>
                        <a:pt x="7192" y="9513"/>
                        <a:pt x="7192" y="9430"/>
                      </a:cubicBezTo>
                      <a:lnTo>
                        <a:pt x="7192" y="7811"/>
                      </a:lnTo>
                      <a:cubicBezTo>
                        <a:pt x="7204" y="7715"/>
                        <a:pt x="7132" y="7644"/>
                        <a:pt x="7037" y="7644"/>
                      </a:cubicBezTo>
                      <a:cubicBezTo>
                        <a:pt x="6954" y="7644"/>
                        <a:pt x="6882" y="7715"/>
                        <a:pt x="6882" y="7811"/>
                      </a:cubicBezTo>
                      <a:lnTo>
                        <a:pt x="6882" y="9263"/>
                      </a:lnTo>
                      <a:lnTo>
                        <a:pt x="2382" y="9263"/>
                      </a:lnTo>
                      <a:lnTo>
                        <a:pt x="2382" y="7382"/>
                      </a:lnTo>
                      <a:cubicBezTo>
                        <a:pt x="2382" y="7287"/>
                        <a:pt x="2310" y="7215"/>
                        <a:pt x="2215" y="7215"/>
                      </a:cubicBezTo>
                      <a:lnTo>
                        <a:pt x="334" y="7215"/>
                      </a:lnTo>
                      <a:lnTo>
                        <a:pt x="334" y="322"/>
                      </a:lnTo>
                      <a:lnTo>
                        <a:pt x="1858" y="322"/>
                      </a:lnTo>
                      <a:cubicBezTo>
                        <a:pt x="1953" y="322"/>
                        <a:pt x="2024" y="250"/>
                        <a:pt x="2024" y="155"/>
                      </a:cubicBezTo>
                      <a:cubicBezTo>
                        <a:pt x="2024" y="72"/>
                        <a:pt x="1953" y="0"/>
                        <a:pt x="1858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11191;p84">
                  <a:extLst>
                    <a:ext uri="{FF2B5EF4-FFF2-40B4-BE49-F238E27FC236}">
                      <a16:creationId xmlns:a16="http://schemas.microsoft.com/office/drawing/2014/main" id="{416D3954-15A9-3944-432E-0192A5C896DD}"/>
                    </a:ext>
                  </a:extLst>
                </p:cNvPr>
                <p:cNvSpPr/>
                <p:nvPr/>
              </p:nvSpPr>
              <p:spPr>
                <a:xfrm>
                  <a:off x="1799509" y="3360146"/>
                  <a:ext cx="253884" cy="27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4" h="8740" extrusionOk="0">
                      <a:moveTo>
                        <a:pt x="4406" y="3751"/>
                      </a:moveTo>
                      <a:cubicBezTo>
                        <a:pt x="4525" y="3870"/>
                        <a:pt x="4680" y="3965"/>
                        <a:pt x="4822" y="4048"/>
                      </a:cubicBezTo>
                      <a:lnTo>
                        <a:pt x="4822" y="4132"/>
                      </a:lnTo>
                      <a:lnTo>
                        <a:pt x="334" y="4132"/>
                      </a:lnTo>
                      <a:lnTo>
                        <a:pt x="334" y="3751"/>
                      </a:lnTo>
                      <a:close/>
                      <a:moveTo>
                        <a:pt x="5870" y="0"/>
                      </a:moveTo>
                      <a:cubicBezTo>
                        <a:pt x="4941" y="0"/>
                        <a:pt x="4156" y="583"/>
                        <a:pt x="3846" y="1405"/>
                      </a:cubicBezTo>
                      <a:lnTo>
                        <a:pt x="1477" y="1405"/>
                      </a:lnTo>
                      <a:cubicBezTo>
                        <a:pt x="1393" y="1405"/>
                        <a:pt x="1310" y="1476"/>
                        <a:pt x="1310" y="1572"/>
                      </a:cubicBezTo>
                      <a:cubicBezTo>
                        <a:pt x="1310" y="1655"/>
                        <a:pt x="1393" y="1726"/>
                        <a:pt x="1477" y="1726"/>
                      </a:cubicBezTo>
                      <a:lnTo>
                        <a:pt x="3739" y="1726"/>
                      </a:lnTo>
                      <a:cubicBezTo>
                        <a:pt x="3715" y="1869"/>
                        <a:pt x="3691" y="2012"/>
                        <a:pt x="3691" y="2167"/>
                      </a:cubicBezTo>
                      <a:cubicBezTo>
                        <a:pt x="3691" y="2643"/>
                        <a:pt x="3858" y="3084"/>
                        <a:pt x="4108" y="3441"/>
                      </a:cubicBezTo>
                      <a:lnTo>
                        <a:pt x="167" y="3441"/>
                      </a:lnTo>
                      <a:cubicBezTo>
                        <a:pt x="84" y="3441"/>
                        <a:pt x="0" y="3512"/>
                        <a:pt x="0" y="3608"/>
                      </a:cubicBezTo>
                      <a:lnTo>
                        <a:pt x="0" y="4310"/>
                      </a:lnTo>
                      <a:cubicBezTo>
                        <a:pt x="0" y="4393"/>
                        <a:pt x="84" y="4465"/>
                        <a:pt x="167" y="4465"/>
                      </a:cubicBezTo>
                      <a:lnTo>
                        <a:pt x="4977" y="4465"/>
                      </a:lnTo>
                      <a:cubicBezTo>
                        <a:pt x="5061" y="4465"/>
                        <a:pt x="5144" y="4393"/>
                        <a:pt x="5144" y="4310"/>
                      </a:cubicBezTo>
                      <a:lnTo>
                        <a:pt x="5144" y="4203"/>
                      </a:lnTo>
                      <a:cubicBezTo>
                        <a:pt x="5358" y="4274"/>
                        <a:pt x="5596" y="4322"/>
                        <a:pt x="5834" y="4322"/>
                      </a:cubicBezTo>
                      <a:lnTo>
                        <a:pt x="5834" y="8573"/>
                      </a:lnTo>
                      <a:cubicBezTo>
                        <a:pt x="5834" y="8668"/>
                        <a:pt x="5918" y="8739"/>
                        <a:pt x="6001" y="8739"/>
                      </a:cubicBezTo>
                      <a:cubicBezTo>
                        <a:pt x="6096" y="8739"/>
                        <a:pt x="6168" y="8668"/>
                        <a:pt x="6168" y="8573"/>
                      </a:cubicBezTo>
                      <a:lnTo>
                        <a:pt x="6168" y="4286"/>
                      </a:lnTo>
                      <a:cubicBezTo>
                        <a:pt x="6549" y="4227"/>
                        <a:pt x="6906" y="4084"/>
                        <a:pt x="7204" y="3834"/>
                      </a:cubicBezTo>
                      <a:cubicBezTo>
                        <a:pt x="7585" y="3512"/>
                        <a:pt x="7847" y="3096"/>
                        <a:pt x="7954" y="2619"/>
                      </a:cubicBezTo>
                      <a:cubicBezTo>
                        <a:pt x="7978" y="2536"/>
                        <a:pt x="7918" y="2441"/>
                        <a:pt x="7835" y="2429"/>
                      </a:cubicBezTo>
                      <a:cubicBezTo>
                        <a:pt x="7825" y="2428"/>
                        <a:pt x="7815" y="2427"/>
                        <a:pt x="7806" y="2427"/>
                      </a:cubicBezTo>
                      <a:cubicBezTo>
                        <a:pt x="7723" y="2427"/>
                        <a:pt x="7655" y="2473"/>
                        <a:pt x="7644" y="2548"/>
                      </a:cubicBezTo>
                      <a:cubicBezTo>
                        <a:pt x="7466" y="3381"/>
                        <a:pt x="6704" y="3989"/>
                        <a:pt x="5858" y="3989"/>
                      </a:cubicBezTo>
                      <a:cubicBezTo>
                        <a:pt x="4846" y="3989"/>
                        <a:pt x="4025" y="3179"/>
                        <a:pt x="4025" y="2167"/>
                      </a:cubicBezTo>
                      <a:cubicBezTo>
                        <a:pt x="4025" y="1155"/>
                        <a:pt x="4846" y="333"/>
                        <a:pt x="5858" y="333"/>
                      </a:cubicBezTo>
                      <a:cubicBezTo>
                        <a:pt x="6787" y="333"/>
                        <a:pt x="7585" y="1048"/>
                        <a:pt x="7680" y="1965"/>
                      </a:cubicBezTo>
                      <a:cubicBezTo>
                        <a:pt x="7704" y="2060"/>
                        <a:pt x="7775" y="2119"/>
                        <a:pt x="7858" y="2119"/>
                      </a:cubicBezTo>
                      <a:cubicBezTo>
                        <a:pt x="7954" y="2107"/>
                        <a:pt x="8013" y="2024"/>
                        <a:pt x="8013" y="1941"/>
                      </a:cubicBezTo>
                      <a:cubicBezTo>
                        <a:pt x="7954" y="1417"/>
                        <a:pt x="7716" y="929"/>
                        <a:pt x="7311" y="572"/>
                      </a:cubicBezTo>
                      <a:cubicBezTo>
                        <a:pt x="6906" y="214"/>
                        <a:pt x="6406" y="0"/>
                        <a:pt x="5870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" name="Google Shape;11192;p84">
                  <a:extLst>
                    <a:ext uri="{FF2B5EF4-FFF2-40B4-BE49-F238E27FC236}">
                      <a16:creationId xmlns:a16="http://schemas.microsoft.com/office/drawing/2014/main" id="{63D1CB37-AECA-4DBF-74D9-7EC7183CB3B3}"/>
                    </a:ext>
                  </a:extLst>
                </p:cNvPr>
                <p:cNvSpPr/>
                <p:nvPr/>
              </p:nvSpPr>
              <p:spPr>
                <a:xfrm>
                  <a:off x="1948120" y="3388532"/>
                  <a:ext cx="78852" cy="75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9" h="2379" extrusionOk="0">
                      <a:moveTo>
                        <a:pt x="1513" y="330"/>
                      </a:moveTo>
                      <a:cubicBezTo>
                        <a:pt x="1667" y="330"/>
                        <a:pt x="1798" y="390"/>
                        <a:pt x="1917" y="497"/>
                      </a:cubicBezTo>
                      <a:cubicBezTo>
                        <a:pt x="2132" y="700"/>
                        <a:pt x="2132" y="1057"/>
                        <a:pt x="1905" y="1283"/>
                      </a:cubicBezTo>
                      <a:cubicBezTo>
                        <a:pt x="1792" y="1396"/>
                        <a:pt x="1646" y="1453"/>
                        <a:pt x="1504" y="1453"/>
                      </a:cubicBezTo>
                      <a:cubicBezTo>
                        <a:pt x="1361" y="1453"/>
                        <a:pt x="1221" y="1396"/>
                        <a:pt x="1120" y="1283"/>
                      </a:cubicBezTo>
                      <a:cubicBezTo>
                        <a:pt x="893" y="1057"/>
                        <a:pt x="893" y="700"/>
                        <a:pt x="1120" y="497"/>
                      </a:cubicBezTo>
                      <a:cubicBezTo>
                        <a:pt x="1215" y="390"/>
                        <a:pt x="1370" y="330"/>
                        <a:pt x="1513" y="330"/>
                      </a:cubicBezTo>
                      <a:close/>
                      <a:moveTo>
                        <a:pt x="1518" y="0"/>
                      </a:moveTo>
                      <a:cubicBezTo>
                        <a:pt x="1292" y="0"/>
                        <a:pt x="1066" y="86"/>
                        <a:pt x="893" y="259"/>
                      </a:cubicBezTo>
                      <a:cubicBezTo>
                        <a:pt x="584" y="569"/>
                        <a:pt x="548" y="1033"/>
                        <a:pt x="786" y="1390"/>
                      </a:cubicBezTo>
                      <a:lnTo>
                        <a:pt x="60" y="2116"/>
                      </a:lnTo>
                      <a:cubicBezTo>
                        <a:pt x="0" y="2176"/>
                        <a:pt x="0" y="2283"/>
                        <a:pt x="60" y="2343"/>
                      </a:cubicBezTo>
                      <a:cubicBezTo>
                        <a:pt x="96" y="2366"/>
                        <a:pt x="131" y="2378"/>
                        <a:pt x="179" y="2378"/>
                      </a:cubicBezTo>
                      <a:cubicBezTo>
                        <a:pt x="227" y="2378"/>
                        <a:pt x="274" y="2366"/>
                        <a:pt x="298" y="2343"/>
                      </a:cubicBezTo>
                      <a:lnTo>
                        <a:pt x="1024" y="1604"/>
                      </a:lnTo>
                      <a:cubicBezTo>
                        <a:pt x="1179" y="1712"/>
                        <a:pt x="1358" y="1759"/>
                        <a:pt x="1536" y="1759"/>
                      </a:cubicBezTo>
                      <a:cubicBezTo>
                        <a:pt x="1763" y="1759"/>
                        <a:pt x="1977" y="1664"/>
                        <a:pt x="2155" y="1509"/>
                      </a:cubicBezTo>
                      <a:cubicBezTo>
                        <a:pt x="2489" y="1164"/>
                        <a:pt x="2489" y="592"/>
                        <a:pt x="2144" y="259"/>
                      </a:cubicBezTo>
                      <a:cubicBezTo>
                        <a:pt x="1971" y="86"/>
                        <a:pt x="1745" y="0"/>
                        <a:pt x="1518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11193;p84">
                  <a:extLst>
                    <a:ext uri="{FF2B5EF4-FFF2-40B4-BE49-F238E27FC236}">
                      <a16:creationId xmlns:a16="http://schemas.microsoft.com/office/drawing/2014/main" id="{5CAC2E69-5FFC-10F5-7287-EB8BD95D1A3B}"/>
                    </a:ext>
                  </a:extLst>
                </p:cNvPr>
                <p:cNvSpPr/>
                <p:nvPr/>
              </p:nvSpPr>
              <p:spPr>
                <a:xfrm>
                  <a:off x="1800270" y="3513636"/>
                  <a:ext cx="162582" cy="10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2" h="323" extrusionOk="0">
                      <a:moveTo>
                        <a:pt x="155" y="1"/>
                      </a:moveTo>
                      <a:cubicBezTo>
                        <a:pt x="72" y="1"/>
                        <a:pt x="0" y="72"/>
                        <a:pt x="0" y="156"/>
                      </a:cubicBezTo>
                      <a:cubicBezTo>
                        <a:pt x="0" y="251"/>
                        <a:pt x="72" y="322"/>
                        <a:pt x="155" y="322"/>
                      </a:cubicBezTo>
                      <a:lnTo>
                        <a:pt x="4965" y="322"/>
                      </a:lnTo>
                      <a:cubicBezTo>
                        <a:pt x="5060" y="322"/>
                        <a:pt x="5132" y="251"/>
                        <a:pt x="5132" y="156"/>
                      </a:cubicBezTo>
                      <a:cubicBezTo>
                        <a:pt x="5132" y="72"/>
                        <a:pt x="5060" y="1"/>
                        <a:pt x="4965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11194;p84">
                  <a:extLst>
                    <a:ext uri="{FF2B5EF4-FFF2-40B4-BE49-F238E27FC236}">
                      <a16:creationId xmlns:a16="http://schemas.microsoft.com/office/drawing/2014/main" id="{CC5D1C2D-05D9-B0D5-9FDA-1644C40DAE53}"/>
                    </a:ext>
                  </a:extLst>
                </p:cNvPr>
                <p:cNvSpPr/>
                <p:nvPr/>
              </p:nvSpPr>
              <p:spPr>
                <a:xfrm>
                  <a:off x="1800270" y="3536287"/>
                  <a:ext cx="162582" cy="10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2" h="322" extrusionOk="0">
                      <a:moveTo>
                        <a:pt x="155" y="0"/>
                      </a:moveTo>
                      <a:cubicBezTo>
                        <a:pt x="72" y="0"/>
                        <a:pt x="0" y="72"/>
                        <a:pt x="0" y="155"/>
                      </a:cubicBezTo>
                      <a:cubicBezTo>
                        <a:pt x="0" y="250"/>
                        <a:pt x="72" y="322"/>
                        <a:pt x="155" y="322"/>
                      </a:cubicBezTo>
                      <a:lnTo>
                        <a:pt x="4965" y="322"/>
                      </a:lnTo>
                      <a:cubicBezTo>
                        <a:pt x="5060" y="322"/>
                        <a:pt x="5132" y="250"/>
                        <a:pt x="5132" y="155"/>
                      </a:cubicBezTo>
                      <a:cubicBezTo>
                        <a:pt x="5132" y="72"/>
                        <a:pt x="5060" y="0"/>
                        <a:pt x="4965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11195;p84">
                  <a:extLst>
                    <a:ext uri="{FF2B5EF4-FFF2-40B4-BE49-F238E27FC236}">
                      <a16:creationId xmlns:a16="http://schemas.microsoft.com/office/drawing/2014/main" id="{A81F5959-18F5-101F-C147-675A080F676F}"/>
                    </a:ext>
                  </a:extLst>
                </p:cNvPr>
                <p:cNvSpPr/>
                <p:nvPr/>
              </p:nvSpPr>
              <p:spPr>
                <a:xfrm>
                  <a:off x="1800270" y="3558146"/>
                  <a:ext cx="162582" cy="10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2" h="335" extrusionOk="0">
                      <a:moveTo>
                        <a:pt x="155" y="1"/>
                      </a:moveTo>
                      <a:cubicBezTo>
                        <a:pt x="72" y="1"/>
                        <a:pt x="0" y="84"/>
                        <a:pt x="0" y="168"/>
                      </a:cubicBezTo>
                      <a:cubicBezTo>
                        <a:pt x="0" y="263"/>
                        <a:pt x="72" y="334"/>
                        <a:pt x="155" y="334"/>
                      </a:cubicBezTo>
                      <a:lnTo>
                        <a:pt x="4965" y="334"/>
                      </a:lnTo>
                      <a:cubicBezTo>
                        <a:pt x="5060" y="334"/>
                        <a:pt x="5132" y="263"/>
                        <a:pt x="5132" y="168"/>
                      </a:cubicBezTo>
                      <a:cubicBezTo>
                        <a:pt x="5132" y="84"/>
                        <a:pt x="5060" y="1"/>
                        <a:pt x="4965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11196;p84">
                  <a:extLst>
                    <a:ext uri="{FF2B5EF4-FFF2-40B4-BE49-F238E27FC236}">
                      <a16:creationId xmlns:a16="http://schemas.microsoft.com/office/drawing/2014/main" id="{AE5302C7-7A4C-ECBF-E82B-9902856254FF}"/>
                    </a:ext>
                  </a:extLst>
                </p:cNvPr>
                <p:cNvSpPr/>
                <p:nvPr/>
              </p:nvSpPr>
              <p:spPr>
                <a:xfrm>
                  <a:off x="1800270" y="3580798"/>
                  <a:ext cx="162582" cy="10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2" h="334" extrusionOk="0">
                      <a:moveTo>
                        <a:pt x="155" y="0"/>
                      </a:moveTo>
                      <a:cubicBezTo>
                        <a:pt x="72" y="0"/>
                        <a:pt x="0" y="84"/>
                        <a:pt x="0" y="167"/>
                      </a:cubicBezTo>
                      <a:cubicBezTo>
                        <a:pt x="0" y="262"/>
                        <a:pt x="72" y="334"/>
                        <a:pt x="155" y="334"/>
                      </a:cubicBezTo>
                      <a:lnTo>
                        <a:pt x="4965" y="334"/>
                      </a:lnTo>
                      <a:cubicBezTo>
                        <a:pt x="5060" y="334"/>
                        <a:pt x="5132" y="262"/>
                        <a:pt x="5132" y="167"/>
                      </a:cubicBezTo>
                      <a:cubicBezTo>
                        <a:pt x="5132" y="84"/>
                        <a:pt x="5060" y="0"/>
                        <a:pt x="4965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6A4144A-AAC2-8FA8-2C8F-88E29C7E5923}"/>
              </a:ext>
            </a:extLst>
          </p:cNvPr>
          <p:cNvSpPr txBox="1"/>
          <p:nvPr/>
        </p:nvSpPr>
        <p:spPr>
          <a:xfrm>
            <a:off x="6096000" y="2431494"/>
            <a:ext cx="25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63D64"/>
                </a:solidFill>
              </a:rPr>
              <a:t>Data Cleaning Process</a:t>
            </a:r>
          </a:p>
        </p:txBody>
      </p:sp>
    </p:spTree>
    <p:extLst>
      <p:ext uri="{BB962C8B-B14F-4D97-AF65-F5344CB8AC3E}">
        <p14:creationId xmlns:p14="http://schemas.microsoft.com/office/powerpoint/2010/main" val="315538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1948-43C4-2E27-FC45-33EB17EF0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8ABE-1BA9-4693-FCB8-ABCB3D1A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4359"/>
                </a:solidFill>
              </a:rPr>
              <a:t>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C96DE8-8108-40E9-C974-B77B7505AD8B}"/>
              </a:ext>
            </a:extLst>
          </p:cNvPr>
          <p:cNvGrpSpPr/>
          <p:nvPr/>
        </p:nvGrpSpPr>
        <p:grpSpPr>
          <a:xfrm>
            <a:off x="10599204" y="-31408"/>
            <a:ext cx="1592796" cy="1007782"/>
            <a:chOff x="10599204" y="-31408"/>
            <a:chExt cx="1592796" cy="1007782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107FFA39-D5D7-2E91-E4DC-3243FBABAC5D}"/>
                </a:ext>
              </a:extLst>
            </p:cNvPr>
            <p:cNvSpPr txBox="1">
              <a:spLocks/>
            </p:cNvSpPr>
            <p:nvPr/>
          </p:nvSpPr>
          <p:spPr>
            <a:xfrm rot="3062353">
              <a:off x="11481986" y="141604"/>
              <a:ext cx="658417" cy="4470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101000"/>
                </a:lnSpc>
                <a:spcBef>
                  <a:spcPts val="700"/>
                </a:spcBef>
                <a:spcAft>
                  <a:spcPts val="700"/>
                </a:spcAft>
                <a:buFont typeface="Arial" panose="020B0604020202020204" pitchFamily="34" charset="0"/>
                <a:buNone/>
                <a:defRPr sz="3600" kern="1200" spc="5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20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16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14359"/>
                  </a:solidFill>
                </a:rPr>
                <a:t>A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9D9E96-72BB-8E12-7DF5-097EF0E4A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2246" y1="25856" x2="42246" y2="25856"/>
                          <a14:foregroundMark x1="50267" y1="20890" x2="50267" y2="20890"/>
                          <a14:foregroundMark x1="68182" y1="22945" x2="68182" y2="22945"/>
                          <a14:backgroundMark x1="66979" y1="27740" x2="66979" y2="27740"/>
                          <a14:backgroundMark x1="66979" y1="55137" x2="66979" y2="55137"/>
                        </a14:backgroundRemoval>
                      </a14:imgEffect>
                    </a14:imgLayer>
                  </a14:imgProps>
                </a:ext>
              </a:extLst>
            </a:blip>
            <a:srcRect r="21178" b="16053"/>
            <a:stretch/>
          </p:blipFill>
          <p:spPr>
            <a:xfrm>
              <a:off x="10599204" y="-31408"/>
              <a:ext cx="1211990" cy="1007782"/>
            </a:xfrm>
            <a:prstGeom prst="rect">
              <a:avLst/>
            </a:prstGeom>
          </p:spPr>
        </p:pic>
        <p:sp>
          <p:nvSpPr>
            <p:cNvPr id="3" name="Half Frame 2">
              <a:extLst>
                <a:ext uri="{FF2B5EF4-FFF2-40B4-BE49-F238E27FC236}">
                  <a16:creationId xmlns:a16="http://schemas.microsoft.com/office/drawing/2014/main" id="{DE32586E-A6F2-F5A6-8AE6-E0F092DBC0DF}"/>
                </a:ext>
              </a:extLst>
            </p:cNvPr>
            <p:cNvSpPr/>
            <p:nvPr/>
          </p:nvSpPr>
          <p:spPr>
            <a:xfrm rot="5400000">
              <a:off x="11617396" y="-21449"/>
              <a:ext cx="564444" cy="584764"/>
            </a:xfrm>
            <a:prstGeom prst="half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C58575-BD33-A872-B0C8-D92A06C94149}"/>
              </a:ext>
            </a:extLst>
          </p:cNvPr>
          <p:cNvSpPr txBox="1"/>
          <p:nvPr/>
        </p:nvSpPr>
        <p:spPr>
          <a:xfrm>
            <a:off x="838200" y="1368480"/>
            <a:ext cx="525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Monthly Cost for Dairy Product 2022 - 2023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F1555-EBB9-315A-4997-588482B1F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9" y="1670011"/>
            <a:ext cx="12008702" cy="2753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C81973-BEFD-9107-A60F-BB4DC9D900FF}"/>
              </a:ext>
            </a:extLst>
          </p:cNvPr>
          <p:cNvSpPr txBox="1"/>
          <p:nvPr/>
        </p:nvSpPr>
        <p:spPr>
          <a:xfrm>
            <a:off x="4862923" y="4950911"/>
            <a:ext cx="24111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/>
              <a:t>Findings in period of 2022 and 2023:</a:t>
            </a:r>
          </a:p>
          <a:p>
            <a:r>
              <a:rPr lang="en-ID" sz="1400" dirty="0"/>
              <a:t>12 months over the average</a:t>
            </a:r>
          </a:p>
          <a:p>
            <a:r>
              <a:rPr lang="en-ID" sz="1400" dirty="0"/>
              <a:t>12 months under the average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38C8C-6308-71CE-0E0C-71F4B0F5EDA7}"/>
              </a:ext>
            </a:extLst>
          </p:cNvPr>
          <p:cNvSpPr txBox="1"/>
          <p:nvPr/>
        </p:nvSpPr>
        <p:spPr>
          <a:xfrm>
            <a:off x="931804" y="4950911"/>
            <a:ext cx="22970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dirty="0"/>
              <a:t>Average of monthly cost for dairy product</a:t>
            </a:r>
          </a:p>
          <a:p>
            <a:pPr algn="ctr"/>
            <a:r>
              <a:rPr lang="en-ID" sz="3600" b="1" dirty="0">
                <a:solidFill>
                  <a:srgbClr val="E1352C"/>
                </a:solidFill>
              </a:rPr>
              <a:t>$ 4980.97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589CD-2C18-6934-61F5-B7AE46FF21AF}"/>
              </a:ext>
            </a:extLst>
          </p:cNvPr>
          <p:cNvSpPr txBox="1"/>
          <p:nvPr/>
        </p:nvSpPr>
        <p:spPr>
          <a:xfrm>
            <a:off x="8161633" y="5058633"/>
            <a:ext cx="319216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dirty="0"/>
              <a:t>No specific pattern can be described</a:t>
            </a:r>
          </a:p>
          <a:p>
            <a:pPr algn="ctr"/>
            <a:endParaRPr lang="en-ID" sz="700" dirty="0"/>
          </a:p>
          <a:p>
            <a:pPr algn="ctr"/>
            <a:r>
              <a:rPr lang="en-ID" sz="1400" dirty="0"/>
              <a:t>Therefore, observes cost and revenue comparation be necessary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8E7063-37D0-5874-1CFE-F0DD8881C62A}"/>
              </a:ext>
            </a:extLst>
          </p:cNvPr>
          <p:cNvSpPr/>
          <p:nvPr/>
        </p:nvSpPr>
        <p:spPr>
          <a:xfrm>
            <a:off x="8207647" y="4997078"/>
            <a:ext cx="3100137" cy="969496"/>
          </a:xfrm>
          <a:prstGeom prst="roundRect">
            <a:avLst>
              <a:gd name="adj" fmla="val 6739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8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E5C08-D743-12F5-DC6F-9CBCB40CB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409E-B58C-54D3-F9A9-1046D9FD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4359"/>
                </a:solidFill>
              </a:rPr>
              <a:t>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3EE7BC-22F0-385D-AF78-8ECF3861159A}"/>
              </a:ext>
            </a:extLst>
          </p:cNvPr>
          <p:cNvGrpSpPr/>
          <p:nvPr/>
        </p:nvGrpSpPr>
        <p:grpSpPr>
          <a:xfrm>
            <a:off x="10599204" y="-31408"/>
            <a:ext cx="1592796" cy="1007782"/>
            <a:chOff x="10599204" y="-31408"/>
            <a:chExt cx="1592796" cy="1007782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EE53612-FFFB-D9F0-ED7E-12FE952999B5}"/>
                </a:ext>
              </a:extLst>
            </p:cNvPr>
            <p:cNvSpPr txBox="1">
              <a:spLocks/>
            </p:cNvSpPr>
            <p:nvPr/>
          </p:nvSpPr>
          <p:spPr>
            <a:xfrm rot="3062353">
              <a:off x="11481986" y="141604"/>
              <a:ext cx="658417" cy="4470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101000"/>
                </a:lnSpc>
                <a:spcBef>
                  <a:spcPts val="700"/>
                </a:spcBef>
                <a:spcAft>
                  <a:spcPts val="700"/>
                </a:spcAft>
                <a:buFont typeface="Arial" panose="020B0604020202020204" pitchFamily="34" charset="0"/>
                <a:buNone/>
                <a:defRPr sz="3600" kern="1200" spc="5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20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16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14359"/>
                  </a:solidFill>
                </a:rPr>
                <a:t>A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9D616B-E24F-D2A8-7F35-A38357359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2246" y1="25856" x2="42246" y2="25856"/>
                          <a14:foregroundMark x1="50267" y1="20890" x2="50267" y2="20890"/>
                          <a14:foregroundMark x1="68182" y1="22945" x2="68182" y2="22945"/>
                          <a14:backgroundMark x1="66979" y1="27740" x2="66979" y2="27740"/>
                          <a14:backgroundMark x1="66979" y1="55137" x2="66979" y2="55137"/>
                        </a14:backgroundRemoval>
                      </a14:imgEffect>
                    </a14:imgLayer>
                  </a14:imgProps>
                </a:ext>
              </a:extLst>
            </a:blip>
            <a:srcRect r="21178" b="16053"/>
            <a:stretch/>
          </p:blipFill>
          <p:spPr>
            <a:xfrm>
              <a:off x="10599204" y="-31408"/>
              <a:ext cx="1211990" cy="1007782"/>
            </a:xfrm>
            <a:prstGeom prst="rect">
              <a:avLst/>
            </a:prstGeom>
          </p:spPr>
        </p:pic>
        <p:sp>
          <p:nvSpPr>
            <p:cNvPr id="3" name="Half Frame 2">
              <a:extLst>
                <a:ext uri="{FF2B5EF4-FFF2-40B4-BE49-F238E27FC236}">
                  <a16:creationId xmlns:a16="http://schemas.microsoft.com/office/drawing/2014/main" id="{9D123F0A-26EC-7558-0828-44712B861A2B}"/>
                </a:ext>
              </a:extLst>
            </p:cNvPr>
            <p:cNvSpPr/>
            <p:nvPr/>
          </p:nvSpPr>
          <p:spPr>
            <a:xfrm rot="5400000">
              <a:off x="11617396" y="-21449"/>
              <a:ext cx="564444" cy="584764"/>
            </a:xfrm>
            <a:prstGeom prst="half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0DD4BD3-8558-5785-C70C-522AC37B6578}"/>
              </a:ext>
            </a:extLst>
          </p:cNvPr>
          <p:cNvSpPr txBox="1"/>
          <p:nvPr/>
        </p:nvSpPr>
        <p:spPr>
          <a:xfrm>
            <a:off x="838200" y="1368480"/>
            <a:ext cx="4908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Cost &amp; Revenue by Product 2022 - 2023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graph of storage cost vs revenue by product&#10;&#10;Description automatically generated">
            <a:extLst>
              <a:ext uri="{FF2B5EF4-FFF2-40B4-BE49-F238E27FC236}">
                <a16:creationId xmlns:a16="http://schemas.microsoft.com/office/drawing/2014/main" id="{73D07443-BC83-9C8E-3252-61F45FF1F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" y="1830145"/>
            <a:ext cx="6170414" cy="3340821"/>
          </a:xfrm>
          <a:prstGeom prst="rect">
            <a:avLst/>
          </a:prstGeom>
        </p:spPr>
      </p:pic>
      <p:pic>
        <p:nvPicPr>
          <p:cNvPr id="6" name="Picture 5" descr="A pie chart with numbers and a few pies&#10;&#10;Description automatically generated with medium confidence">
            <a:extLst>
              <a:ext uri="{FF2B5EF4-FFF2-40B4-BE49-F238E27FC236}">
                <a16:creationId xmlns:a16="http://schemas.microsoft.com/office/drawing/2014/main" id="{6A652458-054F-1F80-EBB0-0ECB078A8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771" y="2319383"/>
            <a:ext cx="5812872" cy="2376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E933EC-ECA5-6597-3388-28422129A4B9}"/>
              </a:ext>
            </a:extLst>
          </p:cNvPr>
          <p:cNvSpPr txBox="1"/>
          <p:nvPr/>
        </p:nvSpPr>
        <p:spPr>
          <a:xfrm>
            <a:off x="3292333" y="5239021"/>
            <a:ext cx="30753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dirty="0"/>
              <a:t>only generates </a:t>
            </a:r>
          </a:p>
          <a:p>
            <a:pPr algn="ctr"/>
            <a:r>
              <a:rPr lang="en-ID" sz="3600" b="1" dirty="0">
                <a:solidFill>
                  <a:srgbClr val="7030A0"/>
                </a:solidFill>
              </a:rPr>
              <a:t>$15600.93</a:t>
            </a:r>
          </a:p>
          <a:p>
            <a:pPr algn="ctr"/>
            <a:r>
              <a:rPr lang="en-ID" sz="1400" dirty="0"/>
              <a:t>Revenue</a:t>
            </a:r>
          </a:p>
          <a:p>
            <a:pPr algn="ctr"/>
            <a:endParaRPr lang="en-ID" sz="36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62555-43FA-20D4-37E8-9208450A943C}"/>
              </a:ext>
            </a:extLst>
          </p:cNvPr>
          <p:cNvSpPr txBox="1"/>
          <p:nvPr/>
        </p:nvSpPr>
        <p:spPr>
          <a:xfrm>
            <a:off x="-2502568" y="-140769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15600.93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2CE92-5BB5-14C3-A8F5-DF2A6775F9E9}"/>
              </a:ext>
            </a:extLst>
          </p:cNvPr>
          <p:cNvSpPr txBox="1"/>
          <p:nvPr/>
        </p:nvSpPr>
        <p:spPr>
          <a:xfrm>
            <a:off x="157517" y="5234360"/>
            <a:ext cx="3075342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dirty="0"/>
              <a:t>Milk contributes</a:t>
            </a:r>
          </a:p>
          <a:p>
            <a:pPr algn="ctr"/>
            <a:r>
              <a:rPr lang="en-ID" sz="3600" b="1" dirty="0">
                <a:solidFill>
                  <a:srgbClr val="FFC000"/>
                </a:solidFill>
              </a:rPr>
              <a:t>$11294.42 </a:t>
            </a:r>
          </a:p>
          <a:p>
            <a:pPr algn="ctr"/>
            <a:r>
              <a:rPr lang="en-ID" sz="1400" dirty="0"/>
              <a:t>of Inventory Cost</a:t>
            </a:r>
          </a:p>
          <a:p>
            <a:pPr algn="ctr"/>
            <a:endParaRPr lang="en-ID" sz="100" dirty="0"/>
          </a:p>
          <a:p>
            <a:pPr algn="ctr"/>
            <a:r>
              <a:rPr lang="en-ID" sz="1200" dirty="0"/>
              <a:t>*avg. dairy product cost $ 4980.97</a:t>
            </a:r>
          </a:p>
          <a:p>
            <a:pPr algn="ctr"/>
            <a:endParaRPr lang="en-ID" sz="36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49D70-16A6-0AFE-4C28-994FFAEEFA30}"/>
              </a:ext>
            </a:extLst>
          </p:cNvPr>
          <p:cNvSpPr txBox="1"/>
          <p:nvPr/>
        </p:nvSpPr>
        <p:spPr>
          <a:xfrm>
            <a:off x="6367675" y="1507684"/>
            <a:ext cx="374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Milk Product Percentage by Supplier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8F9CB7-999F-E055-7802-557240D0D3DD}"/>
              </a:ext>
            </a:extLst>
          </p:cNvPr>
          <p:cNvSpPr txBox="1"/>
          <p:nvPr/>
        </p:nvSpPr>
        <p:spPr>
          <a:xfrm>
            <a:off x="6525719" y="5392155"/>
            <a:ext cx="53109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/>
              <a:t>Booth Milk, Yogurt, Butter and Cheese are only supplied by those 4 suppliers. Pie Chart indicate the supplier percentage for Milk only. 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B62276-F938-53B9-5719-D53C4C2B3C62}"/>
              </a:ext>
            </a:extLst>
          </p:cNvPr>
          <p:cNvSpPr/>
          <p:nvPr/>
        </p:nvSpPr>
        <p:spPr>
          <a:xfrm>
            <a:off x="6168192" y="1301756"/>
            <a:ext cx="5912470" cy="5062253"/>
          </a:xfrm>
          <a:prstGeom prst="roundRect">
            <a:avLst>
              <a:gd name="adj" fmla="val 834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0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5D6E0-5C61-3406-1DD4-B81F9D026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B369-0749-9764-0E10-2B45C2E9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4359"/>
                </a:solidFill>
              </a:rPr>
              <a:t>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F7E00-EDDF-3B9D-35A5-14E2AB0B2934}"/>
              </a:ext>
            </a:extLst>
          </p:cNvPr>
          <p:cNvGrpSpPr/>
          <p:nvPr/>
        </p:nvGrpSpPr>
        <p:grpSpPr>
          <a:xfrm>
            <a:off x="10599204" y="-31408"/>
            <a:ext cx="1592796" cy="1007782"/>
            <a:chOff x="10599204" y="-31408"/>
            <a:chExt cx="1592796" cy="1007782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351B7AC2-1359-532F-5E0F-0775F5BBBB3D}"/>
                </a:ext>
              </a:extLst>
            </p:cNvPr>
            <p:cNvSpPr txBox="1">
              <a:spLocks/>
            </p:cNvSpPr>
            <p:nvPr/>
          </p:nvSpPr>
          <p:spPr>
            <a:xfrm rot="3062353">
              <a:off x="11481986" y="141604"/>
              <a:ext cx="658417" cy="4470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101000"/>
                </a:lnSpc>
                <a:spcBef>
                  <a:spcPts val="700"/>
                </a:spcBef>
                <a:spcAft>
                  <a:spcPts val="700"/>
                </a:spcAft>
                <a:buFont typeface="Arial" panose="020B0604020202020204" pitchFamily="34" charset="0"/>
                <a:buNone/>
                <a:defRPr sz="3600" kern="1200" spc="5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20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16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14359"/>
                  </a:solidFill>
                </a:rPr>
                <a:t>A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1A6E54-B134-8219-1A99-FCA17599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2246" y1="25856" x2="42246" y2="25856"/>
                          <a14:foregroundMark x1="50267" y1="20890" x2="50267" y2="20890"/>
                          <a14:foregroundMark x1="68182" y1="22945" x2="68182" y2="22945"/>
                          <a14:backgroundMark x1="66979" y1="27740" x2="66979" y2="27740"/>
                          <a14:backgroundMark x1="66979" y1="55137" x2="66979" y2="55137"/>
                        </a14:backgroundRemoval>
                      </a14:imgEffect>
                    </a14:imgLayer>
                  </a14:imgProps>
                </a:ext>
              </a:extLst>
            </a:blip>
            <a:srcRect r="21178" b="16053"/>
            <a:stretch/>
          </p:blipFill>
          <p:spPr>
            <a:xfrm>
              <a:off x="10599204" y="-31408"/>
              <a:ext cx="1211990" cy="1007782"/>
            </a:xfrm>
            <a:prstGeom prst="rect">
              <a:avLst/>
            </a:prstGeom>
          </p:spPr>
        </p:pic>
        <p:sp>
          <p:nvSpPr>
            <p:cNvPr id="3" name="Half Frame 2">
              <a:extLst>
                <a:ext uri="{FF2B5EF4-FFF2-40B4-BE49-F238E27FC236}">
                  <a16:creationId xmlns:a16="http://schemas.microsoft.com/office/drawing/2014/main" id="{FB068CFC-EB07-907C-374B-687758E3E291}"/>
                </a:ext>
              </a:extLst>
            </p:cNvPr>
            <p:cNvSpPr/>
            <p:nvPr/>
          </p:nvSpPr>
          <p:spPr>
            <a:xfrm rot="5400000">
              <a:off x="11617396" y="-21449"/>
              <a:ext cx="564444" cy="584764"/>
            </a:xfrm>
            <a:prstGeom prst="half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FF634D2-65EC-8A58-9E60-EE10887B2AA5}"/>
              </a:ext>
            </a:extLst>
          </p:cNvPr>
          <p:cNvSpPr txBox="1"/>
          <p:nvPr/>
        </p:nvSpPr>
        <p:spPr>
          <a:xfrm>
            <a:off x="838200" y="1368480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 Turnover Ratio</a:t>
            </a:r>
          </a:p>
        </p:txBody>
      </p:sp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D67A4762-7237-E727-9637-041842F58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1" y="3612617"/>
            <a:ext cx="12173058" cy="23507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D6E3EC-885B-9AC4-327F-26DB1D202C4E}"/>
              </a:ext>
            </a:extLst>
          </p:cNvPr>
          <p:cNvSpPr txBox="1"/>
          <p:nvPr/>
        </p:nvSpPr>
        <p:spPr>
          <a:xfrm>
            <a:off x="202007" y="5987053"/>
            <a:ext cx="11787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/>
              <a:t>The line plot above indicates periods when the product underperformed in sales as well as when it performed well. </a:t>
            </a:r>
          </a:p>
          <a:p>
            <a:r>
              <a:rPr lang="en-ID" sz="1600" dirty="0"/>
              <a:t>However, </a:t>
            </a:r>
            <a:r>
              <a:rPr lang="en-ID" sz="1600" b="1" dirty="0"/>
              <a:t>no</a:t>
            </a:r>
            <a:r>
              <a:rPr lang="en-ID" sz="1600" dirty="0"/>
              <a:t> </a:t>
            </a:r>
            <a:r>
              <a:rPr lang="en-ID" sz="1600" b="1" dirty="0"/>
              <a:t>seasonal pattern</a:t>
            </a:r>
            <a:r>
              <a:rPr lang="en-ID" sz="1600" dirty="0"/>
              <a:t> can be identified since the product can only be distinguished by its </a:t>
            </a:r>
            <a:r>
              <a:rPr lang="en-ID" sz="1600" b="1" dirty="0"/>
              <a:t>Supplier</a:t>
            </a:r>
            <a:r>
              <a:rPr lang="en-ID" sz="1600" dirty="0"/>
              <a:t> and </a:t>
            </a:r>
            <a:r>
              <a:rPr lang="en-ID" sz="1600" b="1" dirty="0"/>
              <a:t>Farm Origin</a:t>
            </a:r>
            <a:r>
              <a:rPr lang="en-ID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C1E1F-967B-EB2C-B05A-C45C8A481C69}"/>
              </a:ext>
            </a:extLst>
          </p:cNvPr>
          <p:cNvSpPr txBox="1"/>
          <p:nvPr/>
        </p:nvSpPr>
        <p:spPr>
          <a:xfrm>
            <a:off x="6966000" y="2255031"/>
            <a:ext cx="246614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dirty="0"/>
              <a:t>Avg. of Milk Turnover Ratio</a:t>
            </a:r>
          </a:p>
          <a:p>
            <a:pPr algn="ctr"/>
            <a:r>
              <a:rPr lang="en-ID" sz="4400" b="1" dirty="0">
                <a:solidFill>
                  <a:srgbClr val="0070C0"/>
                </a:solidFill>
              </a:rPr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0EA17-613C-126D-4F16-BF2CEE17F861}"/>
              </a:ext>
            </a:extLst>
          </p:cNvPr>
          <p:cNvSpPr txBox="1"/>
          <p:nvPr/>
        </p:nvSpPr>
        <p:spPr>
          <a:xfrm>
            <a:off x="838200" y="1857963"/>
            <a:ext cx="34042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1" i="1" dirty="0">
                <a:solidFill>
                  <a:srgbClr val="E1352C"/>
                </a:solidFill>
                <a:latin typeface="Apple Braille" pitchFamily="2" charset="0"/>
                <a:cs typeface="Aldhabi" panose="020F0502020204030204" pitchFamily="34" charset="0"/>
              </a:rPr>
              <a:t>Why Turnover Ratio?</a:t>
            </a:r>
          </a:p>
          <a:p>
            <a:r>
              <a:rPr lang="en-ID" sz="1400" dirty="0"/>
              <a:t>Specific analysis on Milk Product</a:t>
            </a:r>
          </a:p>
          <a:p>
            <a:r>
              <a:rPr lang="en-ID" sz="1400" dirty="0"/>
              <a:t>Cost and Revenue analysis related to financial comparation while Turnover Ratio refers to efficiency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864FE-8C5C-0E05-3370-B7EF2A78986D}"/>
              </a:ext>
            </a:extLst>
          </p:cNvPr>
          <p:cNvSpPr txBox="1"/>
          <p:nvPr/>
        </p:nvSpPr>
        <p:spPr>
          <a:xfrm>
            <a:off x="9573653" y="2250129"/>
            <a:ext cx="2466141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dirty="0"/>
              <a:t>Range of Milk Turnover Ratio</a:t>
            </a:r>
          </a:p>
          <a:p>
            <a:pPr algn="ctr"/>
            <a:r>
              <a:rPr lang="en-ID" sz="2400" dirty="0"/>
              <a:t>Min : </a:t>
            </a:r>
            <a:r>
              <a:rPr lang="en-ID" sz="2400" b="1" dirty="0"/>
              <a:t>0.01</a:t>
            </a:r>
          </a:p>
          <a:p>
            <a:pPr algn="ctr"/>
            <a:r>
              <a:rPr lang="en-ID" sz="2400" dirty="0"/>
              <a:t>Max : </a:t>
            </a:r>
            <a:r>
              <a:rPr lang="en-ID" sz="2400" b="1" dirty="0"/>
              <a:t>0.92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D47C14F-3A08-F616-7529-B9E3F871F6F1}"/>
              </a:ext>
            </a:extLst>
          </p:cNvPr>
          <p:cNvSpPr/>
          <p:nvPr/>
        </p:nvSpPr>
        <p:spPr>
          <a:xfrm>
            <a:off x="6966000" y="2166904"/>
            <a:ext cx="5073794" cy="1325562"/>
          </a:xfrm>
          <a:prstGeom prst="roundRect">
            <a:avLst>
              <a:gd name="adj" fmla="val 7590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5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535BF-33B4-5751-53DF-70DAC8835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blue dots&#10;&#10;Description automatically generated">
            <a:extLst>
              <a:ext uri="{FF2B5EF4-FFF2-40B4-BE49-F238E27FC236}">
                <a16:creationId xmlns:a16="http://schemas.microsoft.com/office/drawing/2014/main" id="{87F88FC8-8D19-F16B-EC9B-46CD839D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54" y="2024501"/>
            <a:ext cx="4598946" cy="459894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76BDFEF-638B-3C89-3CEC-0E18457A204F}"/>
              </a:ext>
            </a:extLst>
          </p:cNvPr>
          <p:cNvSpPr>
            <a:spLocks noChangeAspect="1"/>
          </p:cNvSpPr>
          <p:nvPr/>
        </p:nvSpPr>
        <p:spPr>
          <a:xfrm>
            <a:off x="5626100" y="1018546"/>
            <a:ext cx="5473700" cy="5604901"/>
          </a:xfrm>
          <a:prstGeom prst="roundRect">
            <a:avLst>
              <a:gd name="adj" fmla="val 2884"/>
            </a:avLst>
          </a:prstGeom>
          <a:solidFill>
            <a:schemeClr val="accent4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8907A-C042-2F68-6A9B-551B382E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14359"/>
                </a:solidFill>
              </a:rPr>
              <a:t>Analysis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6DF21F-BF2F-3CE7-3D4F-9A6EF9C0D08B}"/>
              </a:ext>
            </a:extLst>
          </p:cNvPr>
          <p:cNvGrpSpPr/>
          <p:nvPr/>
        </p:nvGrpSpPr>
        <p:grpSpPr>
          <a:xfrm>
            <a:off x="10599204" y="-31408"/>
            <a:ext cx="1592796" cy="1007782"/>
            <a:chOff x="10599204" y="-31408"/>
            <a:chExt cx="1592796" cy="1007782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5ED00C0-35C3-1E7D-EBE8-083316B03D65}"/>
                </a:ext>
              </a:extLst>
            </p:cNvPr>
            <p:cNvSpPr txBox="1">
              <a:spLocks/>
            </p:cNvSpPr>
            <p:nvPr/>
          </p:nvSpPr>
          <p:spPr>
            <a:xfrm rot="3062353">
              <a:off x="11481986" y="141604"/>
              <a:ext cx="658417" cy="4470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101000"/>
                </a:lnSpc>
                <a:spcBef>
                  <a:spcPts val="700"/>
                </a:spcBef>
                <a:spcAft>
                  <a:spcPts val="700"/>
                </a:spcAft>
                <a:buFont typeface="Arial" panose="020B0604020202020204" pitchFamily="34" charset="0"/>
                <a:buNone/>
                <a:defRPr sz="3600" kern="1200" spc="5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20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16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14359"/>
                  </a:solidFill>
                </a:rPr>
                <a:t>A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0ADFCF-0F35-0BA7-B786-C516F5E33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2246" y1="25856" x2="42246" y2="25856"/>
                          <a14:foregroundMark x1="50267" y1="20890" x2="50267" y2="20890"/>
                          <a14:foregroundMark x1="68182" y1="22945" x2="68182" y2="22945"/>
                          <a14:backgroundMark x1="66979" y1="27740" x2="66979" y2="27740"/>
                          <a14:backgroundMark x1="66979" y1="55137" x2="66979" y2="55137"/>
                        </a14:backgroundRemoval>
                      </a14:imgEffect>
                    </a14:imgLayer>
                  </a14:imgProps>
                </a:ext>
              </a:extLst>
            </a:blip>
            <a:srcRect r="21178" b="16053"/>
            <a:stretch/>
          </p:blipFill>
          <p:spPr>
            <a:xfrm>
              <a:off x="10599204" y="-31408"/>
              <a:ext cx="1211990" cy="1007782"/>
            </a:xfrm>
            <a:prstGeom prst="rect">
              <a:avLst/>
            </a:prstGeom>
          </p:spPr>
        </p:pic>
        <p:sp>
          <p:nvSpPr>
            <p:cNvPr id="3" name="Half Frame 2">
              <a:extLst>
                <a:ext uri="{FF2B5EF4-FFF2-40B4-BE49-F238E27FC236}">
                  <a16:creationId xmlns:a16="http://schemas.microsoft.com/office/drawing/2014/main" id="{A1647C53-3ADF-0EB8-A4A9-1837C4AC9779}"/>
                </a:ext>
              </a:extLst>
            </p:cNvPr>
            <p:cNvSpPr/>
            <p:nvPr/>
          </p:nvSpPr>
          <p:spPr>
            <a:xfrm rot="5400000">
              <a:off x="11617396" y="-21449"/>
              <a:ext cx="564444" cy="584764"/>
            </a:xfrm>
            <a:prstGeom prst="half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10A9130-CA59-4A87-EE6E-D3DCC197D655}"/>
              </a:ext>
            </a:extLst>
          </p:cNvPr>
          <p:cNvSpPr txBox="1"/>
          <p:nvPr/>
        </p:nvSpPr>
        <p:spPr>
          <a:xfrm>
            <a:off x="846411" y="1564235"/>
            <a:ext cx="36929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500" dirty="0"/>
              <a:t>It was found that </a:t>
            </a:r>
            <a:r>
              <a:rPr lang="en-ID" sz="1500" b="1" dirty="0"/>
              <a:t>94 milk products</a:t>
            </a:r>
            <a:r>
              <a:rPr lang="en-ID" sz="1500" dirty="0"/>
              <a:t> from various suppliers and different farm origins have a </a:t>
            </a:r>
            <a:r>
              <a:rPr lang="en-ID" sz="1500" b="1" dirty="0"/>
              <a:t>turnover ratio</a:t>
            </a:r>
            <a:r>
              <a:rPr lang="en-ID" sz="1500" dirty="0"/>
              <a:t> of </a:t>
            </a:r>
            <a:r>
              <a:rPr lang="en-ID" sz="1500" b="1" dirty="0"/>
              <a:t>less than 0.5</a:t>
            </a:r>
            <a:r>
              <a:rPr lang="en-ID" sz="1500" dirty="0"/>
              <a:t>.</a:t>
            </a:r>
            <a:endParaRPr lang="en-US" sz="15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482C7DB-0E8C-A86A-958B-ADB3B63442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975" t="17732" r="48926" b="-811"/>
          <a:stretch/>
        </p:blipFill>
        <p:spPr>
          <a:xfrm>
            <a:off x="820157" y="2387123"/>
            <a:ext cx="3574473" cy="3651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797511-0B5C-C020-3E3E-8C31AA2153FF}"/>
              </a:ext>
            </a:extLst>
          </p:cNvPr>
          <p:cNvSpPr txBox="1"/>
          <p:nvPr/>
        </p:nvSpPr>
        <p:spPr>
          <a:xfrm>
            <a:off x="5820612" y="1087885"/>
            <a:ext cx="6130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 Price and Turnover Ratio Influence Each Other?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F8BBB-A6CC-3719-2CAE-C09F80B34FEE}"/>
              </a:ext>
            </a:extLst>
          </p:cNvPr>
          <p:cNvSpPr txBox="1"/>
          <p:nvPr/>
        </p:nvSpPr>
        <p:spPr>
          <a:xfrm>
            <a:off x="5843549" y="1398083"/>
            <a:ext cx="208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200" b="1" dirty="0"/>
              <a:t>Examined using Spearman</a:t>
            </a:r>
          </a:p>
          <a:p>
            <a:pPr algn="just"/>
            <a:r>
              <a:rPr lang="en-ID" sz="1200" dirty="0"/>
              <a:t>P-value 0.004</a:t>
            </a:r>
          </a:p>
          <a:p>
            <a:pPr algn="just"/>
            <a:r>
              <a:rPr lang="en-ID" sz="1200" dirty="0"/>
              <a:t>rho-correlation 0.13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775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80DF5-FE55-6968-C088-53F743195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AE5F-95BA-3C86-4979-F575F72C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CB445F-FF9C-FAB6-A6DA-C82CDD8C9AE1}"/>
              </a:ext>
            </a:extLst>
          </p:cNvPr>
          <p:cNvGrpSpPr/>
          <p:nvPr/>
        </p:nvGrpSpPr>
        <p:grpSpPr>
          <a:xfrm>
            <a:off x="10599204" y="-31408"/>
            <a:ext cx="1592796" cy="1007782"/>
            <a:chOff x="10599204" y="-31408"/>
            <a:chExt cx="1592796" cy="1007782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4F291A-21AC-B651-D167-0C4BF6DB7FFB}"/>
                </a:ext>
              </a:extLst>
            </p:cNvPr>
            <p:cNvSpPr txBox="1">
              <a:spLocks/>
            </p:cNvSpPr>
            <p:nvPr/>
          </p:nvSpPr>
          <p:spPr>
            <a:xfrm rot="3062353">
              <a:off x="11481986" y="141604"/>
              <a:ext cx="658417" cy="4470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101000"/>
                </a:lnSpc>
                <a:spcBef>
                  <a:spcPts val="700"/>
                </a:spcBef>
                <a:spcAft>
                  <a:spcPts val="700"/>
                </a:spcAft>
                <a:buFont typeface="Arial" panose="020B0604020202020204" pitchFamily="34" charset="0"/>
                <a:buNone/>
                <a:defRPr sz="3600" kern="1200" spc="5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20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8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ClrTx/>
                <a:buFont typeface="Wingdings" panose="05000000000000000000" pitchFamily="2" charset="2"/>
                <a:buNone/>
                <a:defRPr sz="1600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1000"/>
                </a:lnSpc>
                <a:spcBef>
                  <a:spcPts val="400"/>
                </a:spcBef>
                <a:spcAft>
                  <a:spcPts val="400"/>
                </a:spcAft>
                <a:buFont typeface="Arial" panose="020B0604020202020204" pitchFamily="34" charset="0"/>
                <a:buNone/>
                <a:defRPr sz="1600" b="1" kern="1200" spc="5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14359"/>
                  </a:solidFill>
                </a:rPr>
                <a:t>A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7AF90D-DD9E-8E3C-422E-1CAAC11ED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2246" y1="25856" x2="42246" y2="25856"/>
                          <a14:foregroundMark x1="50267" y1="20890" x2="50267" y2="20890"/>
                          <a14:foregroundMark x1="68182" y1="22945" x2="68182" y2="22945"/>
                          <a14:backgroundMark x1="66979" y1="27740" x2="66979" y2="27740"/>
                          <a14:backgroundMark x1="66979" y1="55137" x2="66979" y2="55137"/>
                        </a14:backgroundRemoval>
                      </a14:imgEffect>
                    </a14:imgLayer>
                  </a14:imgProps>
                </a:ext>
              </a:extLst>
            </a:blip>
            <a:srcRect r="21178" b="16053"/>
            <a:stretch/>
          </p:blipFill>
          <p:spPr>
            <a:xfrm>
              <a:off x="10599204" y="-31408"/>
              <a:ext cx="1211990" cy="1007782"/>
            </a:xfrm>
            <a:prstGeom prst="rect">
              <a:avLst/>
            </a:prstGeom>
          </p:spPr>
        </p:pic>
        <p:sp>
          <p:nvSpPr>
            <p:cNvPr id="3" name="Half Frame 2">
              <a:extLst>
                <a:ext uri="{FF2B5EF4-FFF2-40B4-BE49-F238E27FC236}">
                  <a16:creationId xmlns:a16="http://schemas.microsoft.com/office/drawing/2014/main" id="{B9FB08FF-478D-2E9F-9D7A-92A196346AD6}"/>
                </a:ext>
              </a:extLst>
            </p:cNvPr>
            <p:cNvSpPr/>
            <p:nvPr/>
          </p:nvSpPr>
          <p:spPr>
            <a:xfrm rot="5400000">
              <a:off x="11617396" y="-21449"/>
              <a:ext cx="564444" cy="584764"/>
            </a:xfrm>
            <a:prstGeom prst="half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A995CE-3064-D943-DC1F-7837BFA14E5D}"/>
              </a:ext>
            </a:extLst>
          </p:cNvPr>
          <p:cNvGrpSpPr/>
          <p:nvPr/>
        </p:nvGrpSpPr>
        <p:grpSpPr>
          <a:xfrm>
            <a:off x="6948729" y="1527354"/>
            <a:ext cx="4702070" cy="2451398"/>
            <a:chOff x="7073618" y="1299136"/>
            <a:chExt cx="4702070" cy="245139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5AFDD8C-75EF-7263-6B8F-6CA452FC4916}"/>
                </a:ext>
              </a:extLst>
            </p:cNvPr>
            <p:cNvSpPr/>
            <p:nvPr/>
          </p:nvSpPr>
          <p:spPr>
            <a:xfrm>
              <a:off x="7073618" y="1299136"/>
              <a:ext cx="4702070" cy="2451398"/>
            </a:xfrm>
            <a:prstGeom prst="roundRect">
              <a:avLst>
                <a:gd name="adj" fmla="val 309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362517-3534-123E-745D-1733F2B75120}"/>
                </a:ext>
              </a:extLst>
            </p:cNvPr>
            <p:cNvSpPr txBox="1"/>
            <p:nvPr/>
          </p:nvSpPr>
          <p:spPr>
            <a:xfrm>
              <a:off x="7217881" y="2137401"/>
              <a:ext cx="442604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/>
                <a:t>Compare before and after elimination of slow-moving milk products, hence the assumptions of cost efficiency can be described.</a:t>
              </a:r>
            </a:p>
            <a:p>
              <a:endParaRPr lang="en-ID" sz="1400" dirty="0"/>
            </a:p>
            <a:p>
              <a:r>
                <a:rPr lang="en-ID" sz="1400" dirty="0" err="1"/>
                <a:t>Analyze</a:t>
              </a:r>
              <a:r>
                <a:rPr lang="en-ID" sz="1400" dirty="0"/>
                <a:t> which supplier and which farm contributes to least moving Milk to ease management decision</a:t>
              </a:r>
            </a:p>
            <a:p>
              <a:endParaRPr lang="en-ID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7CE5F1-E8BD-58C7-4E5A-79FC15BA0E3A}"/>
                </a:ext>
              </a:extLst>
            </p:cNvPr>
            <p:cNvSpPr txBox="1"/>
            <p:nvPr/>
          </p:nvSpPr>
          <p:spPr>
            <a:xfrm>
              <a:off x="7217881" y="1388381"/>
              <a:ext cx="38111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Further Improvement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C587EC-6D0A-EC4C-0BE4-09110A9FA88B}"/>
              </a:ext>
            </a:extLst>
          </p:cNvPr>
          <p:cNvGrpSpPr/>
          <p:nvPr/>
        </p:nvGrpSpPr>
        <p:grpSpPr>
          <a:xfrm>
            <a:off x="558864" y="1524271"/>
            <a:ext cx="6134903" cy="3533710"/>
            <a:chOff x="888294" y="1524271"/>
            <a:chExt cx="6134903" cy="353371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1236C6C-12EC-E97D-A828-BCEB57057B8F}"/>
                </a:ext>
              </a:extLst>
            </p:cNvPr>
            <p:cNvGrpSpPr/>
            <p:nvPr/>
          </p:nvGrpSpPr>
          <p:grpSpPr>
            <a:xfrm>
              <a:off x="965648" y="1690688"/>
              <a:ext cx="6057549" cy="3171483"/>
              <a:chOff x="947637" y="1406914"/>
              <a:chExt cx="6057549" cy="317148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C210BA-3E20-359A-FA4C-2443A23671B7}"/>
                  </a:ext>
                </a:extLst>
              </p:cNvPr>
              <p:cNvSpPr txBox="1"/>
              <p:nvPr/>
            </p:nvSpPr>
            <p:spPr>
              <a:xfrm>
                <a:off x="4854735" y="3193402"/>
                <a:ext cx="20520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400" b="1" dirty="0"/>
                  <a:t>94 Milk products </a:t>
                </a:r>
                <a:r>
                  <a:rPr lang="en-ID" sz="1400" dirty="0"/>
                  <a:t>from various suppliers and farms show low potential, with turnover ratios below the dairy product average (0.5).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FD82C4-B03E-EE67-DC20-9400ACE7D1E7}"/>
                  </a:ext>
                </a:extLst>
              </p:cNvPr>
              <p:cNvSpPr txBox="1"/>
              <p:nvPr/>
            </p:nvSpPr>
            <p:spPr>
              <a:xfrm>
                <a:off x="947637" y="1406914"/>
                <a:ext cx="2052000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400" dirty="0"/>
                  <a:t>The average monthly storage cost for dairy products over two years is </a:t>
                </a:r>
                <a:r>
                  <a:rPr lang="en-ID" sz="1400" b="1" dirty="0"/>
                  <a:t>$4,980.97</a:t>
                </a:r>
                <a:r>
                  <a:rPr lang="en-ID" sz="1400" dirty="0"/>
                  <a:t>, with inconclusive sales trends due to fluctuations.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691F2E-ED8E-52A3-D329-7B04D821E5C3}"/>
                  </a:ext>
                </a:extLst>
              </p:cNvPr>
              <p:cNvSpPr txBox="1"/>
              <p:nvPr/>
            </p:nvSpPr>
            <p:spPr>
              <a:xfrm>
                <a:off x="2901186" y="1406914"/>
                <a:ext cx="2052000" cy="172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400" dirty="0" err="1"/>
                  <a:t>avg</a:t>
                </a:r>
                <a:r>
                  <a:rPr lang="en-ID" sz="1400" dirty="0"/>
                  <a:t> costs are: </a:t>
                </a:r>
              </a:p>
              <a:p>
                <a:r>
                  <a:rPr lang="en-ID" sz="1400" b="1" dirty="0"/>
                  <a:t>$2,627.34 </a:t>
                </a:r>
                <a:r>
                  <a:rPr lang="en-ID" sz="1400" dirty="0"/>
                  <a:t>for Butter, </a:t>
                </a:r>
                <a:r>
                  <a:rPr lang="en-ID" sz="1400" b="1" dirty="0"/>
                  <a:t>$1,579.41 </a:t>
                </a:r>
                <a:r>
                  <a:rPr lang="en-ID" sz="1400" dirty="0"/>
                  <a:t>for Cheese,</a:t>
                </a:r>
                <a:r>
                  <a:rPr lang="en-ID" sz="1400" b="1" dirty="0"/>
                  <a:t> </a:t>
                </a:r>
              </a:p>
              <a:p>
                <a:r>
                  <a:rPr lang="en-ID" sz="1400" b="1" dirty="0">
                    <a:solidFill>
                      <a:srgbClr val="C00000"/>
                    </a:solidFill>
                  </a:rPr>
                  <a:t>$11,294.42 </a:t>
                </a:r>
                <a:r>
                  <a:rPr lang="en-ID" sz="1400" dirty="0"/>
                  <a:t>for Milk, and </a:t>
                </a:r>
              </a:p>
              <a:p>
                <a:r>
                  <a:rPr lang="en-ID" sz="1400" b="1" dirty="0"/>
                  <a:t>$4,476.66 </a:t>
                </a:r>
                <a:r>
                  <a:rPr lang="en-ID" sz="1400" dirty="0"/>
                  <a:t>for Yogurt. </a:t>
                </a:r>
                <a:r>
                  <a:rPr lang="en-ID" sz="1100" dirty="0"/>
                  <a:t>Milk is the least profitable despite overall revenue exceeding costs.</a:t>
                </a:r>
                <a:endParaRPr lang="en-ID" sz="14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7AA9F3-C606-DF41-5CA4-0DB3825F02A1}"/>
                  </a:ext>
                </a:extLst>
              </p:cNvPr>
              <p:cNvSpPr txBox="1"/>
              <p:nvPr/>
            </p:nvSpPr>
            <p:spPr>
              <a:xfrm>
                <a:off x="4953186" y="1406914"/>
                <a:ext cx="2052000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400" dirty="0"/>
                  <a:t>The product with the least profitability is </a:t>
                </a:r>
                <a:r>
                  <a:rPr lang="en-ID" sz="1400" b="1" dirty="0"/>
                  <a:t>Milk</a:t>
                </a:r>
                <a:r>
                  <a:rPr lang="en-ID" sz="1400" dirty="0"/>
                  <a:t>, due to its disproportionate cost-to-revenue ratio.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3B7377-AA08-CA99-9DC5-F3C3E987D543}"/>
                  </a:ext>
                </a:extLst>
              </p:cNvPr>
              <p:cNvSpPr txBox="1"/>
              <p:nvPr/>
            </p:nvSpPr>
            <p:spPr>
              <a:xfrm>
                <a:off x="947637" y="3184468"/>
                <a:ext cx="205200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400" dirty="0"/>
                  <a:t>Milk suppliers have an even distribution.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8C7104B-5900-011E-4A9C-80128677AF31}"/>
                  </a:ext>
                </a:extLst>
              </p:cNvPr>
              <p:cNvSpPr txBox="1"/>
              <p:nvPr/>
            </p:nvSpPr>
            <p:spPr>
              <a:xfrm>
                <a:off x="2901186" y="3186217"/>
                <a:ext cx="205200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400" dirty="0"/>
                  <a:t>Higher prices do not correlate with slow sales, rather with quicker sales, though not significantly.</a:t>
                </a:r>
              </a:p>
            </p:txBody>
          </p:sp>
        </p:grp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86B1FEA-E065-A941-0DDF-10BF9694709C}"/>
                </a:ext>
              </a:extLst>
            </p:cNvPr>
            <p:cNvSpPr/>
            <p:nvPr/>
          </p:nvSpPr>
          <p:spPr>
            <a:xfrm>
              <a:off x="888294" y="1524271"/>
              <a:ext cx="6110529" cy="3533710"/>
            </a:xfrm>
            <a:prstGeom prst="roundRect">
              <a:avLst>
                <a:gd name="adj" fmla="val 1701"/>
              </a:avLst>
            </a:prstGeom>
            <a:noFill/>
            <a:ln w="19050">
              <a:solidFill>
                <a:srgbClr val="3143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76FE85-587E-C6C4-ED33-153C3F19178D}"/>
                </a:ext>
              </a:extLst>
            </p:cNvPr>
            <p:cNvCxnSpPr>
              <a:cxnSpLocks/>
            </p:cNvCxnSpPr>
            <p:nvPr/>
          </p:nvCxnSpPr>
          <p:spPr>
            <a:xfrm>
              <a:off x="1010252" y="3414237"/>
              <a:ext cx="5824492" cy="0"/>
            </a:xfrm>
            <a:prstGeom prst="line">
              <a:avLst/>
            </a:prstGeom>
            <a:ln w="12700">
              <a:solidFill>
                <a:srgbClr val="31435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417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964</Words>
  <Application>Microsoft Macintosh PowerPoint</Application>
  <PresentationFormat>Widescreen</PresentationFormat>
  <Paragraphs>134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ADLaM Display</vt:lpstr>
      <vt:lpstr>Apple Braille</vt:lpstr>
      <vt:lpstr>Aptos</vt:lpstr>
      <vt:lpstr>Aptos Display</vt:lpstr>
      <vt:lpstr>Arial</vt:lpstr>
      <vt:lpstr>system-ui</vt:lpstr>
      <vt:lpstr>Wingdings</vt:lpstr>
      <vt:lpstr>Office Theme</vt:lpstr>
      <vt:lpstr>  Supermarket A Dairy Product Cost Efficiency</vt:lpstr>
      <vt:lpstr>Problem Background</vt:lpstr>
      <vt:lpstr>Problem Statement</vt:lpstr>
      <vt:lpstr>Data</vt:lpstr>
      <vt:lpstr>Analysis</vt:lpstr>
      <vt:lpstr>Analysis</vt:lpstr>
      <vt:lpstr>Analysis</vt:lpstr>
      <vt:lpstr>Analysis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Ediashta Narendra</dc:creator>
  <cp:lastModifiedBy>Ediashta Narendra</cp:lastModifiedBy>
  <cp:revision>8</cp:revision>
  <dcterms:created xsi:type="dcterms:W3CDTF">2024-09-27T05:41:18Z</dcterms:created>
  <dcterms:modified xsi:type="dcterms:W3CDTF">2024-10-09T20:47:45Z</dcterms:modified>
</cp:coreProperties>
</file>