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1"/>
  </p:notesMasterIdLst>
  <p:sldIdLst>
    <p:sldId id="270" r:id="rId2"/>
    <p:sldId id="289" r:id="rId3"/>
    <p:sldId id="290" r:id="rId4"/>
    <p:sldId id="291" r:id="rId5"/>
    <p:sldId id="294" r:id="rId6"/>
    <p:sldId id="292" r:id="rId7"/>
    <p:sldId id="293" r:id="rId8"/>
    <p:sldId id="295" r:id="rId9"/>
    <p:sldId id="28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352C"/>
    <a:srgbClr val="163D64"/>
    <a:srgbClr val="E1825C"/>
    <a:srgbClr val="314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64"/>
    <p:restoredTop sz="94694"/>
  </p:normalViewPr>
  <p:slideViewPr>
    <p:cSldViewPr snapToGrid="0">
      <p:cViewPr varScale="1">
        <p:scale>
          <a:sx n="121" d="100"/>
          <a:sy n="121" d="100"/>
        </p:scale>
        <p:origin x="6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BA81F-918D-074A-B833-E27900A7F2FA}" type="datetimeFigureOut">
              <a:rPr lang="en-US" smtClean="0"/>
              <a:t>11/12/24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A7896-4A03-C849-A813-90E1C49D6B17}" type="slidenum">
              <a:rPr lang="en-US" smtClean="0"/>
              <a:t>‹#›</a:t>
            </a:fld>
            <a:endParaRPr lang="en-US"/>
          </a:p>
        </p:txBody>
      </p:sp>
    </p:spTree>
    <p:extLst>
      <p:ext uri="{BB962C8B-B14F-4D97-AF65-F5344CB8AC3E}">
        <p14:creationId xmlns:p14="http://schemas.microsoft.com/office/powerpoint/2010/main" val="1339314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AA7896-4A03-C849-A813-90E1C49D6B17}" type="slidenum">
              <a:rPr lang="en-US" smtClean="0"/>
              <a:t>8</a:t>
            </a:fld>
            <a:endParaRPr lang="en-US"/>
          </a:p>
        </p:txBody>
      </p:sp>
    </p:spTree>
    <p:extLst>
      <p:ext uri="{BB962C8B-B14F-4D97-AF65-F5344CB8AC3E}">
        <p14:creationId xmlns:p14="http://schemas.microsoft.com/office/powerpoint/2010/main" val="83583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FC0F-FC51-80B6-3917-3CBA40B34F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6DB4C1-2F66-FD66-6661-20DCD553C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D89F0-87E5-506B-FE87-C5A131D39D2E}"/>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5" name="Footer Placeholder 4">
            <a:extLst>
              <a:ext uri="{FF2B5EF4-FFF2-40B4-BE49-F238E27FC236}">
                <a16:creationId xmlns:a16="http://schemas.microsoft.com/office/drawing/2014/main" id="{C30EC275-8D91-1ACB-2E82-A213929289E1}"/>
              </a:ext>
            </a:extLst>
          </p:cNvPr>
          <p:cNvSpPr>
            <a:spLocks noGrp="1"/>
          </p:cNvSpPr>
          <p:nvPr>
            <p:ph type="ftr" sz="quarter" idx="11"/>
          </p:nvPr>
        </p:nvSpPr>
        <p:spPr/>
        <p:txBody>
          <a:bodyPr/>
          <a:lstStyle/>
          <a:p>
            <a:endParaRPr lang="en-US" dirty="0">
              <a:solidFill>
                <a:schemeClr val="bg1"/>
              </a:solidFill>
            </a:endParaRPr>
          </a:p>
        </p:txBody>
      </p:sp>
      <p:sp>
        <p:nvSpPr>
          <p:cNvPr id="6" name="Slide Number Placeholder 5">
            <a:extLst>
              <a:ext uri="{FF2B5EF4-FFF2-40B4-BE49-F238E27FC236}">
                <a16:creationId xmlns:a16="http://schemas.microsoft.com/office/drawing/2014/main" id="{FF4D651B-9DD0-CAD0-D361-9B8959DAE1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273221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3C8D-5F29-C05E-7F17-DBFE9D6B29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67F145-29B3-546D-65F2-2718852457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4A352-CDA0-D2C8-2615-24B866E13200}"/>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5" name="Footer Placeholder 4">
            <a:extLst>
              <a:ext uri="{FF2B5EF4-FFF2-40B4-BE49-F238E27FC236}">
                <a16:creationId xmlns:a16="http://schemas.microsoft.com/office/drawing/2014/main" id="{F500B956-1886-1861-821C-657D55417627}"/>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0649F21B-AD8C-EBBD-5A38-BB69B29E70ED}"/>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1095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3B7AD-4F8F-DC5C-BEE4-5F356A2628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A908CC-EB82-BE98-C699-EC5643075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94DAB-D816-CA9F-22BE-D0DE9095A5DA}"/>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5" name="Footer Placeholder 4">
            <a:extLst>
              <a:ext uri="{FF2B5EF4-FFF2-40B4-BE49-F238E27FC236}">
                <a16:creationId xmlns:a16="http://schemas.microsoft.com/office/drawing/2014/main" id="{39AC60E0-9CEC-D9F8-6E3A-4E7F88A9F490}"/>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E40AF98E-A7B7-AEBA-3B5B-BDDC6253C0CD}"/>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3715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FFDE-1E99-78FC-2EAC-8970E3DED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A3F2C8-DF83-0F51-0848-2FF84027AA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BD353D-9820-881C-0C1E-1DA5742DFFE6}"/>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5" name="Footer Placeholder 4">
            <a:extLst>
              <a:ext uri="{FF2B5EF4-FFF2-40B4-BE49-F238E27FC236}">
                <a16:creationId xmlns:a16="http://schemas.microsoft.com/office/drawing/2014/main" id="{CAC63F68-719E-7915-1B04-42C2B91A8906}"/>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43044DCA-8618-1B85-6EFE-0EC342388981}"/>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683632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8AC1-3915-5109-0CA8-4D6DF0952A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6F079A-122B-A8A7-6E8C-9BB8A2BE9B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4C83B4-9F8A-2A6F-FA81-BD7D9ED3F5FF}"/>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5" name="Footer Placeholder 4">
            <a:extLst>
              <a:ext uri="{FF2B5EF4-FFF2-40B4-BE49-F238E27FC236}">
                <a16:creationId xmlns:a16="http://schemas.microsoft.com/office/drawing/2014/main" id="{7767B5DC-6397-F520-226F-3E7DD23393F2}"/>
              </a:ext>
            </a:extLst>
          </p:cNvPr>
          <p:cNvSpPr>
            <a:spLocks noGrp="1"/>
          </p:cNvSpPr>
          <p:nvPr>
            <p:ph type="ftr" sz="quarter" idx="11"/>
          </p:nvPr>
        </p:nvSpPr>
        <p:spPr/>
        <p:txBody>
          <a:bodyPr/>
          <a:lstStyle/>
          <a:p>
            <a:endParaRPr lang="en-US" dirty="0">
              <a:solidFill>
                <a:schemeClr val="tx1"/>
              </a:solidFill>
            </a:endParaRPr>
          </a:p>
        </p:txBody>
      </p:sp>
      <p:sp>
        <p:nvSpPr>
          <p:cNvPr id="6" name="Slide Number Placeholder 5">
            <a:extLst>
              <a:ext uri="{FF2B5EF4-FFF2-40B4-BE49-F238E27FC236}">
                <a16:creationId xmlns:a16="http://schemas.microsoft.com/office/drawing/2014/main" id="{8D9F075F-1557-C2FD-797B-42E0C6F8D94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50890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234E5-D449-1DB4-5AF3-3A7CA5DFA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D1237-BBAA-74CA-258C-52A9B1684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FA6632-507E-2042-12DA-CAA35A6D7E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2F1BCD-A5C7-29A3-295F-51F1062FB6DF}"/>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6" name="Footer Placeholder 5">
            <a:extLst>
              <a:ext uri="{FF2B5EF4-FFF2-40B4-BE49-F238E27FC236}">
                <a16:creationId xmlns:a16="http://schemas.microsoft.com/office/drawing/2014/main" id="{A36B318E-3DC7-1087-76C6-38A295E3E73E}"/>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931880A3-EAF5-B0B8-803F-D59EFC478BD3}"/>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3229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CE6F-BB81-0475-1817-3B8F5667CA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1EE23D-A36D-08DF-5052-0F5678E37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A229F4-E823-CA49-F33F-2E66716FC1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255225-E15A-5646-AC3A-7BD5A1D4E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37355E-ADF3-F84B-03D1-ABC276789C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8A023-285B-74C3-3E10-0BF1D2721754}"/>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8" name="Footer Placeholder 7">
            <a:extLst>
              <a:ext uri="{FF2B5EF4-FFF2-40B4-BE49-F238E27FC236}">
                <a16:creationId xmlns:a16="http://schemas.microsoft.com/office/drawing/2014/main" id="{B2C632BE-0EDC-4CF9-9403-4A426A687D33}"/>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100CE6A1-EB23-F8E7-1051-E07EF394535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271049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80088-0851-8E6D-62A4-203D0BC734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0D1E0F-5A0A-DA79-AE33-E91174CDF219}"/>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4" name="Footer Placeholder 3">
            <a:extLst>
              <a:ext uri="{FF2B5EF4-FFF2-40B4-BE49-F238E27FC236}">
                <a16:creationId xmlns:a16="http://schemas.microsoft.com/office/drawing/2014/main" id="{26854DCB-78F2-FFF7-7744-BEC070D99587}"/>
              </a:ext>
            </a:extLst>
          </p:cNvPr>
          <p:cNvSpPr>
            <a:spLocks noGrp="1"/>
          </p:cNvSpPr>
          <p:nvPr>
            <p:ph type="ftr" sz="quarter" idx="11"/>
          </p:nvPr>
        </p:nvSpPr>
        <p:spPr/>
        <p:txBody>
          <a:bodyPr/>
          <a:lstStyle/>
          <a:p>
            <a:endParaRPr lang="en-US" dirty="0">
              <a:solidFill>
                <a:schemeClr val="tx1"/>
              </a:solidFill>
            </a:endParaRPr>
          </a:p>
        </p:txBody>
      </p:sp>
      <p:sp>
        <p:nvSpPr>
          <p:cNvPr id="5" name="Slide Number Placeholder 4">
            <a:extLst>
              <a:ext uri="{FF2B5EF4-FFF2-40B4-BE49-F238E27FC236}">
                <a16:creationId xmlns:a16="http://schemas.microsoft.com/office/drawing/2014/main" id="{39F0B7D4-51EA-819C-01D2-F2F9549EF05C}"/>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6513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94AD8-F1B3-D3F3-FAA7-1E6DEF61EA7B}"/>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3" name="Footer Placeholder 2">
            <a:extLst>
              <a:ext uri="{FF2B5EF4-FFF2-40B4-BE49-F238E27FC236}">
                <a16:creationId xmlns:a16="http://schemas.microsoft.com/office/drawing/2014/main" id="{8E133BA2-030F-5BAB-935E-0E150C1FCDF7}"/>
              </a:ext>
            </a:extLst>
          </p:cNvPr>
          <p:cNvSpPr>
            <a:spLocks noGrp="1"/>
          </p:cNvSpPr>
          <p:nvPr>
            <p:ph type="ftr" sz="quarter" idx="11"/>
          </p:nvPr>
        </p:nvSpPr>
        <p:spPr/>
        <p:txBody>
          <a:bodyPr/>
          <a:lstStyle/>
          <a:p>
            <a:endParaRPr lang="en-US" dirty="0">
              <a:solidFill>
                <a:schemeClr val="tx1"/>
              </a:solidFill>
            </a:endParaRPr>
          </a:p>
        </p:txBody>
      </p:sp>
      <p:sp>
        <p:nvSpPr>
          <p:cNvPr id="4" name="Slide Number Placeholder 3">
            <a:extLst>
              <a:ext uri="{FF2B5EF4-FFF2-40B4-BE49-F238E27FC236}">
                <a16:creationId xmlns:a16="http://schemas.microsoft.com/office/drawing/2014/main" id="{24C433E6-E7B9-C427-3734-667E44F7F01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7530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E0E10-4139-E1CC-CEA4-AED78476DC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A469C4-9E13-1016-9ADC-8E063F84BA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E817E-8FC0-58C1-DCA3-2214E069E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47A123-2FC1-12C4-119F-2B75E79019A2}"/>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6" name="Footer Placeholder 5">
            <a:extLst>
              <a:ext uri="{FF2B5EF4-FFF2-40B4-BE49-F238E27FC236}">
                <a16:creationId xmlns:a16="http://schemas.microsoft.com/office/drawing/2014/main" id="{7D02C7D6-0117-BE7F-6897-A3B0D65D95FC}"/>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39508052-9641-5A6E-788C-75AD1776527C}"/>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34030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7991-59C6-0B73-D7EF-55C526DB0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5A1D50-23C3-2708-2F23-205E5EC992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28E3FA-47ED-0509-7EE1-CB6902CB3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510BB-954D-48D1-AF7B-3E6F0DFC1723}"/>
              </a:ext>
            </a:extLst>
          </p:cNvPr>
          <p:cNvSpPr>
            <a:spLocks noGrp="1"/>
          </p:cNvSpPr>
          <p:nvPr>
            <p:ph type="dt" sz="half" idx="10"/>
          </p:nvPr>
        </p:nvSpPr>
        <p:spPr/>
        <p:txBody>
          <a:bodyPr/>
          <a:lstStyle/>
          <a:p>
            <a:pPr algn="r"/>
            <a:fld id="{A37D6D71-8B28-4ED6-B932-04B197003D23}" type="datetimeFigureOut">
              <a:rPr lang="en-US" smtClean="0"/>
              <a:pPr algn="r"/>
              <a:t>11/12/24</a:t>
            </a:fld>
            <a:endParaRPr lang="en-US" dirty="0"/>
          </a:p>
        </p:txBody>
      </p:sp>
      <p:sp>
        <p:nvSpPr>
          <p:cNvPr id="6" name="Footer Placeholder 5">
            <a:extLst>
              <a:ext uri="{FF2B5EF4-FFF2-40B4-BE49-F238E27FC236}">
                <a16:creationId xmlns:a16="http://schemas.microsoft.com/office/drawing/2014/main" id="{4DBA5F45-C43B-8DE7-0D22-0A5A4E0B31D1}"/>
              </a:ext>
            </a:extLst>
          </p:cNvPr>
          <p:cNvSpPr>
            <a:spLocks noGrp="1"/>
          </p:cNvSpPr>
          <p:nvPr>
            <p:ph type="ftr" sz="quarter" idx="11"/>
          </p:nvPr>
        </p:nvSpPr>
        <p:spPr/>
        <p:txBody>
          <a:bodyPr/>
          <a:lstStyle/>
          <a:p>
            <a:endParaRPr lang="en-US" dirty="0">
              <a:effectLst>
                <a:outerShdw blurRad="50800" dist="38100" dir="2700000" algn="tl" rotWithShape="0">
                  <a:prstClr val="black">
                    <a:alpha val="43000"/>
                  </a:prstClr>
                </a:outerShdw>
              </a:effectLst>
            </a:endParaRPr>
          </a:p>
        </p:txBody>
      </p:sp>
      <p:sp>
        <p:nvSpPr>
          <p:cNvPr id="7" name="Slide Number Placeholder 6">
            <a:extLst>
              <a:ext uri="{FF2B5EF4-FFF2-40B4-BE49-F238E27FC236}">
                <a16:creationId xmlns:a16="http://schemas.microsoft.com/office/drawing/2014/main" id="{A4BDBB2C-AE51-6886-14AE-B7F956F6692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13337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DCDC71-E7D2-C02B-3F50-0ACA2F1B4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9DB1E7-9672-DB2C-847E-8181C4127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116E3-CA3A-D213-08B1-79A07CFF3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lgn="r"/>
            <a:fld id="{A37D6D71-8B28-4ED6-B932-04B197003D23}" type="datetimeFigureOut">
              <a:rPr lang="en-US" smtClean="0"/>
              <a:pPr algn="r"/>
              <a:t>11/12/24</a:t>
            </a:fld>
            <a:endParaRPr lang="en-US" spc="50" dirty="0"/>
          </a:p>
        </p:txBody>
      </p:sp>
      <p:sp>
        <p:nvSpPr>
          <p:cNvPr id="5" name="Footer Placeholder 4">
            <a:extLst>
              <a:ext uri="{FF2B5EF4-FFF2-40B4-BE49-F238E27FC236}">
                <a16:creationId xmlns:a16="http://schemas.microsoft.com/office/drawing/2014/main" id="{E251772A-8724-5804-4395-8694D74EDA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spc="50" dirty="0"/>
          </a:p>
        </p:txBody>
      </p:sp>
      <p:sp>
        <p:nvSpPr>
          <p:cNvPr id="6" name="Slide Number Placeholder 5">
            <a:extLst>
              <a:ext uri="{FF2B5EF4-FFF2-40B4-BE49-F238E27FC236}">
                <a16:creationId xmlns:a16="http://schemas.microsoft.com/office/drawing/2014/main" id="{7F233DCB-1C22-2D84-F63D-EE1D56F0D1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31528683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1C077-D056-FC72-3318-1AFA641ED902}"/>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989154C0-FDCE-7332-A89F-8B8079349A4E}"/>
              </a:ext>
            </a:extLst>
          </p:cNvPr>
          <p:cNvPicPr>
            <a:picLocks noChangeAspect="1"/>
          </p:cNvPicPr>
          <p:nvPr/>
        </p:nvPicPr>
        <p:blipFill>
          <a:blip r:embed="rId2">
            <a:duotone>
              <a:schemeClr val="accent1">
                <a:shade val="45000"/>
                <a:satMod val="135000"/>
              </a:schemeClr>
              <a:prstClr val="white"/>
            </a:duotone>
          </a:blip>
          <a:srcRect l="12598" r="12598"/>
          <a:stretch/>
        </p:blipFill>
        <p:spPr>
          <a:xfrm>
            <a:off x="1" y="0"/>
            <a:ext cx="4591006" cy="6858000"/>
          </a:xfrm>
          <a:prstGeom prst="rect">
            <a:avLst/>
          </a:prstGeom>
        </p:spPr>
      </p:pic>
      <p:sp>
        <p:nvSpPr>
          <p:cNvPr id="2" name="Title 1">
            <a:extLst>
              <a:ext uri="{FF2B5EF4-FFF2-40B4-BE49-F238E27FC236}">
                <a16:creationId xmlns:a16="http://schemas.microsoft.com/office/drawing/2014/main" id="{206EABEF-4D81-ADA3-AD32-48B484401328}"/>
              </a:ext>
            </a:extLst>
          </p:cNvPr>
          <p:cNvSpPr>
            <a:spLocks noGrp="1"/>
          </p:cNvSpPr>
          <p:nvPr>
            <p:ph type="ctrTitle"/>
          </p:nvPr>
        </p:nvSpPr>
        <p:spPr>
          <a:xfrm>
            <a:off x="4591006" y="1986455"/>
            <a:ext cx="5746364" cy="2351730"/>
          </a:xfrm>
        </p:spPr>
        <p:txBody>
          <a:bodyPr anchor="b">
            <a:normAutofit fontScale="90000"/>
          </a:bodyPr>
          <a:lstStyle/>
          <a:p>
            <a:pPr algn="l"/>
            <a:r>
              <a:rPr lang="en-US" b="1" dirty="0"/>
              <a:t>Electronic Product </a:t>
            </a:r>
            <a:br>
              <a:rPr lang="en-US" b="1" dirty="0"/>
            </a:br>
            <a:r>
              <a:rPr lang="en-US" b="1" dirty="0"/>
              <a:t>Adds-on </a:t>
            </a:r>
            <a:br>
              <a:rPr lang="en-US" b="1" dirty="0"/>
            </a:br>
            <a:r>
              <a:rPr lang="en-US" b="1" dirty="0"/>
              <a:t>Up-Selling</a:t>
            </a:r>
          </a:p>
        </p:txBody>
      </p:sp>
      <p:sp>
        <p:nvSpPr>
          <p:cNvPr id="8" name="TextBox 7">
            <a:extLst>
              <a:ext uri="{FF2B5EF4-FFF2-40B4-BE49-F238E27FC236}">
                <a16:creationId xmlns:a16="http://schemas.microsoft.com/office/drawing/2014/main" id="{213D9445-725F-0492-7E87-A6C7F357F44B}"/>
              </a:ext>
            </a:extLst>
          </p:cNvPr>
          <p:cNvSpPr txBox="1"/>
          <p:nvPr/>
        </p:nvSpPr>
        <p:spPr>
          <a:xfrm>
            <a:off x="4591006" y="4594577"/>
            <a:ext cx="1762342" cy="923330"/>
          </a:xfrm>
          <a:prstGeom prst="rect">
            <a:avLst/>
          </a:prstGeom>
          <a:noFill/>
        </p:spPr>
        <p:txBody>
          <a:bodyPr wrap="none" rtlCol="0">
            <a:spAutoFit/>
          </a:bodyPr>
          <a:lstStyle/>
          <a:p>
            <a:r>
              <a:rPr lang="en-US" dirty="0">
                <a:solidFill>
                  <a:srgbClr val="314359"/>
                </a:solidFill>
              </a:rPr>
              <a:t>November 2024</a:t>
            </a:r>
          </a:p>
          <a:p>
            <a:endParaRPr lang="en-US" dirty="0">
              <a:solidFill>
                <a:srgbClr val="314359"/>
              </a:solidFill>
            </a:endParaRPr>
          </a:p>
          <a:p>
            <a:endParaRPr lang="en-US" dirty="0">
              <a:solidFill>
                <a:srgbClr val="314359"/>
              </a:solidFill>
            </a:endParaRPr>
          </a:p>
        </p:txBody>
      </p:sp>
      <p:grpSp>
        <p:nvGrpSpPr>
          <p:cNvPr id="14" name="Group 13">
            <a:extLst>
              <a:ext uri="{FF2B5EF4-FFF2-40B4-BE49-F238E27FC236}">
                <a16:creationId xmlns:a16="http://schemas.microsoft.com/office/drawing/2014/main" id="{19474B2A-5B17-E938-97DC-6D791E4A7568}"/>
              </a:ext>
            </a:extLst>
          </p:cNvPr>
          <p:cNvGrpSpPr/>
          <p:nvPr/>
        </p:nvGrpSpPr>
        <p:grpSpPr>
          <a:xfrm>
            <a:off x="10321665" y="52521"/>
            <a:ext cx="2017480" cy="775104"/>
            <a:chOff x="10321665" y="52521"/>
            <a:chExt cx="2017480" cy="775104"/>
          </a:xfrm>
        </p:grpSpPr>
        <p:sp>
          <p:nvSpPr>
            <p:cNvPr id="3" name="Rectangle 2">
              <a:extLst>
                <a:ext uri="{FF2B5EF4-FFF2-40B4-BE49-F238E27FC236}">
                  <a16:creationId xmlns:a16="http://schemas.microsoft.com/office/drawing/2014/main" id="{9452904D-8AFC-3A42-E132-44AADB5A33C2}"/>
                </a:ext>
              </a:extLst>
            </p:cNvPr>
            <p:cNvSpPr/>
            <p:nvPr/>
          </p:nvSpPr>
          <p:spPr>
            <a:xfrm>
              <a:off x="10804635" y="73572"/>
              <a:ext cx="1534510" cy="615553"/>
            </a:xfrm>
            <a:prstGeom prst="rect">
              <a:avLst/>
            </a:prstGeom>
            <a:noFill/>
          </p:spPr>
          <p:txBody>
            <a:bodyPr wrap="square" lIns="91440" tIns="45720" rIns="91440" bIns="4572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 </a:t>
              </a:r>
            </a:p>
            <a:p>
              <a:r>
                <a:rPr lang="en-U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ELECTRONIC</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4" name="TextBox 3">
              <a:extLst>
                <a:ext uri="{FF2B5EF4-FFF2-40B4-BE49-F238E27FC236}">
                  <a16:creationId xmlns:a16="http://schemas.microsoft.com/office/drawing/2014/main" id="{5F97F241-4759-3B05-2546-AD5EAC451BDF}"/>
                </a:ext>
              </a:extLst>
            </p:cNvPr>
            <p:cNvSpPr txBox="1"/>
            <p:nvPr/>
          </p:nvSpPr>
          <p:spPr>
            <a:xfrm>
              <a:off x="10804635" y="612181"/>
              <a:ext cx="1130438" cy="215444"/>
            </a:xfrm>
            <a:prstGeom prst="rect">
              <a:avLst/>
            </a:prstGeom>
            <a:noFill/>
          </p:spPr>
          <p:txBody>
            <a:bodyPr wrap="none" rtlCol="0">
              <a:spAutoFit/>
            </a:bodyPr>
            <a:lstStyle/>
            <a:p>
              <a:r>
                <a:rPr lang="en-US" sz="800" b="1" dirty="0"/>
                <a:t>ELECTRONIC STORE</a:t>
              </a:r>
            </a:p>
          </p:txBody>
        </p:sp>
        <p:pic>
          <p:nvPicPr>
            <p:cNvPr id="6" name="Graphic 5" descr="USB with solid fill">
              <a:extLst>
                <a:ext uri="{FF2B5EF4-FFF2-40B4-BE49-F238E27FC236}">
                  <a16:creationId xmlns:a16="http://schemas.microsoft.com/office/drawing/2014/main" id="{B7F14501-D94F-7629-C679-F157820553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0321665" y="52521"/>
              <a:ext cx="636604" cy="636604"/>
            </a:xfrm>
            <a:prstGeom prst="rect">
              <a:avLst/>
            </a:prstGeom>
          </p:spPr>
        </p:pic>
      </p:grpSp>
    </p:spTree>
    <p:extLst>
      <p:ext uri="{BB962C8B-B14F-4D97-AF65-F5344CB8AC3E}">
        <p14:creationId xmlns:p14="http://schemas.microsoft.com/office/powerpoint/2010/main" val="181059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5F44444D-6CDA-97F5-1980-D46E4AEC12D6}"/>
              </a:ext>
            </a:extLst>
          </p:cNvPr>
          <p:cNvSpPr/>
          <p:nvPr/>
        </p:nvSpPr>
        <p:spPr>
          <a:xfrm>
            <a:off x="5435012" y="1496526"/>
            <a:ext cx="6627747" cy="1067133"/>
          </a:xfrm>
          <a:prstGeom prst="roundRect">
            <a:avLst>
              <a:gd name="adj" fmla="val 3095"/>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41956EF5-E5BB-30DF-860D-3BFD241AFF19}"/>
              </a:ext>
            </a:extLst>
          </p:cNvPr>
          <p:cNvSpPr>
            <a:spLocks noGrp="1"/>
          </p:cNvSpPr>
          <p:nvPr>
            <p:ph type="title"/>
          </p:nvPr>
        </p:nvSpPr>
        <p:spPr>
          <a:xfrm>
            <a:off x="132086" y="220906"/>
            <a:ext cx="9371837" cy="720970"/>
          </a:xfrm>
        </p:spPr>
        <p:txBody>
          <a:bodyPr/>
          <a:lstStyle/>
          <a:p>
            <a:r>
              <a:rPr lang="en-US" b="1" dirty="0">
                <a:solidFill>
                  <a:srgbClr val="163D64"/>
                </a:solidFill>
                <a:latin typeface="Arial" panose="020B0604020202020204" pitchFamily="34" charset="0"/>
                <a:cs typeface="Arial" panose="020B0604020202020204" pitchFamily="34" charset="0"/>
              </a:rPr>
              <a:t>Background &amp; Objectives</a:t>
            </a:r>
          </a:p>
        </p:txBody>
      </p:sp>
      <p:grpSp>
        <p:nvGrpSpPr>
          <p:cNvPr id="9" name="Group 8">
            <a:extLst>
              <a:ext uri="{FF2B5EF4-FFF2-40B4-BE49-F238E27FC236}">
                <a16:creationId xmlns:a16="http://schemas.microsoft.com/office/drawing/2014/main" id="{568C7475-5077-048D-3487-7273F47A9F94}"/>
              </a:ext>
            </a:extLst>
          </p:cNvPr>
          <p:cNvGrpSpPr/>
          <p:nvPr/>
        </p:nvGrpSpPr>
        <p:grpSpPr>
          <a:xfrm>
            <a:off x="10321665" y="52521"/>
            <a:ext cx="2017480" cy="775104"/>
            <a:chOff x="10321665" y="52521"/>
            <a:chExt cx="2017480" cy="775104"/>
          </a:xfrm>
        </p:grpSpPr>
        <p:sp>
          <p:nvSpPr>
            <p:cNvPr id="10" name="Rectangle 9">
              <a:extLst>
                <a:ext uri="{FF2B5EF4-FFF2-40B4-BE49-F238E27FC236}">
                  <a16:creationId xmlns:a16="http://schemas.microsoft.com/office/drawing/2014/main" id="{912643FF-71CD-5553-0D50-9B0BA683612F}"/>
                </a:ext>
              </a:extLst>
            </p:cNvPr>
            <p:cNvSpPr/>
            <p:nvPr/>
          </p:nvSpPr>
          <p:spPr>
            <a:xfrm>
              <a:off x="10804635" y="73572"/>
              <a:ext cx="1534510" cy="615553"/>
            </a:xfrm>
            <a:prstGeom prst="rect">
              <a:avLst/>
            </a:prstGeom>
            <a:noFill/>
          </p:spPr>
          <p:txBody>
            <a:bodyPr wrap="square" lIns="91440" tIns="45720" rIns="91440" bIns="4572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 </a:t>
              </a:r>
            </a:p>
            <a:p>
              <a:r>
                <a:rPr lang="en-U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ELECTRONIC</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TextBox 10">
              <a:extLst>
                <a:ext uri="{FF2B5EF4-FFF2-40B4-BE49-F238E27FC236}">
                  <a16:creationId xmlns:a16="http://schemas.microsoft.com/office/drawing/2014/main" id="{BBA1B065-B8C4-37DB-60CA-4D26EED66BBB}"/>
                </a:ext>
              </a:extLst>
            </p:cNvPr>
            <p:cNvSpPr txBox="1"/>
            <p:nvPr/>
          </p:nvSpPr>
          <p:spPr>
            <a:xfrm>
              <a:off x="10804635" y="612181"/>
              <a:ext cx="1130438" cy="215444"/>
            </a:xfrm>
            <a:prstGeom prst="rect">
              <a:avLst/>
            </a:prstGeom>
            <a:noFill/>
          </p:spPr>
          <p:txBody>
            <a:bodyPr wrap="none" rtlCol="0">
              <a:spAutoFit/>
            </a:bodyPr>
            <a:lstStyle/>
            <a:p>
              <a:r>
                <a:rPr lang="en-US" sz="800" b="1" dirty="0"/>
                <a:t>ELECTRONIC STORE</a:t>
              </a:r>
            </a:p>
          </p:txBody>
        </p:sp>
        <p:pic>
          <p:nvPicPr>
            <p:cNvPr id="12" name="Graphic 11" descr="USB with solid fill">
              <a:extLst>
                <a:ext uri="{FF2B5EF4-FFF2-40B4-BE49-F238E27FC236}">
                  <a16:creationId xmlns:a16="http://schemas.microsoft.com/office/drawing/2014/main" id="{1E0F3D79-9238-A5A0-33FE-D989DD7A6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321665" y="52521"/>
              <a:ext cx="636604" cy="636604"/>
            </a:xfrm>
            <a:prstGeom prst="rect">
              <a:avLst/>
            </a:prstGeom>
          </p:spPr>
        </p:pic>
      </p:grpSp>
      <p:sp>
        <p:nvSpPr>
          <p:cNvPr id="14" name="TextBox 13">
            <a:extLst>
              <a:ext uri="{FF2B5EF4-FFF2-40B4-BE49-F238E27FC236}">
                <a16:creationId xmlns:a16="http://schemas.microsoft.com/office/drawing/2014/main" id="{CF5D0890-15DB-AD83-46B6-4F429A815CEA}"/>
              </a:ext>
            </a:extLst>
          </p:cNvPr>
          <p:cNvSpPr txBox="1"/>
          <p:nvPr/>
        </p:nvSpPr>
        <p:spPr>
          <a:xfrm>
            <a:off x="511622" y="1720840"/>
            <a:ext cx="4424416" cy="3416320"/>
          </a:xfrm>
          <a:prstGeom prst="rect">
            <a:avLst/>
          </a:prstGeom>
          <a:noFill/>
        </p:spPr>
        <p:txBody>
          <a:bodyPr wrap="square">
            <a:spAutoFit/>
          </a:bodyPr>
          <a:lstStyle/>
          <a:p>
            <a:r>
              <a:rPr lang="en-ID" b="0" i="0" u="none" strike="noStrike" dirty="0">
                <a:solidFill>
                  <a:srgbClr val="343741"/>
                </a:solidFill>
                <a:effectLst/>
                <a:latin typeface="Inter UI"/>
              </a:rPr>
              <a:t>The objective of this report is to provide insight from analysis and visualization taken from dataset related to adds-on item sale. </a:t>
            </a:r>
          </a:p>
          <a:p>
            <a:endParaRPr lang="en-ID" dirty="0">
              <a:solidFill>
                <a:srgbClr val="343741"/>
              </a:solidFill>
              <a:latin typeface="Inter UI"/>
            </a:endParaRPr>
          </a:p>
          <a:p>
            <a:r>
              <a:rPr lang="en-ID" b="0" i="0" u="none" strike="noStrike" dirty="0">
                <a:solidFill>
                  <a:srgbClr val="343741"/>
                </a:solidFill>
                <a:effectLst/>
                <a:latin typeface="Inter UI"/>
              </a:rPr>
              <a:t>Background underlined this report creation is trade barrier policy enforced by government to banned several smartphone brand to sold in Indonesia.</a:t>
            </a:r>
          </a:p>
          <a:p>
            <a:endParaRPr lang="en-ID" dirty="0">
              <a:solidFill>
                <a:srgbClr val="343741"/>
              </a:solidFill>
              <a:latin typeface="Inter UI"/>
            </a:endParaRPr>
          </a:p>
          <a:p>
            <a:r>
              <a:rPr lang="en-ID" dirty="0">
                <a:solidFill>
                  <a:srgbClr val="343741"/>
                </a:solidFill>
                <a:latin typeface="Inter UI"/>
              </a:rPr>
              <a:t>Output will be focused in incensement of adds-on items upselling</a:t>
            </a:r>
            <a:endParaRPr lang="en-ID" b="0" i="0" u="none" strike="noStrike" dirty="0">
              <a:solidFill>
                <a:srgbClr val="343741"/>
              </a:solidFill>
              <a:effectLst/>
              <a:latin typeface="Inter UI"/>
            </a:endParaRPr>
          </a:p>
          <a:p>
            <a:endParaRPr lang="en-ID" dirty="0">
              <a:solidFill>
                <a:srgbClr val="343741"/>
              </a:solidFill>
              <a:latin typeface="Inter UI"/>
            </a:endParaRPr>
          </a:p>
        </p:txBody>
      </p:sp>
      <p:sp>
        <p:nvSpPr>
          <p:cNvPr id="15" name="TextBox 14">
            <a:extLst>
              <a:ext uri="{FF2B5EF4-FFF2-40B4-BE49-F238E27FC236}">
                <a16:creationId xmlns:a16="http://schemas.microsoft.com/office/drawing/2014/main" id="{0CFA33AD-AF6F-0DA6-87D6-A8361D52FD90}"/>
              </a:ext>
            </a:extLst>
          </p:cNvPr>
          <p:cNvSpPr txBox="1"/>
          <p:nvPr/>
        </p:nvSpPr>
        <p:spPr>
          <a:xfrm>
            <a:off x="6047226" y="1685827"/>
            <a:ext cx="6015533" cy="646331"/>
          </a:xfrm>
          <a:prstGeom prst="rect">
            <a:avLst/>
          </a:prstGeom>
          <a:noFill/>
        </p:spPr>
        <p:txBody>
          <a:bodyPr wrap="square" rtlCol="0">
            <a:spAutoFit/>
          </a:bodyPr>
          <a:lstStyle/>
          <a:p>
            <a:r>
              <a:rPr lang="en-US" dirty="0"/>
              <a:t>Dataset used are electronic transaction dataset, ranged from Sep 2023 – Sep 2024. Containing 20,000 transactions.</a:t>
            </a:r>
          </a:p>
        </p:txBody>
      </p:sp>
      <p:grpSp>
        <p:nvGrpSpPr>
          <p:cNvPr id="17" name="Group 16">
            <a:extLst>
              <a:ext uri="{FF2B5EF4-FFF2-40B4-BE49-F238E27FC236}">
                <a16:creationId xmlns:a16="http://schemas.microsoft.com/office/drawing/2014/main" id="{44A17BD7-CF9E-1D02-5D60-0C546C025F9A}"/>
              </a:ext>
            </a:extLst>
          </p:cNvPr>
          <p:cNvGrpSpPr/>
          <p:nvPr/>
        </p:nvGrpSpPr>
        <p:grpSpPr>
          <a:xfrm>
            <a:off x="5637520" y="2677910"/>
            <a:ext cx="6319859" cy="3577216"/>
            <a:chOff x="5360519" y="2738743"/>
            <a:chExt cx="6319859" cy="3577216"/>
          </a:xfrm>
        </p:grpSpPr>
        <p:pic>
          <p:nvPicPr>
            <p:cNvPr id="2" name="Picture 1">
              <a:extLst>
                <a:ext uri="{FF2B5EF4-FFF2-40B4-BE49-F238E27FC236}">
                  <a16:creationId xmlns:a16="http://schemas.microsoft.com/office/drawing/2014/main" id="{8496601D-0528-4DF1-2DE4-09D6EDC98D3F}"/>
                </a:ext>
              </a:extLst>
            </p:cNvPr>
            <p:cNvPicPr>
              <a:picLocks noChangeAspect="1"/>
            </p:cNvPicPr>
            <p:nvPr/>
          </p:nvPicPr>
          <p:blipFill>
            <a:blip r:embed="rId4"/>
            <a:stretch>
              <a:fillRect/>
            </a:stretch>
          </p:blipFill>
          <p:spPr>
            <a:xfrm>
              <a:off x="5360519" y="2738743"/>
              <a:ext cx="6319859" cy="3507076"/>
            </a:xfrm>
            <a:prstGeom prst="rect">
              <a:avLst/>
            </a:prstGeom>
          </p:spPr>
        </p:pic>
        <p:sp>
          <p:nvSpPr>
            <p:cNvPr id="16" name="Rectangle 15">
              <a:extLst>
                <a:ext uri="{FF2B5EF4-FFF2-40B4-BE49-F238E27FC236}">
                  <a16:creationId xmlns:a16="http://schemas.microsoft.com/office/drawing/2014/main" id="{D3F231EF-F873-4448-0465-E70E3C252344}"/>
                </a:ext>
              </a:extLst>
            </p:cNvPr>
            <p:cNvSpPr/>
            <p:nvPr/>
          </p:nvSpPr>
          <p:spPr>
            <a:xfrm>
              <a:off x="5360519" y="6045580"/>
              <a:ext cx="353492" cy="2703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ounded Rectangle 3">
            <a:extLst>
              <a:ext uri="{FF2B5EF4-FFF2-40B4-BE49-F238E27FC236}">
                <a16:creationId xmlns:a16="http://schemas.microsoft.com/office/drawing/2014/main" id="{E7CE7648-F57F-ED1D-3AFE-B12E6B45A33E}"/>
              </a:ext>
            </a:extLst>
          </p:cNvPr>
          <p:cNvSpPr>
            <a:spLocks noChangeAspect="1"/>
          </p:cNvSpPr>
          <p:nvPr/>
        </p:nvSpPr>
        <p:spPr>
          <a:xfrm>
            <a:off x="234621" y="1424424"/>
            <a:ext cx="4923390" cy="4068423"/>
          </a:xfrm>
          <a:prstGeom prst="roundRect">
            <a:avLst>
              <a:gd name="adj" fmla="val 2884"/>
            </a:avLst>
          </a:prstGeom>
          <a:solidFill>
            <a:schemeClr val="accent4">
              <a:lumMod val="75000"/>
              <a:alpha val="1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descr="Document outline">
            <a:extLst>
              <a:ext uri="{FF2B5EF4-FFF2-40B4-BE49-F238E27FC236}">
                <a16:creationId xmlns:a16="http://schemas.microsoft.com/office/drawing/2014/main" id="{FBB0BD65-3F3B-9F37-4412-D3DCDD8724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60440" y="1815686"/>
            <a:ext cx="386786" cy="322891"/>
          </a:xfrm>
          <a:prstGeom prst="rect">
            <a:avLst/>
          </a:prstGeom>
        </p:spPr>
      </p:pic>
    </p:spTree>
    <p:extLst>
      <p:ext uri="{BB962C8B-B14F-4D97-AF65-F5344CB8AC3E}">
        <p14:creationId xmlns:p14="http://schemas.microsoft.com/office/powerpoint/2010/main" val="1368695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1A533-89F2-F015-ADBC-113687C19F4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955F122-946A-E348-78B8-0BF8E645E049}"/>
              </a:ext>
            </a:extLst>
          </p:cNvPr>
          <p:cNvPicPr>
            <a:picLocks noChangeAspect="1"/>
          </p:cNvPicPr>
          <p:nvPr/>
        </p:nvPicPr>
        <p:blipFill>
          <a:blip r:embed="rId2"/>
          <a:srcRect b="2799"/>
          <a:stretch/>
        </p:blipFill>
        <p:spPr>
          <a:xfrm>
            <a:off x="61992" y="1366234"/>
            <a:ext cx="12154127" cy="5491766"/>
          </a:xfrm>
          <a:prstGeom prst="rect">
            <a:avLst/>
          </a:prstGeom>
        </p:spPr>
      </p:pic>
      <p:sp>
        <p:nvSpPr>
          <p:cNvPr id="4" name="Title 1">
            <a:extLst>
              <a:ext uri="{FF2B5EF4-FFF2-40B4-BE49-F238E27FC236}">
                <a16:creationId xmlns:a16="http://schemas.microsoft.com/office/drawing/2014/main" id="{284DECAD-4FD7-86E1-A8D9-9AB6E85BD05E}"/>
              </a:ext>
            </a:extLst>
          </p:cNvPr>
          <p:cNvSpPr>
            <a:spLocks noGrp="1"/>
          </p:cNvSpPr>
          <p:nvPr>
            <p:ph type="title"/>
          </p:nvPr>
        </p:nvSpPr>
        <p:spPr>
          <a:xfrm>
            <a:off x="132086" y="220906"/>
            <a:ext cx="9371837" cy="720970"/>
          </a:xfrm>
        </p:spPr>
        <p:txBody>
          <a:bodyPr/>
          <a:lstStyle/>
          <a:p>
            <a:r>
              <a:rPr lang="en-US" b="1" dirty="0">
                <a:solidFill>
                  <a:srgbClr val="163D64"/>
                </a:solidFill>
                <a:latin typeface="Arial" panose="020B0604020202020204" pitchFamily="34" charset="0"/>
                <a:cs typeface="Arial" panose="020B0604020202020204" pitchFamily="34" charset="0"/>
              </a:rPr>
              <a:t>Adds-on Purchase</a:t>
            </a:r>
          </a:p>
        </p:txBody>
      </p:sp>
      <p:grpSp>
        <p:nvGrpSpPr>
          <p:cNvPr id="5" name="Group 4">
            <a:extLst>
              <a:ext uri="{FF2B5EF4-FFF2-40B4-BE49-F238E27FC236}">
                <a16:creationId xmlns:a16="http://schemas.microsoft.com/office/drawing/2014/main" id="{15561E19-6079-7055-F24C-1EB5CE0FBAC3}"/>
              </a:ext>
            </a:extLst>
          </p:cNvPr>
          <p:cNvGrpSpPr/>
          <p:nvPr/>
        </p:nvGrpSpPr>
        <p:grpSpPr>
          <a:xfrm>
            <a:off x="10321665" y="52521"/>
            <a:ext cx="2017480" cy="775104"/>
            <a:chOff x="10321665" y="52521"/>
            <a:chExt cx="2017480" cy="775104"/>
          </a:xfrm>
        </p:grpSpPr>
        <p:sp>
          <p:nvSpPr>
            <p:cNvPr id="6" name="Rectangle 5">
              <a:extLst>
                <a:ext uri="{FF2B5EF4-FFF2-40B4-BE49-F238E27FC236}">
                  <a16:creationId xmlns:a16="http://schemas.microsoft.com/office/drawing/2014/main" id="{DF51581F-7152-CED1-6565-420BA6024473}"/>
                </a:ext>
              </a:extLst>
            </p:cNvPr>
            <p:cNvSpPr/>
            <p:nvPr/>
          </p:nvSpPr>
          <p:spPr>
            <a:xfrm>
              <a:off x="10804635" y="73572"/>
              <a:ext cx="1534510" cy="615553"/>
            </a:xfrm>
            <a:prstGeom prst="rect">
              <a:avLst/>
            </a:prstGeom>
            <a:noFill/>
          </p:spPr>
          <p:txBody>
            <a:bodyPr wrap="square" lIns="91440" tIns="45720" rIns="91440" bIns="4572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 </a:t>
              </a:r>
            </a:p>
            <a:p>
              <a:r>
                <a:rPr lang="en-U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ELECTRONIC</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TextBox 6">
              <a:extLst>
                <a:ext uri="{FF2B5EF4-FFF2-40B4-BE49-F238E27FC236}">
                  <a16:creationId xmlns:a16="http://schemas.microsoft.com/office/drawing/2014/main" id="{81ADA196-67EC-3CCB-A729-30CD2A971439}"/>
                </a:ext>
              </a:extLst>
            </p:cNvPr>
            <p:cNvSpPr txBox="1"/>
            <p:nvPr/>
          </p:nvSpPr>
          <p:spPr>
            <a:xfrm>
              <a:off x="10804635" y="612181"/>
              <a:ext cx="1130438" cy="215444"/>
            </a:xfrm>
            <a:prstGeom prst="rect">
              <a:avLst/>
            </a:prstGeom>
            <a:noFill/>
          </p:spPr>
          <p:txBody>
            <a:bodyPr wrap="none" rtlCol="0">
              <a:spAutoFit/>
            </a:bodyPr>
            <a:lstStyle/>
            <a:p>
              <a:r>
                <a:rPr lang="en-US" sz="800" b="1" dirty="0"/>
                <a:t>ELECTRONIC STORE</a:t>
              </a:r>
            </a:p>
          </p:txBody>
        </p:sp>
        <p:pic>
          <p:nvPicPr>
            <p:cNvPr id="8" name="Graphic 7" descr="USB with solid fill">
              <a:extLst>
                <a:ext uri="{FF2B5EF4-FFF2-40B4-BE49-F238E27FC236}">
                  <a16:creationId xmlns:a16="http://schemas.microsoft.com/office/drawing/2014/main" id="{8B07F9B5-8A85-7F16-D56C-8C3569FA79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0321665" y="52521"/>
              <a:ext cx="636604" cy="636604"/>
            </a:xfrm>
            <a:prstGeom prst="rect">
              <a:avLst/>
            </a:prstGeom>
          </p:spPr>
        </p:pic>
      </p:grpSp>
      <p:sp>
        <p:nvSpPr>
          <p:cNvPr id="2" name="Rectangle 1">
            <a:extLst>
              <a:ext uri="{FF2B5EF4-FFF2-40B4-BE49-F238E27FC236}">
                <a16:creationId xmlns:a16="http://schemas.microsoft.com/office/drawing/2014/main" id="{E9A68C3B-5FC9-94CE-C3A6-6336944E8ADB}"/>
              </a:ext>
            </a:extLst>
          </p:cNvPr>
          <p:cNvSpPr/>
          <p:nvPr/>
        </p:nvSpPr>
        <p:spPr>
          <a:xfrm>
            <a:off x="1003064" y="2469931"/>
            <a:ext cx="798786" cy="4056993"/>
          </a:xfrm>
          <a:prstGeom prst="rect">
            <a:avLst/>
          </a:prstGeom>
          <a:noFill/>
          <a:ln>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0D604D-95B0-95DA-AAC6-E764397D238A}"/>
              </a:ext>
            </a:extLst>
          </p:cNvPr>
          <p:cNvSpPr/>
          <p:nvPr/>
        </p:nvSpPr>
        <p:spPr>
          <a:xfrm>
            <a:off x="1765460" y="4367055"/>
            <a:ext cx="2974705" cy="2159869"/>
          </a:xfrm>
          <a:prstGeom prst="rect">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77C7466E-43E0-C4DF-C3A0-B555DF741809}"/>
              </a:ext>
            </a:extLst>
          </p:cNvPr>
          <p:cNvSpPr/>
          <p:nvPr/>
        </p:nvSpPr>
        <p:spPr>
          <a:xfrm>
            <a:off x="4818004" y="1201587"/>
            <a:ext cx="7117069" cy="3564355"/>
          </a:xfrm>
          <a:prstGeom prst="roundRect">
            <a:avLst>
              <a:gd name="adj" fmla="val 3095"/>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CB92B8D3-0D4B-709D-2C81-98E57A3688A6}"/>
              </a:ext>
            </a:extLst>
          </p:cNvPr>
          <p:cNvSpPr txBox="1"/>
          <p:nvPr/>
        </p:nvSpPr>
        <p:spPr>
          <a:xfrm>
            <a:off x="4908330" y="1257289"/>
            <a:ext cx="7026743" cy="3508653"/>
          </a:xfrm>
          <a:prstGeom prst="rect">
            <a:avLst/>
          </a:prstGeom>
          <a:noFill/>
        </p:spPr>
        <p:txBody>
          <a:bodyPr wrap="square">
            <a:spAutoFit/>
          </a:bodyPr>
          <a:lstStyle/>
          <a:p>
            <a:pPr algn="l" fontAlgn="base"/>
            <a:r>
              <a:rPr lang="en-ID" dirty="0"/>
              <a:t>In rounding to 20 US dollars, the purchase amount of add-on items in each transaction has quite wide variations, starting from $20 to $260 in each transaction. </a:t>
            </a:r>
          </a:p>
          <a:p>
            <a:pPr algn="l" fontAlgn="base"/>
            <a:r>
              <a:rPr lang="en-ID" dirty="0"/>
              <a:t>The most common mode is purchasing add-on products at a price of $20 to $80 which accounts for approximately 50% of add-on product sales transactions. </a:t>
            </a:r>
          </a:p>
          <a:p>
            <a:pPr algn="l" fontAlgn="base"/>
            <a:r>
              <a:rPr lang="en-ID" dirty="0"/>
              <a:t>The insight that can be concluded from this bar plot is that there are still around 6,000 electronic product purchases (more than 25%) who do not purchase add-on products, or make purchases under $20. So this segment needs to be focused on for up-selling. </a:t>
            </a:r>
          </a:p>
          <a:p>
            <a:pPr algn="l" fontAlgn="base"/>
            <a:endParaRPr lang="en-ID" sz="1400" dirty="0"/>
          </a:p>
          <a:p>
            <a:pPr algn="l" fontAlgn="base"/>
            <a:r>
              <a:rPr lang="en-ID" sz="1400" b="1" dirty="0"/>
              <a:t>Note</a:t>
            </a:r>
            <a:r>
              <a:rPr lang="en-ID" sz="1400" dirty="0"/>
              <a:t>: we use US Dollar since the units follow the US Dollar exchange rate, referring to the majority of imported products or CBU</a:t>
            </a:r>
            <a:endParaRPr lang="en-ID" sz="1400" b="0" i="0" u="none" strike="noStrike" dirty="0">
              <a:solidFill>
                <a:srgbClr val="343741"/>
              </a:solidFill>
              <a:effectLst/>
              <a:latin typeface="Inter UI"/>
            </a:endParaRPr>
          </a:p>
        </p:txBody>
      </p:sp>
      <p:cxnSp>
        <p:nvCxnSpPr>
          <p:cNvPr id="13" name="Elbow Connector 12">
            <a:extLst>
              <a:ext uri="{FF2B5EF4-FFF2-40B4-BE49-F238E27FC236}">
                <a16:creationId xmlns:a16="http://schemas.microsoft.com/office/drawing/2014/main" id="{64D9F0AF-83D8-5519-B7B3-AD9A8BCC3ACA}"/>
              </a:ext>
            </a:extLst>
          </p:cNvPr>
          <p:cNvCxnSpPr>
            <a:stCxn id="2" idx="0"/>
          </p:cNvCxnSpPr>
          <p:nvPr/>
        </p:nvCxnSpPr>
        <p:spPr>
          <a:xfrm rot="16200000" flipH="1">
            <a:off x="3360345" y="512043"/>
            <a:ext cx="777766" cy="4693543"/>
          </a:xfrm>
          <a:prstGeom prst="bentConnector4">
            <a:avLst>
              <a:gd name="adj1" fmla="val -29392"/>
              <a:gd name="adj2" fmla="val 54255"/>
            </a:avLst>
          </a:prstGeom>
          <a:ln>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7946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F643E-C044-BDE1-67BF-EC87AEC5BBC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8E530E62-F4E6-2B85-8EAC-84AA45C701B1}"/>
              </a:ext>
            </a:extLst>
          </p:cNvPr>
          <p:cNvSpPr/>
          <p:nvPr/>
        </p:nvSpPr>
        <p:spPr>
          <a:xfrm>
            <a:off x="268188" y="3256147"/>
            <a:ext cx="11526754" cy="3380947"/>
          </a:xfrm>
          <a:prstGeom prst="roundRect">
            <a:avLst>
              <a:gd name="adj" fmla="val 3095"/>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D2297B0-8BB3-A75A-D948-8272088FFAB3}"/>
              </a:ext>
            </a:extLst>
          </p:cNvPr>
          <p:cNvPicPr>
            <a:picLocks noChangeAspect="1"/>
          </p:cNvPicPr>
          <p:nvPr/>
        </p:nvPicPr>
        <p:blipFill>
          <a:blip r:embed="rId2"/>
          <a:srcRect l="15330" t="18555" r="8265" b="5248"/>
          <a:stretch/>
        </p:blipFill>
        <p:spPr>
          <a:xfrm>
            <a:off x="132087" y="1326786"/>
            <a:ext cx="4110484" cy="1811019"/>
          </a:xfrm>
          <a:prstGeom prst="rect">
            <a:avLst/>
          </a:prstGeom>
        </p:spPr>
      </p:pic>
      <p:pic>
        <p:nvPicPr>
          <p:cNvPr id="4" name="Picture 3">
            <a:extLst>
              <a:ext uri="{FF2B5EF4-FFF2-40B4-BE49-F238E27FC236}">
                <a16:creationId xmlns:a16="http://schemas.microsoft.com/office/drawing/2014/main" id="{BA2CB770-EF0B-ECA2-FBFC-B530497A4CF1}"/>
              </a:ext>
            </a:extLst>
          </p:cNvPr>
          <p:cNvPicPr>
            <a:picLocks noChangeAspect="1"/>
          </p:cNvPicPr>
          <p:nvPr/>
        </p:nvPicPr>
        <p:blipFill>
          <a:blip r:embed="rId3"/>
          <a:srcRect l="13893" t="20926" r="17702" b="6997"/>
          <a:stretch/>
        </p:blipFill>
        <p:spPr>
          <a:xfrm>
            <a:off x="4242571" y="1366234"/>
            <a:ext cx="3918962" cy="1811018"/>
          </a:xfrm>
          <a:prstGeom prst="rect">
            <a:avLst/>
          </a:prstGeom>
        </p:spPr>
      </p:pic>
      <p:pic>
        <p:nvPicPr>
          <p:cNvPr id="5" name="Picture 4">
            <a:extLst>
              <a:ext uri="{FF2B5EF4-FFF2-40B4-BE49-F238E27FC236}">
                <a16:creationId xmlns:a16="http://schemas.microsoft.com/office/drawing/2014/main" id="{E2E03C86-A81F-C1FF-9CB2-53AD0F36D641}"/>
              </a:ext>
            </a:extLst>
          </p:cNvPr>
          <p:cNvPicPr>
            <a:picLocks noChangeAspect="1"/>
          </p:cNvPicPr>
          <p:nvPr/>
        </p:nvPicPr>
        <p:blipFill>
          <a:blip r:embed="rId4"/>
          <a:srcRect l="18032" t="18621" r="9269" b="10034"/>
          <a:stretch/>
        </p:blipFill>
        <p:spPr>
          <a:xfrm>
            <a:off x="8274051" y="1326786"/>
            <a:ext cx="3661023" cy="1720849"/>
          </a:xfrm>
          <a:prstGeom prst="rect">
            <a:avLst/>
          </a:prstGeom>
        </p:spPr>
      </p:pic>
      <p:sp>
        <p:nvSpPr>
          <p:cNvPr id="6" name="Title 1">
            <a:extLst>
              <a:ext uri="{FF2B5EF4-FFF2-40B4-BE49-F238E27FC236}">
                <a16:creationId xmlns:a16="http://schemas.microsoft.com/office/drawing/2014/main" id="{EC1BAB91-7538-422D-9DE2-D6101D4A1093}"/>
              </a:ext>
            </a:extLst>
          </p:cNvPr>
          <p:cNvSpPr>
            <a:spLocks noGrp="1"/>
          </p:cNvSpPr>
          <p:nvPr>
            <p:ph type="title"/>
          </p:nvPr>
        </p:nvSpPr>
        <p:spPr>
          <a:xfrm>
            <a:off x="132086" y="220906"/>
            <a:ext cx="9371837" cy="720970"/>
          </a:xfrm>
        </p:spPr>
        <p:txBody>
          <a:bodyPr/>
          <a:lstStyle/>
          <a:p>
            <a:r>
              <a:rPr lang="en-US" b="1" dirty="0">
                <a:solidFill>
                  <a:srgbClr val="163D64"/>
                </a:solidFill>
                <a:latin typeface="Arial" panose="020B0604020202020204" pitchFamily="34" charset="0"/>
                <a:cs typeface="Arial" panose="020B0604020202020204" pitchFamily="34" charset="0"/>
              </a:rPr>
              <a:t>Adds-on Item Category</a:t>
            </a:r>
          </a:p>
        </p:txBody>
      </p:sp>
      <p:grpSp>
        <p:nvGrpSpPr>
          <p:cNvPr id="7" name="Group 6">
            <a:extLst>
              <a:ext uri="{FF2B5EF4-FFF2-40B4-BE49-F238E27FC236}">
                <a16:creationId xmlns:a16="http://schemas.microsoft.com/office/drawing/2014/main" id="{2AFCAD2B-B5CF-56AB-5180-2751FF117CD5}"/>
              </a:ext>
            </a:extLst>
          </p:cNvPr>
          <p:cNvGrpSpPr/>
          <p:nvPr/>
        </p:nvGrpSpPr>
        <p:grpSpPr>
          <a:xfrm>
            <a:off x="10321665" y="52521"/>
            <a:ext cx="2017480" cy="775104"/>
            <a:chOff x="10321665" y="52521"/>
            <a:chExt cx="2017480" cy="775104"/>
          </a:xfrm>
        </p:grpSpPr>
        <p:sp>
          <p:nvSpPr>
            <p:cNvPr id="8" name="Rectangle 7">
              <a:extLst>
                <a:ext uri="{FF2B5EF4-FFF2-40B4-BE49-F238E27FC236}">
                  <a16:creationId xmlns:a16="http://schemas.microsoft.com/office/drawing/2014/main" id="{367A4496-E9EF-281A-473C-ED8826C3F6AC}"/>
                </a:ext>
              </a:extLst>
            </p:cNvPr>
            <p:cNvSpPr/>
            <p:nvPr/>
          </p:nvSpPr>
          <p:spPr>
            <a:xfrm>
              <a:off x="10804635" y="73572"/>
              <a:ext cx="1534510" cy="615553"/>
            </a:xfrm>
            <a:prstGeom prst="rect">
              <a:avLst/>
            </a:prstGeom>
            <a:noFill/>
          </p:spPr>
          <p:txBody>
            <a:bodyPr wrap="square" lIns="91440" tIns="45720" rIns="91440" bIns="4572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 </a:t>
              </a:r>
            </a:p>
            <a:p>
              <a:r>
                <a:rPr lang="en-U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ELECTRONIC</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9" name="TextBox 8">
              <a:extLst>
                <a:ext uri="{FF2B5EF4-FFF2-40B4-BE49-F238E27FC236}">
                  <a16:creationId xmlns:a16="http://schemas.microsoft.com/office/drawing/2014/main" id="{2365C37D-B473-36CA-DDEC-47E40DC0E20E}"/>
                </a:ext>
              </a:extLst>
            </p:cNvPr>
            <p:cNvSpPr txBox="1"/>
            <p:nvPr/>
          </p:nvSpPr>
          <p:spPr>
            <a:xfrm>
              <a:off x="10804635" y="612181"/>
              <a:ext cx="1130438" cy="215444"/>
            </a:xfrm>
            <a:prstGeom prst="rect">
              <a:avLst/>
            </a:prstGeom>
            <a:noFill/>
          </p:spPr>
          <p:txBody>
            <a:bodyPr wrap="none" rtlCol="0">
              <a:spAutoFit/>
            </a:bodyPr>
            <a:lstStyle/>
            <a:p>
              <a:r>
                <a:rPr lang="en-US" sz="800" b="1" dirty="0"/>
                <a:t>ELECTRONIC STORE</a:t>
              </a:r>
            </a:p>
          </p:txBody>
        </p:sp>
        <p:pic>
          <p:nvPicPr>
            <p:cNvPr id="10" name="Graphic 9" descr="USB with solid fill">
              <a:extLst>
                <a:ext uri="{FF2B5EF4-FFF2-40B4-BE49-F238E27FC236}">
                  <a16:creationId xmlns:a16="http://schemas.microsoft.com/office/drawing/2014/main" id="{3D00DD67-FC01-4BC0-CB5F-B92D8EF26F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0321665" y="52521"/>
              <a:ext cx="636604" cy="636604"/>
            </a:xfrm>
            <a:prstGeom prst="rect">
              <a:avLst/>
            </a:prstGeom>
          </p:spPr>
        </p:pic>
      </p:grpSp>
      <p:sp>
        <p:nvSpPr>
          <p:cNvPr id="2" name="TextBox 1">
            <a:extLst>
              <a:ext uri="{FF2B5EF4-FFF2-40B4-BE49-F238E27FC236}">
                <a16:creationId xmlns:a16="http://schemas.microsoft.com/office/drawing/2014/main" id="{D5DC50BD-A893-2FD5-F955-64A57C1BB20A}"/>
              </a:ext>
            </a:extLst>
          </p:cNvPr>
          <p:cNvSpPr txBox="1"/>
          <p:nvPr/>
        </p:nvSpPr>
        <p:spPr>
          <a:xfrm>
            <a:off x="620109" y="4115442"/>
            <a:ext cx="3845513" cy="1415772"/>
          </a:xfrm>
          <a:prstGeom prst="rect">
            <a:avLst/>
          </a:prstGeom>
          <a:noFill/>
        </p:spPr>
        <p:txBody>
          <a:bodyPr wrap="square">
            <a:spAutoFit/>
          </a:bodyPr>
          <a:lstStyle/>
          <a:p>
            <a:pPr algn="l" fontAlgn="base"/>
            <a:r>
              <a:rPr lang="en-ID" dirty="0"/>
              <a:t>We have 3 adds-on item category: </a:t>
            </a:r>
          </a:p>
          <a:p>
            <a:pPr marL="285750" indent="-285750" algn="l" fontAlgn="base">
              <a:buFontTx/>
              <a:buChar char="-"/>
            </a:pPr>
            <a:r>
              <a:rPr lang="en-ID" dirty="0"/>
              <a:t>Extended Warranty, </a:t>
            </a:r>
          </a:p>
          <a:p>
            <a:pPr marL="285750" indent="-285750" algn="l" fontAlgn="base">
              <a:buFontTx/>
              <a:buChar char="-"/>
            </a:pPr>
            <a:r>
              <a:rPr lang="en-ID" dirty="0"/>
              <a:t>Accessory and </a:t>
            </a:r>
          </a:p>
          <a:p>
            <a:pPr marL="285750" indent="-285750" algn="l" fontAlgn="base">
              <a:buFontTx/>
              <a:buChar char="-"/>
            </a:pPr>
            <a:r>
              <a:rPr lang="en-ID" dirty="0"/>
              <a:t>Impulse Item. </a:t>
            </a:r>
          </a:p>
          <a:p>
            <a:pPr algn="l" fontAlgn="base"/>
            <a:endParaRPr lang="en-ID" sz="1400" dirty="0"/>
          </a:p>
        </p:txBody>
      </p:sp>
      <p:sp>
        <p:nvSpPr>
          <p:cNvPr id="11" name="Right Arrow 10">
            <a:extLst>
              <a:ext uri="{FF2B5EF4-FFF2-40B4-BE49-F238E27FC236}">
                <a16:creationId xmlns:a16="http://schemas.microsoft.com/office/drawing/2014/main" id="{670F0FD4-16F1-3B4F-B54E-DA879B67812A}"/>
              </a:ext>
            </a:extLst>
          </p:cNvPr>
          <p:cNvSpPr/>
          <p:nvPr/>
        </p:nvSpPr>
        <p:spPr>
          <a:xfrm>
            <a:off x="620109" y="3216700"/>
            <a:ext cx="11004331" cy="682638"/>
          </a:xfrm>
          <a:prstGeom prst="rightArrow">
            <a:avLst>
              <a:gd name="adj1" fmla="val 50000"/>
              <a:gd name="adj2" fmla="val 119273"/>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0F4C4CC-6D44-DC60-614F-3516093C495D}"/>
              </a:ext>
            </a:extLst>
          </p:cNvPr>
          <p:cNvSpPr txBox="1"/>
          <p:nvPr/>
        </p:nvSpPr>
        <p:spPr>
          <a:xfrm>
            <a:off x="1860331" y="3373353"/>
            <a:ext cx="931217" cy="369332"/>
          </a:xfrm>
          <a:prstGeom prst="rect">
            <a:avLst/>
          </a:prstGeom>
          <a:noFill/>
        </p:spPr>
        <p:txBody>
          <a:bodyPr wrap="none" rtlCol="0">
            <a:spAutoFit/>
          </a:bodyPr>
          <a:lstStyle/>
          <a:p>
            <a:r>
              <a:rPr lang="en-US" dirty="0"/>
              <a:t>1</a:t>
            </a:r>
            <a:r>
              <a:rPr lang="en-US" baseline="30000" dirty="0"/>
              <a:t>st</a:t>
            </a:r>
            <a:r>
              <a:rPr lang="en-US" dirty="0"/>
              <a:t> Item</a:t>
            </a:r>
          </a:p>
        </p:txBody>
      </p:sp>
      <p:sp>
        <p:nvSpPr>
          <p:cNvPr id="13" name="TextBox 12">
            <a:extLst>
              <a:ext uri="{FF2B5EF4-FFF2-40B4-BE49-F238E27FC236}">
                <a16:creationId xmlns:a16="http://schemas.microsoft.com/office/drawing/2014/main" id="{EDF96D86-2883-2C5C-14A4-DBD86800F15D}"/>
              </a:ext>
            </a:extLst>
          </p:cNvPr>
          <p:cNvSpPr txBox="1"/>
          <p:nvPr/>
        </p:nvSpPr>
        <p:spPr>
          <a:xfrm>
            <a:off x="6096000" y="3346317"/>
            <a:ext cx="978601" cy="369332"/>
          </a:xfrm>
          <a:prstGeom prst="rect">
            <a:avLst/>
          </a:prstGeom>
          <a:noFill/>
        </p:spPr>
        <p:txBody>
          <a:bodyPr wrap="none" rtlCol="0">
            <a:spAutoFit/>
          </a:bodyPr>
          <a:lstStyle/>
          <a:p>
            <a:r>
              <a:rPr lang="en-US" dirty="0"/>
              <a:t>2</a:t>
            </a:r>
            <a:r>
              <a:rPr lang="en-US" baseline="30000" dirty="0"/>
              <a:t>nd</a:t>
            </a:r>
            <a:r>
              <a:rPr lang="en-US" dirty="0"/>
              <a:t> Item</a:t>
            </a:r>
          </a:p>
        </p:txBody>
      </p:sp>
      <p:sp>
        <p:nvSpPr>
          <p:cNvPr id="14" name="TextBox 13">
            <a:extLst>
              <a:ext uri="{FF2B5EF4-FFF2-40B4-BE49-F238E27FC236}">
                <a16:creationId xmlns:a16="http://schemas.microsoft.com/office/drawing/2014/main" id="{E8C4B7B0-9262-AC28-5519-B16700A14C05}"/>
              </a:ext>
            </a:extLst>
          </p:cNvPr>
          <p:cNvSpPr txBox="1"/>
          <p:nvPr/>
        </p:nvSpPr>
        <p:spPr>
          <a:xfrm>
            <a:off x="9979668" y="3373353"/>
            <a:ext cx="942822" cy="369332"/>
          </a:xfrm>
          <a:prstGeom prst="rect">
            <a:avLst/>
          </a:prstGeom>
          <a:noFill/>
        </p:spPr>
        <p:txBody>
          <a:bodyPr wrap="none" rtlCol="0">
            <a:spAutoFit/>
          </a:bodyPr>
          <a:lstStyle/>
          <a:p>
            <a:r>
              <a:rPr lang="en-US" dirty="0"/>
              <a:t>3</a:t>
            </a:r>
            <a:r>
              <a:rPr lang="en-US" baseline="30000" dirty="0"/>
              <a:t>rd</a:t>
            </a:r>
            <a:r>
              <a:rPr lang="en-US" dirty="0"/>
              <a:t> Item</a:t>
            </a:r>
          </a:p>
        </p:txBody>
      </p:sp>
      <p:sp>
        <p:nvSpPr>
          <p:cNvPr id="16" name="TextBox 15">
            <a:extLst>
              <a:ext uri="{FF2B5EF4-FFF2-40B4-BE49-F238E27FC236}">
                <a16:creationId xmlns:a16="http://schemas.microsoft.com/office/drawing/2014/main" id="{01493CF1-2378-0A72-FF26-2BE507F6ACCF}"/>
              </a:ext>
            </a:extLst>
          </p:cNvPr>
          <p:cNvSpPr txBox="1"/>
          <p:nvPr/>
        </p:nvSpPr>
        <p:spPr>
          <a:xfrm>
            <a:off x="5696607" y="4068403"/>
            <a:ext cx="5595408" cy="2523768"/>
          </a:xfrm>
          <a:prstGeom prst="rect">
            <a:avLst/>
          </a:prstGeom>
          <a:noFill/>
        </p:spPr>
        <p:txBody>
          <a:bodyPr wrap="square">
            <a:spAutoFit/>
          </a:bodyPr>
          <a:lstStyle/>
          <a:p>
            <a:pPr algn="l" fontAlgn="base"/>
            <a:r>
              <a:rPr lang="en-ID" dirty="0"/>
              <a:t>Maximum adds on items purchased in every transaction are 3 items, the pie charts above show the proportion of each category as 1</a:t>
            </a:r>
            <a:r>
              <a:rPr lang="en-ID" baseline="30000" dirty="0"/>
              <a:t>st</a:t>
            </a:r>
            <a:r>
              <a:rPr lang="en-ID" dirty="0"/>
              <a:t>, 2</a:t>
            </a:r>
            <a:r>
              <a:rPr lang="en-ID" baseline="30000" dirty="0"/>
              <a:t>nd</a:t>
            </a:r>
            <a:r>
              <a:rPr lang="en-ID" dirty="0"/>
              <a:t>, and 3</a:t>
            </a:r>
            <a:r>
              <a:rPr lang="en-ID" baseline="30000" dirty="0"/>
              <a:t>rd</a:t>
            </a:r>
            <a:r>
              <a:rPr lang="en-ID" dirty="0"/>
              <a:t> purchased items.</a:t>
            </a:r>
          </a:p>
          <a:p>
            <a:pPr algn="l" fontAlgn="base"/>
            <a:endParaRPr lang="en-ID" dirty="0"/>
          </a:p>
          <a:p>
            <a:pPr algn="l" fontAlgn="base"/>
            <a:r>
              <a:rPr lang="en-ID" dirty="0"/>
              <a:t>Taken from this conditions, we can conclude that the more we can sold adds-on item in every transaction, the more 2</a:t>
            </a:r>
            <a:r>
              <a:rPr lang="en-ID" baseline="30000" dirty="0"/>
              <a:t>nd</a:t>
            </a:r>
            <a:r>
              <a:rPr lang="en-ID" dirty="0"/>
              <a:t> and 3</a:t>
            </a:r>
            <a:r>
              <a:rPr lang="en-ID" baseline="30000" dirty="0"/>
              <a:t>rd</a:t>
            </a:r>
            <a:r>
              <a:rPr lang="en-ID" dirty="0"/>
              <a:t> items bought by costumer</a:t>
            </a:r>
          </a:p>
          <a:p>
            <a:pPr algn="l" fontAlgn="base"/>
            <a:endParaRPr lang="en-ID" sz="1400" dirty="0"/>
          </a:p>
        </p:txBody>
      </p:sp>
    </p:spTree>
    <p:extLst>
      <p:ext uri="{BB962C8B-B14F-4D97-AF65-F5344CB8AC3E}">
        <p14:creationId xmlns:p14="http://schemas.microsoft.com/office/powerpoint/2010/main" val="210661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6587E-9841-38A1-D800-A4207C1634F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BE1EF0A-49AB-AE66-91F0-B2B0FCE95A25}"/>
              </a:ext>
            </a:extLst>
          </p:cNvPr>
          <p:cNvPicPr>
            <a:picLocks noChangeAspect="1"/>
          </p:cNvPicPr>
          <p:nvPr/>
        </p:nvPicPr>
        <p:blipFill>
          <a:blip r:embed="rId2"/>
          <a:srcRect l="6572" t="37082" r="1879" b="18295"/>
          <a:stretch/>
        </p:blipFill>
        <p:spPr>
          <a:xfrm>
            <a:off x="2538248" y="1773667"/>
            <a:ext cx="7115504" cy="1944415"/>
          </a:xfrm>
          <a:prstGeom prst="rect">
            <a:avLst/>
          </a:prstGeom>
        </p:spPr>
      </p:pic>
      <p:sp>
        <p:nvSpPr>
          <p:cNvPr id="3" name="Title 1">
            <a:extLst>
              <a:ext uri="{FF2B5EF4-FFF2-40B4-BE49-F238E27FC236}">
                <a16:creationId xmlns:a16="http://schemas.microsoft.com/office/drawing/2014/main" id="{61744A4E-DB39-575E-D94B-0043A1EB2242}"/>
              </a:ext>
            </a:extLst>
          </p:cNvPr>
          <p:cNvSpPr>
            <a:spLocks noGrp="1"/>
          </p:cNvSpPr>
          <p:nvPr>
            <p:ph type="title"/>
          </p:nvPr>
        </p:nvSpPr>
        <p:spPr>
          <a:xfrm>
            <a:off x="132086" y="220906"/>
            <a:ext cx="9371837" cy="720970"/>
          </a:xfrm>
        </p:spPr>
        <p:txBody>
          <a:bodyPr/>
          <a:lstStyle/>
          <a:p>
            <a:r>
              <a:rPr lang="en-US" b="1" dirty="0">
                <a:solidFill>
                  <a:srgbClr val="163D64"/>
                </a:solidFill>
                <a:latin typeface="Arial" panose="020B0604020202020204" pitchFamily="34" charset="0"/>
                <a:cs typeface="Arial" panose="020B0604020202020204" pitchFamily="34" charset="0"/>
              </a:rPr>
              <a:t>Loyalty Membership</a:t>
            </a:r>
          </a:p>
        </p:txBody>
      </p:sp>
      <p:grpSp>
        <p:nvGrpSpPr>
          <p:cNvPr id="4" name="Group 3">
            <a:extLst>
              <a:ext uri="{FF2B5EF4-FFF2-40B4-BE49-F238E27FC236}">
                <a16:creationId xmlns:a16="http://schemas.microsoft.com/office/drawing/2014/main" id="{825EC17A-5240-8D70-3A0E-C963BD8D25E1}"/>
              </a:ext>
            </a:extLst>
          </p:cNvPr>
          <p:cNvGrpSpPr/>
          <p:nvPr/>
        </p:nvGrpSpPr>
        <p:grpSpPr>
          <a:xfrm>
            <a:off x="10321665" y="52521"/>
            <a:ext cx="2017480" cy="775104"/>
            <a:chOff x="10321665" y="52521"/>
            <a:chExt cx="2017480" cy="775104"/>
          </a:xfrm>
        </p:grpSpPr>
        <p:sp>
          <p:nvSpPr>
            <p:cNvPr id="5" name="Rectangle 4">
              <a:extLst>
                <a:ext uri="{FF2B5EF4-FFF2-40B4-BE49-F238E27FC236}">
                  <a16:creationId xmlns:a16="http://schemas.microsoft.com/office/drawing/2014/main" id="{197C852A-7A90-ECD6-659B-9634A8B242E4}"/>
                </a:ext>
              </a:extLst>
            </p:cNvPr>
            <p:cNvSpPr/>
            <p:nvPr/>
          </p:nvSpPr>
          <p:spPr>
            <a:xfrm>
              <a:off x="10804635" y="73572"/>
              <a:ext cx="1534510" cy="615553"/>
            </a:xfrm>
            <a:prstGeom prst="rect">
              <a:avLst/>
            </a:prstGeom>
            <a:noFill/>
          </p:spPr>
          <p:txBody>
            <a:bodyPr wrap="square" lIns="91440" tIns="45720" rIns="91440" bIns="4572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 </a:t>
              </a:r>
            </a:p>
            <a:p>
              <a:r>
                <a:rPr lang="en-U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ELECTRONIC</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TextBox 5">
              <a:extLst>
                <a:ext uri="{FF2B5EF4-FFF2-40B4-BE49-F238E27FC236}">
                  <a16:creationId xmlns:a16="http://schemas.microsoft.com/office/drawing/2014/main" id="{41F205DA-1B08-FF90-9977-9BA8BC7ADA55}"/>
                </a:ext>
              </a:extLst>
            </p:cNvPr>
            <p:cNvSpPr txBox="1"/>
            <p:nvPr/>
          </p:nvSpPr>
          <p:spPr>
            <a:xfrm>
              <a:off x="10804635" y="612181"/>
              <a:ext cx="1130438" cy="215444"/>
            </a:xfrm>
            <a:prstGeom prst="rect">
              <a:avLst/>
            </a:prstGeom>
            <a:noFill/>
          </p:spPr>
          <p:txBody>
            <a:bodyPr wrap="none" rtlCol="0">
              <a:spAutoFit/>
            </a:bodyPr>
            <a:lstStyle/>
            <a:p>
              <a:r>
                <a:rPr lang="en-US" sz="800" b="1" dirty="0"/>
                <a:t>ELECTRONIC STORE</a:t>
              </a:r>
            </a:p>
          </p:txBody>
        </p:sp>
        <p:pic>
          <p:nvPicPr>
            <p:cNvPr id="7" name="Graphic 6" descr="USB with solid fill">
              <a:extLst>
                <a:ext uri="{FF2B5EF4-FFF2-40B4-BE49-F238E27FC236}">
                  <a16:creationId xmlns:a16="http://schemas.microsoft.com/office/drawing/2014/main" id="{7F6F876A-7BAF-DEB5-874E-AA58C919FC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0321665" y="52521"/>
              <a:ext cx="636604" cy="636604"/>
            </a:xfrm>
            <a:prstGeom prst="rect">
              <a:avLst/>
            </a:prstGeom>
          </p:spPr>
        </p:pic>
      </p:grpSp>
      <p:sp>
        <p:nvSpPr>
          <p:cNvPr id="8" name="TextBox 7">
            <a:extLst>
              <a:ext uri="{FF2B5EF4-FFF2-40B4-BE49-F238E27FC236}">
                <a16:creationId xmlns:a16="http://schemas.microsoft.com/office/drawing/2014/main" id="{F15E3A7B-DD19-C439-7AF2-4500386A2840}"/>
              </a:ext>
            </a:extLst>
          </p:cNvPr>
          <p:cNvSpPr txBox="1"/>
          <p:nvPr/>
        </p:nvSpPr>
        <p:spPr>
          <a:xfrm>
            <a:off x="2935070" y="3581448"/>
            <a:ext cx="6718682" cy="2308324"/>
          </a:xfrm>
          <a:prstGeom prst="rect">
            <a:avLst/>
          </a:prstGeom>
          <a:noFill/>
        </p:spPr>
        <p:txBody>
          <a:bodyPr wrap="square" rtlCol="0">
            <a:spAutoFit/>
          </a:bodyPr>
          <a:lstStyle/>
          <a:p>
            <a:pPr algn="l" fontAlgn="base"/>
            <a:r>
              <a:rPr lang="en-ID" b="1" i="0" u="none" strike="noStrike" dirty="0">
                <a:solidFill>
                  <a:srgbClr val="343741"/>
                </a:solidFill>
                <a:effectLst/>
                <a:latin typeface="Inter UI"/>
              </a:rPr>
              <a:t>Loyalty Member vs Non-Loyalty Member</a:t>
            </a:r>
          </a:p>
          <a:p>
            <a:pPr algn="just" fontAlgn="base"/>
            <a:r>
              <a:rPr lang="en-ID" i="0" u="none" strike="noStrike" dirty="0">
                <a:solidFill>
                  <a:srgbClr val="343741"/>
                </a:solidFill>
                <a:effectLst/>
                <a:latin typeface="Inter UI"/>
              </a:rPr>
              <a:t>The average purchase of add-on items from consumers who have loyalty members and those who do not, shows no significant difference. So that the consumer segment that will later become the target of the campaign or up-selling promotion strategy that will be carried out is not limited to having or not having a membership. The up-selling strategy needs to be applied to all consumers and potential consumers.</a:t>
            </a:r>
            <a:endParaRPr lang="en-US" dirty="0"/>
          </a:p>
        </p:txBody>
      </p:sp>
      <p:sp>
        <p:nvSpPr>
          <p:cNvPr id="9" name="Rounded Rectangle 8">
            <a:extLst>
              <a:ext uri="{FF2B5EF4-FFF2-40B4-BE49-F238E27FC236}">
                <a16:creationId xmlns:a16="http://schemas.microsoft.com/office/drawing/2014/main" id="{BDF191B9-4430-734D-596A-87817BE616F5}"/>
              </a:ext>
            </a:extLst>
          </p:cNvPr>
          <p:cNvSpPr>
            <a:spLocks noChangeAspect="1"/>
          </p:cNvSpPr>
          <p:nvPr/>
        </p:nvSpPr>
        <p:spPr>
          <a:xfrm>
            <a:off x="2736659" y="3504557"/>
            <a:ext cx="7115504" cy="2754353"/>
          </a:xfrm>
          <a:prstGeom prst="roundRect">
            <a:avLst>
              <a:gd name="adj" fmla="val 2884"/>
            </a:avLst>
          </a:prstGeom>
          <a:solidFill>
            <a:schemeClr val="accent4">
              <a:lumMod val="75000"/>
              <a:alpha val="1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780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2851C-C10F-9E8D-4BFF-836345C75FE2}"/>
            </a:ext>
          </a:extLst>
        </p:cNvPr>
        <p:cNvGrpSpPr/>
        <p:nvPr/>
      </p:nvGrpSpPr>
      <p:grpSpPr>
        <a:xfrm>
          <a:off x="0" y="0"/>
          <a:ext cx="0" cy="0"/>
          <a:chOff x="0" y="0"/>
          <a:chExt cx="0" cy="0"/>
        </a:xfrm>
      </p:grpSpPr>
      <p:sp>
        <p:nvSpPr>
          <p:cNvPr id="16" name="Rounded Rectangle 15">
            <a:extLst>
              <a:ext uri="{FF2B5EF4-FFF2-40B4-BE49-F238E27FC236}">
                <a16:creationId xmlns:a16="http://schemas.microsoft.com/office/drawing/2014/main" id="{F5687B94-C0EE-DB89-030C-D5154F90F6D9}"/>
              </a:ext>
            </a:extLst>
          </p:cNvPr>
          <p:cNvSpPr/>
          <p:nvPr/>
        </p:nvSpPr>
        <p:spPr>
          <a:xfrm>
            <a:off x="268188" y="1450429"/>
            <a:ext cx="3505219" cy="5186666"/>
          </a:xfrm>
          <a:prstGeom prst="roundRect">
            <a:avLst>
              <a:gd name="adj" fmla="val 3095"/>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B217BC21-DC38-A871-EB56-FC60388D66E5}"/>
              </a:ext>
            </a:extLst>
          </p:cNvPr>
          <p:cNvSpPr>
            <a:spLocks noGrp="1"/>
          </p:cNvSpPr>
          <p:nvPr>
            <p:ph type="title"/>
          </p:nvPr>
        </p:nvSpPr>
        <p:spPr>
          <a:xfrm>
            <a:off x="132086" y="220906"/>
            <a:ext cx="9371837" cy="720970"/>
          </a:xfrm>
        </p:spPr>
        <p:txBody>
          <a:bodyPr/>
          <a:lstStyle/>
          <a:p>
            <a:r>
              <a:rPr lang="en-US" b="1" dirty="0">
                <a:solidFill>
                  <a:srgbClr val="163D64"/>
                </a:solidFill>
                <a:latin typeface="Arial" panose="020B0604020202020204" pitchFamily="34" charset="0"/>
                <a:cs typeface="Arial" panose="020B0604020202020204" pitchFamily="34" charset="0"/>
              </a:rPr>
              <a:t>Monthly Sale</a:t>
            </a:r>
          </a:p>
        </p:txBody>
      </p:sp>
      <p:grpSp>
        <p:nvGrpSpPr>
          <p:cNvPr id="5" name="Group 4">
            <a:extLst>
              <a:ext uri="{FF2B5EF4-FFF2-40B4-BE49-F238E27FC236}">
                <a16:creationId xmlns:a16="http://schemas.microsoft.com/office/drawing/2014/main" id="{CEF56FBA-2ED1-79EC-FFE0-F8A9B76D1174}"/>
              </a:ext>
            </a:extLst>
          </p:cNvPr>
          <p:cNvGrpSpPr/>
          <p:nvPr/>
        </p:nvGrpSpPr>
        <p:grpSpPr>
          <a:xfrm>
            <a:off x="10321665" y="52521"/>
            <a:ext cx="2017480" cy="775104"/>
            <a:chOff x="10321665" y="52521"/>
            <a:chExt cx="2017480" cy="775104"/>
          </a:xfrm>
        </p:grpSpPr>
        <p:sp>
          <p:nvSpPr>
            <p:cNvPr id="6" name="Rectangle 5">
              <a:extLst>
                <a:ext uri="{FF2B5EF4-FFF2-40B4-BE49-F238E27FC236}">
                  <a16:creationId xmlns:a16="http://schemas.microsoft.com/office/drawing/2014/main" id="{8CE85A80-800F-CC54-F6AF-72F435DCCAAA}"/>
                </a:ext>
              </a:extLst>
            </p:cNvPr>
            <p:cNvSpPr/>
            <p:nvPr/>
          </p:nvSpPr>
          <p:spPr>
            <a:xfrm>
              <a:off x="10804635" y="73572"/>
              <a:ext cx="1534510" cy="615553"/>
            </a:xfrm>
            <a:prstGeom prst="rect">
              <a:avLst/>
            </a:prstGeom>
            <a:noFill/>
          </p:spPr>
          <p:txBody>
            <a:bodyPr wrap="square" lIns="91440" tIns="45720" rIns="91440" bIns="4572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 </a:t>
              </a:r>
            </a:p>
            <a:p>
              <a:r>
                <a:rPr lang="en-U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ELECTRONIC</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7" name="TextBox 6">
              <a:extLst>
                <a:ext uri="{FF2B5EF4-FFF2-40B4-BE49-F238E27FC236}">
                  <a16:creationId xmlns:a16="http://schemas.microsoft.com/office/drawing/2014/main" id="{22322E5B-A8D6-2F12-B5EC-44D6AB70A024}"/>
                </a:ext>
              </a:extLst>
            </p:cNvPr>
            <p:cNvSpPr txBox="1"/>
            <p:nvPr/>
          </p:nvSpPr>
          <p:spPr>
            <a:xfrm>
              <a:off x="10804635" y="612181"/>
              <a:ext cx="1130438" cy="215444"/>
            </a:xfrm>
            <a:prstGeom prst="rect">
              <a:avLst/>
            </a:prstGeom>
            <a:noFill/>
          </p:spPr>
          <p:txBody>
            <a:bodyPr wrap="none" rtlCol="0">
              <a:spAutoFit/>
            </a:bodyPr>
            <a:lstStyle/>
            <a:p>
              <a:r>
                <a:rPr lang="en-US" sz="800" b="1" dirty="0"/>
                <a:t>ELECTRONIC STORE</a:t>
              </a:r>
            </a:p>
          </p:txBody>
        </p:sp>
        <p:pic>
          <p:nvPicPr>
            <p:cNvPr id="8" name="Graphic 7" descr="USB with solid fill">
              <a:extLst>
                <a:ext uri="{FF2B5EF4-FFF2-40B4-BE49-F238E27FC236}">
                  <a16:creationId xmlns:a16="http://schemas.microsoft.com/office/drawing/2014/main" id="{B3CA8381-707B-D707-02E9-CD4967FE1E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321665" y="52521"/>
              <a:ext cx="636604" cy="636604"/>
            </a:xfrm>
            <a:prstGeom prst="rect">
              <a:avLst/>
            </a:prstGeom>
          </p:spPr>
        </p:pic>
      </p:grpSp>
      <p:grpSp>
        <p:nvGrpSpPr>
          <p:cNvPr id="15" name="Group 14">
            <a:extLst>
              <a:ext uri="{FF2B5EF4-FFF2-40B4-BE49-F238E27FC236}">
                <a16:creationId xmlns:a16="http://schemas.microsoft.com/office/drawing/2014/main" id="{11C7AEE4-8A2C-E055-338C-FEE5DB4891E9}"/>
              </a:ext>
            </a:extLst>
          </p:cNvPr>
          <p:cNvGrpSpPr/>
          <p:nvPr/>
        </p:nvGrpSpPr>
        <p:grpSpPr>
          <a:xfrm>
            <a:off x="4078014" y="1560058"/>
            <a:ext cx="7960526" cy="4471962"/>
            <a:chOff x="2784086" y="1872401"/>
            <a:chExt cx="9264964" cy="4796223"/>
          </a:xfrm>
        </p:grpSpPr>
        <p:grpSp>
          <p:nvGrpSpPr>
            <p:cNvPr id="10" name="Group 9">
              <a:extLst>
                <a:ext uri="{FF2B5EF4-FFF2-40B4-BE49-F238E27FC236}">
                  <a16:creationId xmlns:a16="http://schemas.microsoft.com/office/drawing/2014/main" id="{8FBC1750-8738-6CDB-6BCF-7DA18EC11180}"/>
                </a:ext>
              </a:extLst>
            </p:cNvPr>
            <p:cNvGrpSpPr/>
            <p:nvPr/>
          </p:nvGrpSpPr>
          <p:grpSpPr>
            <a:xfrm>
              <a:off x="2784086" y="1872401"/>
              <a:ext cx="9264964" cy="4796223"/>
              <a:chOff x="2784086" y="1840871"/>
              <a:chExt cx="9264964" cy="4796223"/>
            </a:xfrm>
          </p:grpSpPr>
          <p:pic>
            <p:nvPicPr>
              <p:cNvPr id="3" name="Picture 2">
                <a:extLst>
                  <a:ext uri="{FF2B5EF4-FFF2-40B4-BE49-F238E27FC236}">
                    <a16:creationId xmlns:a16="http://schemas.microsoft.com/office/drawing/2014/main" id="{CE232B64-5E68-A5EB-12C6-770549CA8CAF}"/>
                  </a:ext>
                </a:extLst>
              </p:cNvPr>
              <p:cNvPicPr>
                <a:picLocks noChangeAspect="1"/>
              </p:cNvPicPr>
              <p:nvPr/>
            </p:nvPicPr>
            <p:blipFill>
              <a:blip r:embed="rId4"/>
              <a:srcRect b="1111"/>
              <a:stretch/>
            </p:blipFill>
            <p:spPr>
              <a:xfrm>
                <a:off x="2784086" y="1840871"/>
                <a:ext cx="9264964" cy="4796223"/>
              </a:xfrm>
              <a:prstGeom prst="rect">
                <a:avLst/>
              </a:prstGeom>
            </p:spPr>
          </p:pic>
          <p:sp>
            <p:nvSpPr>
              <p:cNvPr id="9" name="Rectangle 8">
                <a:extLst>
                  <a:ext uri="{FF2B5EF4-FFF2-40B4-BE49-F238E27FC236}">
                    <a16:creationId xmlns:a16="http://schemas.microsoft.com/office/drawing/2014/main" id="{D93B12D3-5D2B-417C-2AAB-F3BED81329B1}"/>
                  </a:ext>
                </a:extLst>
              </p:cNvPr>
              <p:cNvSpPr/>
              <p:nvPr/>
            </p:nvSpPr>
            <p:spPr>
              <a:xfrm>
                <a:off x="11695558" y="1840871"/>
                <a:ext cx="353492" cy="2703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48339832-1F1B-9867-94FD-5B583EE1FF2C}"/>
                </a:ext>
              </a:extLst>
            </p:cNvPr>
            <p:cNvCxnSpPr/>
            <p:nvPr/>
          </p:nvCxnSpPr>
          <p:spPr>
            <a:xfrm>
              <a:off x="6232634" y="2142780"/>
              <a:ext cx="0" cy="41424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8484745-75F8-B1E9-B206-62BE9C39B455}"/>
                </a:ext>
              </a:extLst>
            </p:cNvPr>
            <p:cNvCxnSpPr/>
            <p:nvPr/>
          </p:nvCxnSpPr>
          <p:spPr>
            <a:xfrm>
              <a:off x="8466082" y="2142780"/>
              <a:ext cx="0" cy="41424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572644-B0C7-9C1D-1D72-453819822051}"/>
                </a:ext>
              </a:extLst>
            </p:cNvPr>
            <p:cNvCxnSpPr/>
            <p:nvPr/>
          </p:nvCxnSpPr>
          <p:spPr>
            <a:xfrm>
              <a:off x="10110951" y="2142780"/>
              <a:ext cx="0" cy="4142406"/>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5EB930C9-E70D-C2DB-0E1D-31C8934BD4DE}"/>
              </a:ext>
            </a:extLst>
          </p:cNvPr>
          <p:cNvSpPr txBox="1"/>
          <p:nvPr/>
        </p:nvSpPr>
        <p:spPr>
          <a:xfrm>
            <a:off x="359860" y="1690485"/>
            <a:ext cx="3505219" cy="4524315"/>
          </a:xfrm>
          <a:prstGeom prst="rect">
            <a:avLst/>
          </a:prstGeom>
          <a:noFill/>
        </p:spPr>
        <p:txBody>
          <a:bodyPr wrap="square" rtlCol="0">
            <a:spAutoFit/>
          </a:bodyPr>
          <a:lstStyle/>
          <a:p>
            <a:pPr fontAlgn="base"/>
            <a:r>
              <a:rPr lang="en-ID" dirty="0">
                <a:solidFill>
                  <a:srgbClr val="343741"/>
                </a:solidFill>
                <a:latin typeface="Inter UI"/>
              </a:rPr>
              <a:t>The peak of adds-on item purchase is Jan 2024, related to New Year Season</a:t>
            </a:r>
          </a:p>
          <a:p>
            <a:pPr fontAlgn="base"/>
            <a:endParaRPr lang="en-ID" dirty="0">
              <a:solidFill>
                <a:srgbClr val="343741"/>
              </a:solidFill>
              <a:latin typeface="Inter UI"/>
            </a:endParaRPr>
          </a:p>
          <a:p>
            <a:pPr fontAlgn="base"/>
            <a:r>
              <a:rPr lang="en-ID" dirty="0">
                <a:solidFill>
                  <a:srgbClr val="343741"/>
                </a:solidFill>
                <a:latin typeface="Inter UI"/>
              </a:rPr>
              <a:t>Followed by May 2024 which in period of </a:t>
            </a:r>
            <a:r>
              <a:rPr lang="en-ID" dirty="0" err="1">
                <a:solidFill>
                  <a:srgbClr val="343741"/>
                </a:solidFill>
                <a:latin typeface="Inter UI"/>
              </a:rPr>
              <a:t>Idul</a:t>
            </a:r>
            <a:r>
              <a:rPr lang="en-ID" dirty="0">
                <a:solidFill>
                  <a:srgbClr val="343741"/>
                </a:solidFill>
                <a:latin typeface="Inter UI"/>
              </a:rPr>
              <a:t> </a:t>
            </a:r>
            <a:r>
              <a:rPr lang="en-ID" dirty="0" err="1">
                <a:solidFill>
                  <a:srgbClr val="343741"/>
                </a:solidFill>
                <a:latin typeface="Inter UI"/>
              </a:rPr>
              <a:t>Fitri</a:t>
            </a:r>
            <a:endParaRPr lang="en-ID" dirty="0">
              <a:solidFill>
                <a:srgbClr val="343741"/>
              </a:solidFill>
              <a:latin typeface="Inter UI"/>
            </a:endParaRPr>
          </a:p>
          <a:p>
            <a:pPr fontAlgn="base"/>
            <a:endParaRPr lang="en-ID" dirty="0">
              <a:solidFill>
                <a:srgbClr val="343741"/>
              </a:solidFill>
              <a:latin typeface="Inter UI"/>
            </a:endParaRPr>
          </a:p>
          <a:p>
            <a:pPr fontAlgn="base"/>
            <a:r>
              <a:rPr lang="en-ID" dirty="0">
                <a:solidFill>
                  <a:srgbClr val="343741"/>
                </a:solidFill>
                <a:latin typeface="Inter UI"/>
              </a:rPr>
              <a:t>Seasonal event in Aug 2024,  are  National Independent day, which also contribute high selling amount.</a:t>
            </a:r>
          </a:p>
          <a:p>
            <a:pPr fontAlgn="base"/>
            <a:endParaRPr lang="en-ID" dirty="0">
              <a:solidFill>
                <a:srgbClr val="343741"/>
              </a:solidFill>
              <a:latin typeface="Inter UI"/>
            </a:endParaRPr>
          </a:p>
          <a:p>
            <a:pPr fontAlgn="base"/>
            <a:r>
              <a:rPr lang="en-ID" dirty="0">
                <a:solidFill>
                  <a:srgbClr val="343741"/>
                </a:solidFill>
                <a:latin typeface="Inter UI"/>
              </a:rPr>
              <a:t>Nearest upcoming seasonal event will occur in next 2 month as 2025 New Year and Christmas seasonal event</a:t>
            </a:r>
            <a:endParaRPr lang="en-US" dirty="0"/>
          </a:p>
        </p:txBody>
      </p:sp>
    </p:spTree>
    <p:extLst>
      <p:ext uri="{BB962C8B-B14F-4D97-AF65-F5344CB8AC3E}">
        <p14:creationId xmlns:p14="http://schemas.microsoft.com/office/powerpoint/2010/main" val="377204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28132-9056-CC15-90A3-B80D63CF72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4C979-7897-F3EE-9FDF-323838610C85}"/>
              </a:ext>
            </a:extLst>
          </p:cNvPr>
          <p:cNvSpPr>
            <a:spLocks noGrp="1"/>
          </p:cNvSpPr>
          <p:nvPr>
            <p:ph type="title"/>
          </p:nvPr>
        </p:nvSpPr>
        <p:spPr>
          <a:xfrm>
            <a:off x="132086" y="220906"/>
            <a:ext cx="9371837" cy="720970"/>
          </a:xfrm>
        </p:spPr>
        <p:txBody>
          <a:bodyPr/>
          <a:lstStyle/>
          <a:p>
            <a:r>
              <a:rPr lang="en-US" b="1" dirty="0">
                <a:solidFill>
                  <a:srgbClr val="163D64"/>
                </a:solidFill>
                <a:latin typeface="Arial" panose="020B0604020202020204" pitchFamily="34" charset="0"/>
                <a:cs typeface="Arial" panose="020B0604020202020204" pitchFamily="34" charset="0"/>
              </a:rPr>
              <a:t>Shopping Behavior</a:t>
            </a:r>
          </a:p>
        </p:txBody>
      </p:sp>
      <p:grpSp>
        <p:nvGrpSpPr>
          <p:cNvPr id="3" name="Group 2">
            <a:extLst>
              <a:ext uri="{FF2B5EF4-FFF2-40B4-BE49-F238E27FC236}">
                <a16:creationId xmlns:a16="http://schemas.microsoft.com/office/drawing/2014/main" id="{42576D64-383B-D7C9-67C6-C1E8D84C7EA3}"/>
              </a:ext>
            </a:extLst>
          </p:cNvPr>
          <p:cNvGrpSpPr/>
          <p:nvPr/>
        </p:nvGrpSpPr>
        <p:grpSpPr>
          <a:xfrm>
            <a:off x="10321665" y="52521"/>
            <a:ext cx="2017480" cy="775104"/>
            <a:chOff x="10321665" y="52521"/>
            <a:chExt cx="2017480" cy="775104"/>
          </a:xfrm>
        </p:grpSpPr>
        <p:sp>
          <p:nvSpPr>
            <p:cNvPr id="4" name="Rectangle 3">
              <a:extLst>
                <a:ext uri="{FF2B5EF4-FFF2-40B4-BE49-F238E27FC236}">
                  <a16:creationId xmlns:a16="http://schemas.microsoft.com/office/drawing/2014/main" id="{E265C0BD-A15E-7AF1-86DF-A3E5C8E04612}"/>
                </a:ext>
              </a:extLst>
            </p:cNvPr>
            <p:cNvSpPr/>
            <p:nvPr/>
          </p:nvSpPr>
          <p:spPr>
            <a:xfrm>
              <a:off x="10804635" y="73572"/>
              <a:ext cx="1534510" cy="615553"/>
            </a:xfrm>
            <a:prstGeom prst="rect">
              <a:avLst/>
            </a:prstGeom>
            <a:noFill/>
          </p:spPr>
          <p:txBody>
            <a:bodyPr wrap="square" lIns="91440" tIns="45720" rIns="91440" bIns="4572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 </a:t>
              </a:r>
            </a:p>
            <a:p>
              <a:r>
                <a:rPr lang="en-U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ELECTRONIC</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TextBox 4">
              <a:extLst>
                <a:ext uri="{FF2B5EF4-FFF2-40B4-BE49-F238E27FC236}">
                  <a16:creationId xmlns:a16="http://schemas.microsoft.com/office/drawing/2014/main" id="{96B70000-A8CF-ACAC-DCCF-160345B35941}"/>
                </a:ext>
              </a:extLst>
            </p:cNvPr>
            <p:cNvSpPr txBox="1"/>
            <p:nvPr/>
          </p:nvSpPr>
          <p:spPr>
            <a:xfrm>
              <a:off x="10804635" y="612181"/>
              <a:ext cx="1130438" cy="215444"/>
            </a:xfrm>
            <a:prstGeom prst="rect">
              <a:avLst/>
            </a:prstGeom>
            <a:noFill/>
          </p:spPr>
          <p:txBody>
            <a:bodyPr wrap="none" rtlCol="0">
              <a:spAutoFit/>
            </a:bodyPr>
            <a:lstStyle/>
            <a:p>
              <a:r>
                <a:rPr lang="en-US" sz="800" b="1" dirty="0"/>
                <a:t>ELECTRONIC STORE</a:t>
              </a:r>
            </a:p>
          </p:txBody>
        </p:sp>
        <p:pic>
          <p:nvPicPr>
            <p:cNvPr id="6" name="Graphic 5" descr="USB with solid fill">
              <a:extLst>
                <a:ext uri="{FF2B5EF4-FFF2-40B4-BE49-F238E27FC236}">
                  <a16:creationId xmlns:a16="http://schemas.microsoft.com/office/drawing/2014/main" id="{0C3647C3-E5E3-334B-48C3-667ADCC978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321665" y="52521"/>
              <a:ext cx="636604" cy="636604"/>
            </a:xfrm>
            <a:prstGeom prst="rect">
              <a:avLst/>
            </a:prstGeom>
          </p:spPr>
        </p:pic>
      </p:grpSp>
      <p:pic>
        <p:nvPicPr>
          <p:cNvPr id="8" name="Picture 7">
            <a:extLst>
              <a:ext uri="{FF2B5EF4-FFF2-40B4-BE49-F238E27FC236}">
                <a16:creationId xmlns:a16="http://schemas.microsoft.com/office/drawing/2014/main" id="{AE3C1930-8516-F891-2A53-FB0C90428BC6}"/>
              </a:ext>
            </a:extLst>
          </p:cNvPr>
          <p:cNvPicPr>
            <a:picLocks noChangeAspect="1"/>
          </p:cNvPicPr>
          <p:nvPr/>
        </p:nvPicPr>
        <p:blipFill>
          <a:blip r:embed="rId4"/>
          <a:stretch>
            <a:fillRect/>
          </a:stretch>
        </p:blipFill>
        <p:spPr>
          <a:xfrm>
            <a:off x="132086" y="1455032"/>
            <a:ext cx="6352797" cy="1793833"/>
          </a:xfrm>
          <a:prstGeom prst="rect">
            <a:avLst/>
          </a:prstGeom>
        </p:spPr>
      </p:pic>
      <p:sp>
        <p:nvSpPr>
          <p:cNvPr id="9" name="TextBox 8">
            <a:extLst>
              <a:ext uri="{FF2B5EF4-FFF2-40B4-BE49-F238E27FC236}">
                <a16:creationId xmlns:a16="http://schemas.microsoft.com/office/drawing/2014/main" id="{4E4E6530-7BED-4769-F7F7-957661734102}"/>
              </a:ext>
            </a:extLst>
          </p:cNvPr>
          <p:cNvSpPr txBox="1"/>
          <p:nvPr/>
        </p:nvSpPr>
        <p:spPr>
          <a:xfrm>
            <a:off x="258209" y="3609136"/>
            <a:ext cx="5301764" cy="2677656"/>
          </a:xfrm>
          <a:prstGeom prst="rect">
            <a:avLst/>
          </a:prstGeom>
          <a:noFill/>
        </p:spPr>
        <p:txBody>
          <a:bodyPr wrap="square">
            <a:spAutoFit/>
          </a:bodyPr>
          <a:lstStyle/>
          <a:p>
            <a:pPr algn="just"/>
            <a:r>
              <a:rPr lang="en-ID" sz="1400" dirty="0"/>
              <a:t>Based on customer preferences for Shipping Methods, which can be described as follows:</a:t>
            </a:r>
          </a:p>
          <a:p>
            <a:pPr algn="just">
              <a:buFont typeface="Arial" panose="020B0604020202020204" pitchFamily="34" charset="0"/>
              <a:buChar char="•"/>
            </a:pPr>
            <a:r>
              <a:rPr lang="en-ID" sz="1400" b="1" dirty="0"/>
              <a:t>Same Day</a:t>
            </a:r>
            <a:r>
              <a:rPr lang="en-ID" sz="1400" dirty="0"/>
              <a:t> is the fastest and most premium option, typically arriving on the same day.</a:t>
            </a:r>
          </a:p>
          <a:p>
            <a:pPr algn="just">
              <a:buFont typeface="Arial" panose="020B0604020202020204" pitchFamily="34" charset="0"/>
              <a:buChar char="•"/>
            </a:pPr>
            <a:r>
              <a:rPr lang="en-ID" sz="1400" b="1" dirty="0"/>
              <a:t>Overnight</a:t>
            </a:r>
            <a:r>
              <a:rPr lang="en-ID" sz="1400" dirty="0"/>
              <a:t> is a fast shipping option arriving the next day, considered premium.</a:t>
            </a:r>
          </a:p>
          <a:p>
            <a:pPr algn="just">
              <a:buFont typeface="Arial" panose="020B0604020202020204" pitchFamily="34" charset="0"/>
              <a:buChar char="•"/>
            </a:pPr>
            <a:r>
              <a:rPr lang="en-ID" sz="1400" b="1" dirty="0"/>
              <a:t>Express</a:t>
            </a:r>
            <a:r>
              <a:rPr lang="en-ID" sz="1400" dirty="0"/>
              <a:t> offers good speed (1–2 days) at a lower price than Overnight.</a:t>
            </a:r>
          </a:p>
          <a:p>
            <a:pPr algn="just">
              <a:buFont typeface="Arial" panose="020B0604020202020204" pitchFamily="34" charset="0"/>
              <a:buChar char="•"/>
            </a:pPr>
            <a:r>
              <a:rPr lang="en-ID" sz="1400" b="1" dirty="0"/>
              <a:t>Expedited</a:t>
            </a:r>
            <a:r>
              <a:rPr lang="en-ID" sz="1400" dirty="0"/>
              <a:t> takes around 2–3 days, usually chosen for medium-priced items.</a:t>
            </a:r>
          </a:p>
          <a:p>
            <a:pPr algn="just">
              <a:buFont typeface="Arial" panose="020B0604020202020204" pitchFamily="34" charset="0"/>
              <a:buChar char="•"/>
            </a:pPr>
            <a:r>
              <a:rPr lang="en-ID" sz="1400" b="1" dirty="0"/>
              <a:t>Standard</a:t>
            </a:r>
            <a:r>
              <a:rPr lang="en-ID" sz="1400" dirty="0"/>
              <a:t> is the most economical shipping option, taking the longest (3–7 days).</a:t>
            </a:r>
          </a:p>
        </p:txBody>
      </p:sp>
      <p:sp>
        <p:nvSpPr>
          <p:cNvPr id="12" name="Rounded Rectangle 11">
            <a:extLst>
              <a:ext uri="{FF2B5EF4-FFF2-40B4-BE49-F238E27FC236}">
                <a16:creationId xmlns:a16="http://schemas.microsoft.com/office/drawing/2014/main" id="{E8EEA877-B3C9-AFFE-3D5B-D28527769DB0}"/>
              </a:ext>
            </a:extLst>
          </p:cNvPr>
          <p:cNvSpPr>
            <a:spLocks noChangeAspect="1"/>
          </p:cNvSpPr>
          <p:nvPr/>
        </p:nvSpPr>
        <p:spPr>
          <a:xfrm>
            <a:off x="132087" y="3574343"/>
            <a:ext cx="5732686" cy="2712449"/>
          </a:xfrm>
          <a:prstGeom prst="roundRect">
            <a:avLst>
              <a:gd name="adj" fmla="val 2884"/>
            </a:avLst>
          </a:prstGeom>
          <a:solidFill>
            <a:schemeClr val="accent4">
              <a:lumMod val="75000"/>
              <a:alpha val="1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4F6D3605-512C-66D3-AFE6-DB7F852AF42B}"/>
              </a:ext>
            </a:extLst>
          </p:cNvPr>
          <p:cNvSpPr/>
          <p:nvPr/>
        </p:nvSpPr>
        <p:spPr>
          <a:xfrm>
            <a:off x="6096000" y="1271753"/>
            <a:ext cx="5963913" cy="5015039"/>
          </a:xfrm>
          <a:prstGeom prst="roundRect">
            <a:avLst>
              <a:gd name="adj" fmla="val 3095"/>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2B851BF1-0823-A20C-E401-FDABC559CFEF}"/>
              </a:ext>
            </a:extLst>
          </p:cNvPr>
          <p:cNvSpPr txBox="1"/>
          <p:nvPr/>
        </p:nvSpPr>
        <p:spPr>
          <a:xfrm>
            <a:off x="6197061" y="1669140"/>
            <a:ext cx="5862852" cy="4185761"/>
          </a:xfrm>
          <a:prstGeom prst="rect">
            <a:avLst/>
          </a:prstGeom>
          <a:noFill/>
        </p:spPr>
        <p:txBody>
          <a:bodyPr wrap="square">
            <a:spAutoFit/>
          </a:bodyPr>
          <a:lstStyle/>
          <a:p>
            <a:pPr algn="just"/>
            <a:r>
              <a:rPr lang="en-ID" sz="1400" dirty="0"/>
              <a:t>From these five shipping methods, the average nominal value spent is highest for the Express and Overnight methods. These methods tend to excel in either speed or price, usually chosen by consumers who are price-sensitive and critical in weighing purchasing decisions. The "price-sensitive" character is also shown by purchases of products with low value and low-cost add-ons. Meanwhile, the Same Day shipping method is typically chosen by consumers with impulsive characteristics, including those inclined to buy item add-ons. The Expedited and Standard shipping methods allow consumers to make non-urgent purchases that don't require electronics. This allows consumers to add more items as add-ons, enabling them to buy multiple items simultaneously, even if shipping takes longer. The target segment for this analysis focuses on users of the three shipping methods: Same Day, Standard, and Expedited.</a:t>
            </a:r>
          </a:p>
          <a:p>
            <a:pPr algn="just"/>
            <a:endParaRPr lang="en-ID" sz="1400" dirty="0"/>
          </a:p>
          <a:p>
            <a:pPr algn="just"/>
            <a:r>
              <a:rPr lang="en-ID" sz="1400" dirty="0"/>
              <a:t>The second highlighted consumer buying habit is that the higher the electronic product value purchased, the more add-on items are bought. This finding suggests a high probability of additional purchases, which are also more likely for consumers who purchase high-value electronics with a high nominal value.</a:t>
            </a:r>
          </a:p>
        </p:txBody>
      </p:sp>
    </p:spTree>
    <p:extLst>
      <p:ext uri="{BB962C8B-B14F-4D97-AF65-F5344CB8AC3E}">
        <p14:creationId xmlns:p14="http://schemas.microsoft.com/office/powerpoint/2010/main" val="1706536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3A59B-857D-33D9-2296-64D9F2BE42CF}"/>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5A844949-E3C9-5513-31DB-D0FAE9ADB222}"/>
              </a:ext>
            </a:extLst>
          </p:cNvPr>
          <p:cNvSpPr/>
          <p:nvPr/>
        </p:nvSpPr>
        <p:spPr>
          <a:xfrm>
            <a:off x="239462" y="2164609"/>
            <a:ext cx="11588231" cy="2323308"/>
          </a:xfrm>
          <a:prstGeom prst="roundRect">
            <a:avLst>
              <a:gd name="adj" fmla="val 3095"/>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089C8E-E02A-5723-37F3-7CD28F85BE1E}"/>
              </a:ext>
            </a:extLst>
          </p:cNvPr>
          <p:cNvSpPr>
            <a:spLocks noGrp="1"/>
          </p:cNvSpPr>
          <p:nvPr>
            <p:ph type="title"/>
          </p:nvPr>
        </p:nvSpPr>
        <p:spPr>
          <a:xfrm>
            <a:off x="132086" y="220906"/>
            <a:ext cx="9371837" cy="720970"/>
          </a:xfrm>
        </p:spPr>
        <p:txBody>
          <a:bodyPr/>
          <a:lstStyle/>
          <a:p>
            <a:r>
              <a:rPr lang="en-US" b="1" dirty="0">
                <a:solidFill>
                  <a:srgbClr val="163D64"/>
                </a:solidFill>
                <a:latin typeface="Arial" panose="020B0604020202020204" pitchFamily="34" charset="0"/>
                <a:cs typeface="Arial" panose="020B0604020202020204" pitchFamily="34" charset="0"/>
              </a:rPr>
              <a:t>Recommendation</a:t>
            </a:r>
          </a:p>
        </p:txBody>
      </p:sp>
      <p:grpSp>
        <p:nvGrpSpPr>
          <p:cNvPr id="3" name="Group 2">
            <a:extLst>
              <a:ext uri="{FF2B5EF4-FFF2-40B4-BE49-F238E27FC236}">
                <a16:creationId xmlns:a16="http://schemas.microsoft.com/office/drawing/2014/main" id="{CC0E17D1-A6F5-984C-7DDA-76A743AD8C51}"/>
              </a:ext>
            </a:extLst>
          </p:cNvPr>
          <p:cNvGrpSpPr/>
          <p:nvPr/>
        </p:nvGrpSpPr>
        <p:grpSpPr>
          <a:xfrm>
            <a:off x="10321665" y="52521"/>
            <a:ext cx="2017480" cy="775104"/>
            <a:chOff x="10321665" y="52521"/>
            <a:chExt cx="2017480" cy="775104"/>
          </a:xfrm>
        </p:grpSpPr>
        <p:sp>
          <p:nvSpPr>
            <p:cNvPr id="4" name="Rectangle 3">
              <a:extLst>
                <a:ext uri="{FF2B5EF4-FFF2-40B4-BE49-F238E27FC236}">
                  <a16:creationId xmlns:a16="http://schemas.microsoft.com/office/drawing/2014/main" id="{4857740F-6EB4-523E-6A1A-73BCCA01A4E2}"/>
                </a:ext>
              </a:extLst>
            </p:cNvPr>
            <p:cNvSpPr/>
            <p:nvPr/>
          </p:nvSpPr>
          <p:spPr>
            <a:xfrm>
              <a:off x="10804635" y="73572"/>
              <a:ext cx="1534510" cy="615553"/>
            </a:xfrm>
            <a:prstGeom prst="rect">
              <a:avLst/>
            </a:prstGeom>
            <a:noFill/>
          </p:spPr>
          <p:txBody>
            <a:bodyPr wrap="square" lIns="91440" tIns="45720" rIns="91440" bIns="4572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 </a:t>
              </a:r>
            </a:p>
            <a:p>
              <a:r>
                <a:rPr lang="en-U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ELECTRONIC</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TextBox 4">
              <a:extLst>
                <a:ext uri="{FF2B5EF4-FFF2-40B4-BE49-F238E27FC236}">
                  <a16:creationId xmlns:a16="http://schemas.microsoft.com/office/drawing/2014/main" id="{970AECB5-E81E-2624-BF70-4297BC5A2D8A}"/>
                </a:ext>
              </a:extLst>
            </p:cNvPr>
            <p:cNvSpPr txBox="1"/>
            <p:nvPr/>
          </p:nvSpPr>
          <p:spPr>
            <a:xfrm>
              <a:off x="10804635" y="612181"/>
              <a:ext cx="1130438" cy="215444"/>
            </a:xfrm>
            <a:prstGeom prst="rect">
              <a:avLst/>
            </a:prstGeom>
            <a:noFill/>
          </p:spPr>
          <p:txBody>
            <a:bodyPr wrap="none" rtlCol="0">
              <a:spAutoFit/>
            </a:bodyPr>
            <a:lstStyle/>
            <a:p>
              <a:r>
                <a:rPr lang="en-US" sz="800" b="1" dirty="0"/>
                <a:t>ELECTRONIC STORE</a:t>
              </a:r>
            </a:p>
          </p:txBody>
        </p:sp>
        <p:pic>
          <p:nvPicPr>
            <p:cNvPr id="6" name="Graphic 5" descr="USB with solid fill">
              <a:extLst>
                <a:ext uri="{FF2B5EF4-FFF2-40B4-BE49-F238E27FC236}">
                  <a16:creationId xmlns:a16="http://schemas.microsoft.com/office/drawing/2014/main" id="{8EB8669A-BA19-0699-CC35-0DA87CADC5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0321665" y="52521"/>
              <a:ext cx="636604" cy="636604"/>
            </a:xfrm>
            <a:prstGeom prst="rect">
              <a:avLst/>
            </a:prstGeom>
          </p:spPr>
        </p:pic>
      </p:grpSp>
      <p:sp>
        <p:nvSpPr>
          <p:cNvPr id="8" name="TextBox 7">
            <a:extLst>
              <a:ext uri="{FF2B5EF4-FFF2-40B4-BE49-F238E27FC236}">
                <a16:creationId xmlns:a16="http://schemas.microsoft.com/office/drawing/2014/main" id="{F01F806E-D766-3112-0F65-019B51118C42}"/>
              </a:ext>
            </a:extLst>
          </p:cNvPr>
          <p:cNvSpPr txBox="1"/>
          <p:nvPr/>
        </p:nvSpPr>
        <p:spPr>
          <a:xfrm>
            <a:off x="132085" y="1089020"/>
            <a:ext cx="11802987" cy="584775"/>
          </a:xfrm>
          <a:prstGeom prst="rect">
            <a:avLst/>
          </a:prstGeom>
          <a:noFill/>
        </p:spPr>
        <p:txBody>
          <a:bodyPr wrap="square">
            <a:spAutoFit/>
          </a:bodyPr>
          <a:lstStyle/>
          <a:p>
            <a:r>
              <a:rPr lang="en-ID" sz="1600" dirty="0"/>
              <a:t>Based on the analysis of add-on purchases, we recommend the following strategies. These can serve as a basis for more relevant planning by the marketing and related departments:</a:t>
            </a:r>
            <a:endParaRPr lang="en-US" sz="1600" dirty="0"/>
          </a:p>
        </p:txBody>
      </p:sp>
      <p:sp>
        <p:nvSpPr>
          <p:cNvPr id="9" name="TextBox 8">
            <a:extLst>
              <a:ext uri="{FF2B5EF4-FFF2-40B4-BE49-F238E27FC236}">
                <a16:creationId xmlns:a16="http://schemas.microsoft.com/office/drawing/2014/main" id="{D55A8757-2FDC-39B9-1B42-971E33F5D19B}"/>
              </a:ext>
            </a:extLst>
          </p:cNvPr>
          <p:cNvSpPr txBox="1"/>
          <p:nvPr/>
        </p:nvSpPr>
        <p:spPr>
          <a:xfrm>
            <a:off x="346841" y="2228194"/>
            <a:ext cx="3605049" cy="1754326"/>
          </a:xfrm>
          <a:prstGeom prst="rect">
            <a:avLst/>
          </a:prstGeom>
          <a:noFill/>
        </p:spPr>
        <p:txBody>
          <a:bodyPr wrap="square" rtlCol="0">
            <a:spAutoFit/>
          </a:bodyPr>
          <a:lstStyle/>
          <a:p>
            <a:r>
              <a:rPr lang="en-ID" b="1" dirty="0"/>
              <a:t>Up-Selling Add-Ons</a:t>
            </a:r>
            <a:r>
              <a:rPr lang="en-ID" dirty="0"/>
              <a:t>: Emphasize add-on offers through bundling with electronic products and targeted marketing to boost familiarity and encourage repeat purchases.</a:t>
            </a:r>
            <a:endParaRPr lang="en-US" dirty="0"/>
          </a:p>
        </p:txBody>
      </p:sp>
      <p:sp>
        <p:nvSpPr>
          <p:cNvPr id="11" name="TextBox 10">
            <a:extLst>
              <a:ext uri="{FF2B5EF4-FFF2-40B4-BE49-F238E27FC236}">
                <a16:creationId xmlns:a16="http://schemas.microsoft.com/office/drawing/2014/main" id="{701AEFF9-D846-FF17-CE31-25E839EA246A}"/>
              </a:ext>
            </a:extLst>
          </p:cNvPr>
          <p:cNvSpPr txBox="1"/>
          <p:nvPr/>
        </p:nvSpPr>
        <p:spPr>
          <a:xfrm>
            <a:off x="4078014" y="2238704"/>
            <a:ext cx="4035974" cy="1200329"/>
          </a:xfrm>
          <a:prstGeom prst="rect">
            <a:avLst/>
          </a:prstGeom>
          <a:noFill/>
        </p:spPr>
        <p:txBody>
          <a:bodyPr wrap="square">
            <a:spAutoFit/>
          </a:bodyPr>
          <a:lstStyle/>
          <a:p>
            <a:r>
              <a:rPr lang="en-ID" b="1" dirty="0"/>
              <a:t>Target Segmentation</a:t>
            </a:r>
            <a:r>
              <a:rPr lang="en-ID" dirty="0"/>
              <a:t>: Segment consumers, especially by shipping method, to tailor marketing efforts efficiently and reduce campaign costs.</a:t>
            </a:r>
          </a:p>
        </p:txBody>
      </p:sp>
      <p:sp>
        <p:nvSpPr>
          <p:cNvPr id="12" name="TextBox 11">
            <a:extLst>
              <a:ext uri="{FF2B5EF4-FFF2-40B4-BE49-F238E27FC236}">
                <a16:creationId xmlns:a16="http://schemas.microsoft.com/office/drawing/2014/main" id="{BB1D990B-EE7F-12DB-F7B2-4CB165F673D5}"/>
              </a:ext>
            </a:extLst>
          </p:cNvPr>
          <p:cNvSpPr txBox="1"/>
          <p:nvPr/>
        </p:nvSpPr>
        <p:spPr>
          <a:xfrm>
            <a:off x="8145518" y="2238704"/>
            <a:ext cx="3699641" cy="1200329"/>
          </a:xfrm>
          <a:prstGeom prst="rect">
            <a:avLst/>
          </a:prstGeom>
          <a:noFill/>
        </p:spPr>
        <p:txBody>
          <a:bodyPr wrap="square" rtlCol="0">
            <a:spAutoFit/>
          </a:bodyPr>
          <a:lstStyle/>
          <a:p>
            <a:r>
              <a:rPr lang="en-ID" b="1" dirty="0"/>
              <a:t>Seasonal Timing</a:t>
            </a:r>
            <a:r>
              <a:rPr lang="en-ID" dirty="0"/>
              <a:t>: Identify "golden seasons" for optimal marketing impact and sustainable revenue generation.</a:t>
            </a:r>
            <a:endParaRPr lang="en-US" dirty="0"/>
          </a:p>
        </p:txBody>
      </p:sp>
      <p:sp>
        <p:nvSpPr>
          <p:cNvPr id="14" name="TextBox 13">
            <a:extLst>
              <a:ext uri="{FF2B5EF4-FFF2-40B4-BE49-F238E27FC236}">
                <a16:creationId xmlns:a16="http://schemas.microsoft.com/office/drawing/2014/main" id="{A1A32526-199C-6A7E-CFCC-128DDBFD9AF9}"/>
              </a:ext>
            </a:extLst>
          </p:cNvPr>
          <p:cNvSpPr txBox="1"/>
          <p:nvPr/>
        </p:nvSpPr>
        <p:spPr>
          <a:xfrm>
            <a:off x="346841" y="4817918"/>
            <a:ext cx="11588231" cy="646331"/>
          </a:xfrm>
          <a:prstGeom prst="rect">
            <a:avLst/>
          </a:prstGeom>
          <a:noFill/>
        </p:spPr>
        <p:txBody>
          <a:bodyPr wrap="square">
            <a:spAutoFit/>
          </a:bodyPr>
          <a:lstStyle/>
          <a:p>
            <a:r>
              <a:rPr lang="en-ID" dirty="0"/>
              <a:t>These recommendations provide a foundation for planning effective campaigns and up-selling strategies in response to PETSL factors, with further collaboration needed for implementation.</a:t>
            </a:r>
            <a:endParaRPr lang="en-US" dirty="0"/>
          </a:p>
        </p:txBody>
      </p:sp>
    </p:spTree>
    <p:extLst>
      <p:ext uri="{BB962C8B-B14F-4D97-AF65-F5344CB8AC3E}">
        <p14:creationId xmlns:p14="http://schemas.microsoft.com/office/powerpoint/2010/main" val="188567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3A8F-7F0A-9481-B66D-24584DDA03B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8D16F87-6C91-B7CC-EEA3-99AB549937AD}"/>
              </a:ext>
            </a:extLst>
          </p:cNvPr>
          <p:cNvSpPr txBox="1">
            <a:spLocks noGrp="1"/>
          </p:cNvSpPr>
          <p:nvPr>
            <p:ph type="ctrTitle"/>
          </p:nvPr>
        </p:nvSpPr>
        <p:spPr>
          <a:xfrm>
            <a:off x="4591050" y="1985963"/>
            <a:ext cx="4711700" cy="23526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tx2">
                    <a:lumMod val="90000"/>
                    <a:lumOff val="10000"/>
                  </a:schemeClr>
                </a:solidFill>
              </a:rPr>
              <a:t>Thankyou </a:t>
            </a:r>
            <a:r>
              <a:rPr lang="en-US" b="1" dirty="0">
                <a:solidFill>
                  <a:schemeClr val="tx2">
                    <a:lumMod val="90000"/>
                    <a:lumOff val="10000"/>
                  </a:schemeClr>
                </a:solidFill>
                <a:sym typeface="Wingdings" pitchFamily="2" charset="2"/>
              </a:rPr>
              <a:t></a:t>
            </a:r>
            <a:endParaRPr lang="en-US" b="1" dirty="0">
              <a:solidFill>
                <a:schemeClr val="tx2">
                  <a:lumMod val="90000"/>
                  <a:lumOff val="10000"/>
                </a:schemeClr>
              </a:solidFill>
            </a:endParaRPr>
          </a:p>
        </p:txBody>
      </p:sp>
      <p:grpSp>
        <p:nvGrpSpPr>
          <p:cNvPr id="2" name="Group 1">
            <a:extLst>
              <a:ext uri="{FF2B5EF4-FFF2-40B4-BE49-F238E27FC236}">
                <a16:creationId xmlns:a16="http://schemas.microsoft.com/office/drawing/2014/main" id="{E0921308-D2A9-9E22-7608-AB0B9F7E0818}"/>
              </a:ext>
            </a:extLst>
          </p:cNvPr>
          <p:cNvGrpSpPr/>
          <p:nvPr/>
        </p:nvGrpSpPr>
        <p:grpSpPr>
          <a:xfrm>
            <a:off x="10321665" y="52521"/>
            <a:ext cx="2017480" cy="775104"/>
            <a:chOff x="10321665" y="52521"/>
            <a:chExt cx="2017480" cy="775104"/>
          </a:xfrm>
        </p:grpSpPr>
        <p:sp>
          <p:nvSpPr>
            <p:cNvPr id="4" name="Rectangle 3">
              <a:extLst>
                <a:ext uri="{FF2B5EF4-FFF2-40B4-BE49-F238E27FC236}">
                  <a16:creationId xmlns:a16="http://schemas.microsoft.com/office/drawing/2014/main" id="{4F6FCC99-BF52-A269-FCEC-F28CC5C7AF0E}"/>
                </a:ext>
              </a:extLst>
            </p:cNvPr>
            <p:cNvSpPr/>
            <p:nvPr/>
          </p:nvSpPr>
          <p:spPr>
            <a:xfrm>
              <a:off x="10804635" y="73572"/>
              <a:ext cx="1534510" cy="615553"/>
            </a:xfrm>
            <a:prstGeom prst="rect">
              <a:avLst/>
            </a:prstGeom>
            <a:noFill/>
          </p:spPr>
          <p:txBody>
            <a:bodyPr wrap="square" lIns="91440" tIns="45720" rIns="91440" bIns="45720">
              <a:spAutoFit/>
            </a:bodyPr>
            <a:lstStyle/>
            <a:p>
              <a:r>
                <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SUPER </a:t>
              </a:r>
            </a:p>
            <a:p>
              <a:r>
                <a:rPr lang="en-US" sz="1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ELECTRONIC</a:t>
              </a:r>
              <a:endParaRPr lang="en-US"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5" name="TextBox 4">
              <a:extLst>
                <a:ext uri="{FF2B5EF4-FFF2-40B4-BE49-F238E27FC236}">
                  <a16:creationId xmlns:a16="http://schemas.microsoft.com/office/drawing/2014/main" id="{BC076B27-B4A3-52A1-63E6-E47672932C6A}"/>
                </a:ext>
              </a:extLst>
            </p:cNvPr>
            <p:cNvSpPr txBox="1"/>
            <p:nvPr/>
          </p:nvSpPr>
          <p:spPr>
            <a:xfrm>
              <a:off x="10804635" y="612181"/>
              <a:ext cx="1130438" cy="215444"/>
            </a:xfrm>
            <a:prstGeom prst="rect">
              <a:avLst/>
            </a:prstGeom>
            <a:noFill/>
          </p:spPr>
          <p:txBody>
            <a:bodyPr wrap="none" rtlCol="0">
              <a:spAutoFit/>
            </a:bodyPr>
            <a:lstStyle/>
            <a:p>
              <a:r>
                <a:rPr lang="en-US" sz="800" b="1" dirty="0"/>
                <a:t>ELECTRONIC STORE</a:t>
              </a:r>
            </a:p>
          </p:txBody>
        </p:sp>
        <p:pic>
          <p:nvPicPr>
            <p:cNvPr id="6" name="Graphic 5" descr="USB with solid fill">
              <a:extLst>
                <a:ext uri="{FF2B5EF4-FFF2-40B4-BE49-F238E27FC236}">
                  <a16:creationId xmlns:a16="http://schemas.microsoft.com/office/drawing/2014/main" id="{B37FE071-E235-4634-CCE5-02C48D4FA9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321665" y="52521"/>
              <a:ext cx="636604" cy="636604"/>
            </a:xfrm>
            <a:prstGeom prst="rect">
              <a:avLst/>
            </a:prstGeom>
          </p:spPr>
        </p:pic>
      </p:grpSp>
    </p:spTree>
    <p:extLst>
      <p:ext uri="{BB962C8B-B14F-4D97-AF65-F5344CB8AC3E}">
        <p14:creationId xmlns:p14="http://schemas.microsoft.com/office/powerpoint/2010/main" val="2784309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3743</TotalTime>
  <Words>896</Words>
  <Application>Microsoft Macintosh PowerPoint</Application>
  <PresentationFormat>Widescreen</PresentationFormat>
  <Paragraphs>82</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Inter UI</vt:lpstr>
      <vt:lpstr>Wingdings</vt:lpstr>
      <vt:lpstr>Office Theme</vt:lpstr>
      <vt:lpstr>Electronic Product  Adds-on  Up-Selling</vt:lpstr>
      <vt:lpstr>Background &amp; Objectives</vt:lpstr>
      <vt:lpstr>Adds-on Purchase</vt:lpstr>
      <vt:lpstr>Adds-on Item Category</vt:lpstr>
      <vt:lpstr>Loyalty Membership</vt:lpstr>
      <vt:lpstr>Monthly Sale</vt:lpstr>
      <vt:lpstr>Shopping Behavior</vt:lpstr>
      <vt:lpstr>Recommendation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Ediashta Narendra</dc:creator>
  <cp:lastModifiedBy>Ediashta Narendra</cp:lastModifiedBy>
  <cp:revision>16</cp:revision>
  <dcterms:created xsi:type="dcterms:W3CDTF">2024-09-27T05:41:18Z</dcterms:created>
  <dcterms:modified xsi:type="dcterms:W3CDTF">2024-11-12T09:34:59Z</dcterms:modified>
</cp:coreProperties>
</file>