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_rels/notesSlide1.xml.rels" ContentType="application/vnd.openxmlformats-package.relationships+xml"/>
  <Override PartName="/ppt/notesSlides/notesSlide1.xml" ContentType="application/vnd.openxmlformats-officedocument.presentationml.notesSlide+xml"/>
  <Override PartName="/ppt/_rels/presentation.xml.rels" ContentType="application/vnd.openxmlformats-package.relationships+xml"/>
  <Override PartName="/ppt/media/image9.png" ContentType="image/png"/>
  <Override PartName="/ppt/media/image13.png" ContentType="image/png"/>
  <Override PartName="/ppt/media/image8.png" ContentType="image/png"/>
  <Override PartName="/ppt/media/image12.png" ContentType="image/png"/>
  <Override PartName="/ppt/media/image7.png" ContentType="image/png"/>
  <Override PartName="/ppt/media/image11.png" ContentType="image/png"/>
  <Override PartName="/ppt/media/image6.png" ContentType="image/png"/>
  <Override PartName="/ppt/media/image10.png" ContentType="image/png"/>
  <Override PartName="/ppt/media/image5.png" ContentType="image/png"/>
  <Override PartName="/ppt/media/image4.png" ContentType="image/png"/>
  <Override PartName="/ppt/media/image3.png" ContentType="image/png"/>
  <Override PartName="/ppt/media/image26.png" ContentType="image/png"/>
  <Override PartName="/ppt/media/image23.png" ContentType="image/png"/>
  <Override PartName="/ppt/media/image22.png" ContentType="image/png"/>
  <Override PartName="/ppt/media/image21.png" ContentType="image/png"/>
  <Override PartName="/ppt/media/image19.png" ContentType="image/png"/>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1.png" ContentType="image/png"/>
  <Override PartName="/ppt/media/image24.png" ContentType="image/png"/>
  <Override PartName="/ppt/media/image2.png" ContentType="image/png"/>
  <Override PartName="/ppt/media/image25.png" ContentType="image/png"/>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9.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48.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13.xml.rels" ContentType="application/vnd.openxmlformats-package.relationships+xml"/>
  <Override PartName="/ppt/slideLayouts/_rels/slideLayout58.xml.rels" ContentType="application/vnd.openxmlformats-package.relationships+xml"/>
  <Override PartName="/ppt/slideLayouts/_rels/slideLayout65.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51.xml.rels" ContentType="application/vnd.openxmlformats-package.relationships+xml"/>
  <Override PartName="/ppt/slideLayouts/_rels/slideLayout12.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69.xml.rels" ContentType="application/vnd.openxmlformats-package.relationships+xml"/>
  <Override PartName="/ppt/slideLayouts/_rels/slideLayout63.xml.rels" ContentType="application/vnd.openxmlformats-package.relationships+xml"/>
  <Override PartName="/ppt/slideLayouts/_rels/slideLayout47.xml.rels" ContentType="application/vnd.openxmlformats-package.relationships+xml"/>
  <Override PartName="/ppt/slideLayouts/_rels/slideLayout53.xml.rels" ContentType="application/vnd.openxmlformats-package.relationships+xml"/>
  <Override PartName="/ppt/slideLayouts/_rels/slideLayout46.xml.rels" ContentType="application/vnd.openxmlformats-package.relationships+xml"/>
  <Override PartName="/ppt/slideLayouts/_rels/slideLayout62.xml.rels" ContentType="application/vnd.openxmlformats-package.relationships+xml"/>
  <Override PartName="/ppt/slideLayouts/_rels/slideLayout50.xml.rels" ContentType="application/vnd.openxmlformats-package.relationships+xml"/>
  <Override PartName="/ppt/slideLayouts/_rels/slideLayout52.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30.xml.rels" ContentType="application/vnd.openxmlformats-package.relationships+xml"/>
  <Override PartName="/ppt/slideLayouts/_rels/slideLayout45.xml.rels" ContentType="application/vnd.openxmlformats-package.relationships+xml"/>
  <Override PartName="/ppt/slideLayouts/_rels/slideLayout14.xml.rels" ContentType="application/vnd.openxmlformats-package.relationships+xml"/>
  <Override PartName="/ppt/slideLayouts/_rels/slideLayout8.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5.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31.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67.xml.rels" ContentType="application/vnd.openxmlformats-package.relationships+xml"/>
  <Override PartName="/ppt/slideLayouts/_rels/slideLayout71.xml.rels" ContentType="application/vnd.openxmlformats-package.relationships+xml"/>
  <Override PartName="/ppt/slideLayouts/_rels/slideLayout70.xml.rels" ContentType="application/vnd.openxmlformats-package.relationships+xml"/>
  <Override PartName="/ppt/slideLayouts/_rels/slideLayout66.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64.xml.rels" ContentType="application/vnd.openxmlformats-package.relationships+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22.xml" ContentType="application/vnd.openxmlformats-officedocument.presentationml.slideLayout+xml"/>
  <Override PartName="/ppt/slideLayouts/slideLayout5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60.xml" ContentType="application/vnd.openxmlformats-officedocument.presentationml.slideLayout+xml"/>
  <Override PartName="/ppt/slideLayouts/slideLayout19.xml" ContentType="application/vnd.openxmlformats-officedocument.presentationml.slideLayout+xml"/>
  <Override PartName="/ppt/slideLayouts/slideLayout61.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58.xml" ContentType="application/vnd.openxmlformats-officedocument.presentationml.slideLayout+xml"/>
  <Override PartName="/ppt/slideLayouts/slideLayout17.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72.xml" ContentType="application/vnd.openxmlformats-officedocument.presentationml.slideLayout+xml"/>
  <Override PartName="/ppt/slideLayouts/slideLayout23.xml" ContentType="application/vnd.openxmlformats-officedocument.presentationml.slideLayout+xml"/>
  <Override PartName="/ppt/slideLayouts/slideLayout71.xml" ContentType="application/vnd.openxmlformats-officedocument.presentationml.slideLayout+xml"/>
  <Override PartName="/ppt/slideLayouts/slideLayout29.xml" ContentType="application/vnd.openxmlformats-officedocument.presentationml.slideLayout+xml"/>
  <Override PartName="/ppt/slideLayouts/slideLayout69.xml" ContentType="application/vnd.openxmlformats-officedocument.presentationml.slideLayout+xml"/>
  <Override PartName="/ppt/slideLayouts/slideLayout32.xml" ContentType="application/vnd.openxmlformats-officedocument.presentationml.slideLayout+xml"/>
  <Override PartName="/ppt/slideLayouts/slideLayout70.xml" ContentType="application/vnd.openxmlformats-officedocument.presentationml.slideLayout+xml"/>
  <Override PartName="/ppt/slideLayouts/slideLayout28.xml" ContentType="application/vnd.openxmlformats-officedocument.presentationml.slideLayout+xml"/>
  <Override PartName="/ppt/slideLayouts/slideLayout68.xml" ContentType="application/vnd.openxmlformats-officedocument.presentationml.slideLayout+xml"/>
  <Override PartName="/ppt/slideLayouts/slideLayout31.xml" ContentType="application/vnd.openxmlformats-officedocument.presentationml.slideLayout+xml"/>
  <Override PartName="/ppt/slideLayouts/slideLayout67.xml" ContentType="application/vnd.openxmlformats-officedocument.presentationml.slideLayout+xml"/>
  <Override PartName="/ppt/slideLayouts/slideLayout30.xml" ContentType="application/vnd.openxmlformats-officedocument.presentationml.slideLayout+xml"/>
  <Override PartName="/ppt/slideLayouts/slideLayout66.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3.xml" ContentType="application/vnd.openxmlformats-officedocument.presentationml.slideLayout+xml"/>
  <Override PartName="/ppt/slideLayouts/slideLayout62.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47.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3.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1.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notesMaster" Target="notesMasters/notesMaster1.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
</Relationships>
</file>

<file path=ppt/notesMasters/_rels/notesMaster1.xml.rels><?xml version="1.0" encoding="UTF-8"?>
<Relationships xmlns="http://schemas.openxmlformats.org/package/2006/relationships"><Relationship Id="rId1" Type="http://schemas.openxmlformats.org/officeDocument/2006/relationships/theme" Target="../theme/theme7.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PlaceHolder 1"/>
          <p:cNvSpPr>
            <a:spLocks noGrp="1"/>
          </p:cNvSpPr>
          <p:nvPr>
            <p:ph type="sldImg"/>
          </p:nvPr>
        </p:nvSpPr>
        <p:spPr>
          <a:xfrm>
            <a:off x="216000" y="812520"/>
            <a:ext cx="7127280" cy="4008960"/>
          </a:xfrm>
          <a:prstGeom prst="rect">
            <a:avLst/>
          </a:prstGeom>
        </p:spPr>
        <p:txBody>
          <a:bodyPr lIns="0" rIns="0" tIns="0" bIns="0" anchor="ctr">
            <a:noAutofit/>
          </a:bodyPr>
          <a:p>
            <a:pPr algn="ctr"/>
            <a:r>
              <a:rPr b="0" lang="en-US" sz="4400" spc="-1" strike="noStrike">
                <a:latin typeface="Arial"/>
              </a:rPr>
              <a:t>Click to move the slide</a:t>
            </a:r>
            <a:endParaRPr b="0" lang="en-US" sz="4400" spc="-1" strike="noStrike">
              <a:latin typeface="Arial"/>
            </a:endParaRPr>
          </a:p>
        </p:txBody>
      </p:sp>
      <p:sp>
        <p:nvSpPr>
          <p:cNvPr id="277" name="PlaceHolder 2"/>
          <p:cNvSpPr>
            <a:spLocks noGrp="1"/>
          </p:cNvSpPr>
          <p:nvPr>
            <p:ph type="body"/>
          </p:nvPr>
        </p:nvSpPr>
        <p:spPr>
          <a:xfrm>
            <a:off x="756000" y="5078520"/>
            <a:ext cx="6047640" cy="481104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278" name="PlaceHolder 3"/>
          <p:cNvSpPr>
            <a:spLocks noGrp="1"/>
          </p:cNvSpPr>
          <p:nvPr>
            <p:ph type="hdr"/>
          </p:nvPr>
        </p:nvSpPr>
        <p:spPr>
          <a:xfrm>
            <a:off x="0" y="0"/>
            <a:ext cx="3280680" cy="53424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279" name="PlaceHolder 4"/>
          <p:cNvSpPr>
            <a:spLocks noGrp="1"/>
          </p:cNvSpPr>
          <p:nvPr>
            <p:ph type="dt"/>
          </p:nvPr>
        </p:nvSpPr>
        <p:spPr>
          <a:xfrm>
            <a:off x="4278960" y="0"/>
            <a:ext cx="3280680" cy="53424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280" name="PlaceHolder 5"/>
          <p:cNvSpPr>
            <a:spLocks noGrp="1"/>
          </p:cNvSpPr>
          <p:nvPr>
            <p:ph type="ftr"/>
          </p:nvPr>
        </p:nvSpPr>
        <p:spPr>
          <a:xfrm>
            <a:off x="0" y="10157400"/>
            <a:ext cx="3280680" cy="53424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281"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029E1D55-27DB-408C-9F30-CA82A20A86B5}"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PlaceHolder 1"/>
          <p:cNvSpPr>
            <a:spLocks noGrp="1"/>
          </p:cNvSpPr>
          <p:nvPr>
            <p:ph type="sldImg"/>
          </p:nvPr>
        </p:nvSpPr>
        <p:spPr>
          <a:xfrm>
            <a:off x="685800" y="1143000"/>
            <a:ext cx="5485680" cy="3085560"/>
          </a:xfrm>
          <a:prstGeom prst="rect">
            <a:avLst/>
          </a:prstGeom>
        </p:spPr>
      </p:sp>
      <p:sp>
        <p:nvSpPr>
          <p:cNvPr id="330" name="PlaceHolder 2"/>
          <p:cNvSpPr>
            <a:spLocks noGrp="1"/>
          </p:cNvSpPr>
          <p:nvPr>
            <p:ph type="body"/>
          </p:nvPr>
        </p:nvSpPr>
        <p:spPr>
          <a:xfrm>
            <a:off x="685800" y="4400640"/>
            <a:ext cx="5485680" cy="3599640"/>
          </a:xfrm>
          <a:prstGeom prst="rect">
            <a:avLst/>
          </a:prstGeom>
        </p:spPr>
        <p:txBody>
          <a:bodyPr lIns="0" rIns="0" tIns="0" bIns="0">
            <a:normAutofit/>
          </a:bodyPr>
          <a:p>
            <a:endParaRPr b="0" lang="en-US" sz="2000" spc="-1" strike="noStrike">
              <a:latin typeface="Arial"/>
            </a:endParaRPr>
          </a:p>
        </p:txBody>
      </p:sp>
      <p:sp>
        <p:nvSpPr>
          <p:cNvPr id="331"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E2213BD0-5EFC-40D7-BA49-561064396BAD}" type="slidenum">
              <a:rPr b="0" lang="en-US" sz="1200" spc="-1" strike="noStrike">
                <a:solidFill>
                  <a:srgbClr val="000000"/>
                </a:solidFill>
                <a:latin typeface="+mn-lt"/>
                <a:ea typeface="+mn-ea"/>
              </a:rPr>
              <a:t>1</a:t>
            </a:fld>
            <a:endParaRPr b="0" lang="en-US"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3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3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8"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4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41"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4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4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6"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8"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6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3"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9"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7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7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7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75"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7"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78"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8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8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8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83"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85"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86"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87"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88"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89"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90"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02"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04"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0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0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9"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1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1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1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1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1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17"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1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2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21"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23"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24"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2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2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2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29"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31"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32"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33"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34"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35"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36"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48"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50"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5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5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5"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5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5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5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6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6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63"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67"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69"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70"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7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7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7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75"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77"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78"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79"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80"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81"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82"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95"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97"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9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20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2"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0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0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206"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0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20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10"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1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14"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16"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17"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1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2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21"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222"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24"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225"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226"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227"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228"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229"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4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4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4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4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4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24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4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8"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25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2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5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6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2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6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6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6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26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7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27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27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27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27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27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2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 Id="rId11" Type="http://schemas.openxmlformats.org/officeDocument/2006/relationships/slideLayout" Target="../slideLayouts/slideLayout44.xml"/><Relationship Id="rId12" Type="http://schemas.openxmlformats.org/officeDocument/2006/relationships/slideLayout" Target="../slideLayouts/slideLayout45.xml"/><Relationship Id="rId13" Type="http://schemas.openxmlformats.org/officeDocument/2006/relationships/slideLayout" Target="../slideLayouts/slideLayout46.xml"/><Relationship Id="rId14" Type="http://schemas.openxmlformats.org/officeDocument/2006/relationships/slideLayout" Target="../slideLayouts/slideLayout47.xml"/><Relationship Id="rId15"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slideLayout" Target="../slideLayouts/slideLayout49.xml"/><Relationship Id="rId5" Type="http://schemas.openxmlformats.org/officeDocument/2006/relationships/slideLayout" Target="../slideLayouts/slideLayout50.xml"/><Relationship Id="rId6" Type="http://schemas.openxmlformats.org/officeDocument/2006/relationships/slideLayout" Target="../slideLayouts/slideLayout51.xml"/><Relationship Id="rId7" Type="http://schemas.openxmlformats.org/officeDocument/2006/relationships/slideLayout" Target="../slideLayouts/slideLayout52.xml"/><Relationship Id="rId8" Type="http://schemas.openxmlformats.org/officeDocument/2006/relationships/slideLayout" Target="../slideLayouts/slideLayout53.xml"/><Relationship Id="rId9" Type="http://schemas.openxmlformats.org/officeDocument/2006/relationships/slideLayout" Target="../slideLayouts/slideLayout54.xml"/><Relationship Id="rId10" Type="http://schemas.openxmlformats.org/officeDocument/2006/relationships/slideLayout" Target="../slideLayouts/slideLayout55.xml"/><Relationship Id="rId11" Type="http://schemas.openxmlformats.org/officeDocument/2006/relationships/slideLayout" Target="../slideLayouts/slideLayout56.xml"/><Relationship Id="rId12" Type="http://schemas.openxmlformats.org/officeDocument/2006/relationships/slideLayout" Target="../slideLayouts/slideLayout57.xml"/><Relationship Id="rId13" Type="http://schemas.openxmlformats.org/officeDocument/2006/relationships/slideLayout" Target="../slideLayouts/slideLayout58.xml"/><Relationship Id="rId14" Type="http://schemas.openxmlformats.org/officeDocument/2006/relationships/slideLayout" Target="../slideLayouts/slideLayout59.xml"/><Relationship Id="rId15"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slideLayout" Target="../slideLayouts/slideLayout61.xml"/><Relationship Id="rId5" Type="http://schemas.openxmlformats.org/officeDocument/2006/relationships/slideLayout" Target="../slideLayouts/slideLayout62.xml"/><Relationship Id="rId6" Type="http://schemas.openxmlformats.org/officeDocument/2006/relationships/slideLayout" Target="../slideLayouts/slideLayout63.xml"/><Relationship Id="rId7" Type="http://schemas.openxmlformats.org/officeDocument/2006/relationships/slideLayout" Target="../slideLayouts/slideLayout64.xml"/><Relationship Id="rId8" Type="http://schemas.openxmlformats.org/officeDocument/2006/relationships/slideLayout" Target="../slideLayouts/slideLayout65.xml"/><Relationship Id="rId9" Type="http://schemas.openxmlformats.org/officeDocument/2006/relationships/slideLayout" Target="../slideLayouts/slideLayout66.xml"/><Relationship Id="rId10" Type="http://schemas.openxmlformats.org/officeDocument/2006/relationships/slideLayout" Target="../slideLayouts/slideLayout67.xml"/><Relationship Id="rId11" Type="http://schemas.openxmlformats.org/officeDocument/2006/relationships/slideLayout" Target="../slideLayouts/slideLayout68.xml"/><Relationship Id="rId12" Type="http://schemas.openxmlformats.org/officeDocument/2006/relationships/slideLayout" Target="../slideLayouts/slideLayout69.xml"/><Relationship Id="rId13" Type="http://schemas.openxmlformats.org/officeDocument/2006/relationships/slideLayout" Target="../slideLayouts/slideLayout70.xml"/><Relationship Id="rId14" Type="http://schemas.openxmlformats.org/officeDocument/2006/relationships/slideLayout" Target="../slideLayouts/slideLayout71.xml"/><Relationship Id="rId15"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6614280"/>
            <a:ext cx="12191400" cy="243000"/>
          </a:xfrm>
          <a:prstGeom prst="rect">
            <a:avLst/>
          </a:prstGeom>
          <a:solidFill>
            <a:srgbClr val="7030a0"/>
          </a:solidFill>
          <a:ln>
            <a:noFill/>
          </a:ln>
        </p:spPr>
        <p:style>
          <a:lnRef idx="0"/>
          <a:fillRef idx="0"/>
          <a:effectRef idx="0"/>
          <a:fontRef idx="minor"/>
        </p:style>
      </p:sp>
      <p:pic>
        <p:nvPicPr>
          <p:cNvPr id="1" name="Picture 7" descr=""/>
          <p:cNvPicPr/>
          <p:nvPr/>
        </p:nvPicPr>
        <p:blipFill>
          <a:blip r:embed="rId2"/>
          <a:stretch/>
        </p:blipFill>
        <p:spPr>
          <a:xfrm>
            <a:off x="25200" y="6557400"/>
            <a:ext cx="191880" cy="287280"/>
          </a:xfrm>
          <a:prstGeom prst="rect">
            <a:avLst/>
          </a:prstGeom>
          <a:ln>
            <a:noFill/>
          </a:ln>
        </p:spPr>
      </p:pic>
      <p:sp>
        <p:nvSpPr>
          <p:cNvPr id="2" name="CustomShape 2"/>
          <p:cNvSpPr/>
          <p:nvPr/>
        </p:nvSpPr>
        <p:spPr>
          <a:xfrm>
            <a:off x="-47160" y="6614280"/>
            <a:ext cx="2723040" cy="2422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000" spc="-1" strike="noStrike">
                <a:solidFill>
                  <a:srgbClr val="ffffff"/>
                </a:solidFill>
                <a:latin typeface="Calibri"/>
                <a:ea typeface="DejaVu Sans"/>
              </a:rPr>
              <a:t>H.U. Computer Engineering Department</a:t>
            </a:r>
            <a:endParaRPr b="0" lang="en-US" sz="1000" spc="-1" strike="noStrike">
              <a:latin typeface="Arial"/>
            </a:endParaRPr>
          </a:p>
        </p:txBody>
      </p:sp>
      <p:sp>
        <p:nvSpPr>
          <p:cNvPr id="3" name="CustomShape 3"/>
          <p:cNvSpPr/>
          <p:nvPr/>
        </p:nvSpPr>
        <p:spPr>
          <a:xfrm>
            <a:off x="0" y="0"/>
            <a:ext cx="12191400" cy="185040"/>
          </a:xfrm>
          <a:prstGeom prst="rect">
            <a:avLst/>
          </a:prstGeom>
          <a:solidFill>
            <a:srgbClr val="7030a0"/>
          </a:solidFill>
          <a:ln>
            <a:noFill/>
          </a:ln>
        </p:spPr>
        <p:style>
          <a:lnRef idx="0"/>
          <a:fillRef idx="0"/>
          <a:effectRef idx="0"/>
          <a:fontRef idx="minor"/>
        </p:style>
      </p:sp>
      <p:sp>
        <p:nvSpPr>
          <p:cNvPr id="4" name="CustomShape 4"/>
          <p:cNvSpPr/>
          <p:nvPr/>
        </p:nvSpPr>
        <p:spPr>
          <a:xfrm>
            <a:off x="0" y="0"/>
            <a:ext cx="12191400" cy="185040"/>
          </a:xfrm>
          <a:prstGeom prst="rect">
            <a:avLst/>
          </a:prstGeom>
          <a:solidFill>
            <a:srgbClr val="7030a0"/>
          </a:solidFill>
          <a:ln>
            <a:noFill/>
          </a:ln>
        </p:spPr>
        <p:style>
          <a:lnRef idx="0"/>
          <a:fillRef idx="0"/>
          <a:effectRef idx="0"/>
          <a:fontRef idx="minor"/>
        </p:style>
      </p:sp>
      <p:pic>
        <p:nvPicPr>
          <p:cNvPr id="5" name="Picture 8" descr=""/>
          <p:cNvPicPr/>
          <p:nvPr/>
        </p:nvPicPr>
        <p:blipFill>
          <a:blip r:embed="rId3"/>
          <a:stretch/>
        </p:blipFill>
        <p:spPr>
          <a:xfrm>
            <a:off x="0" y="5459040"/>
            <a:ext cx="12191400" cy="1406160"/>
          </a:xfrm>
          <a:prstGeom prst="rect">
            <a:avLst/>
          </a:prstGeom>
          <a:ln>
            <a:noFill/>
          </a:ln>
        </p:spPr>
      </p:pic>
      <p:sp>
        <p:nvSpPr>
          <p:cNvPr id="6" name="PlaceHolder 5"/>
          <p:cNvSpPr>
            <a:spLocks noGrp="1"/>
          </p:cNvSpPr>
          <p:nvPr>
            <p:ph type="title"/>
          </p:nvPr>
        </p:nvSpPr>
        <p:spPr>
          <a:xfrm>
            <a:off x="838080" y="365040"/>
            <a:ext cx="10514880" cy="132480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7" name="PlaceHolder 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 name="CustomShape 1"/>
          <p:cNvSpPr/>
          <p:nvPr/>
        </p:nvSpPr>
        <p:spPr>
          <a:xfrm>
            <a:off x="0" y="6614280"/>
            <a:ext cx="12191400" cy="243000"/>
          </a:xfrm>
          <a:prstGeom prst="rect">
            <a:avLst/>
          </a:prstGeom>
          <a:solidFill>
            <a:srgbClr val="7030a0"/>
          </a:solidFill>
          <a:ln>
            <a:noFill/>
          </a:ln>
        </p:spPr>
        <p:style>
          <a:lnRef idx="0"/>
          <a:fillRef idx="0"/>
          <a:effectRef idx="0"/>
          <a:fontRef idx="minor"/>
        </p:style>
      </p:sp>
      <p:pic>
        <p:nvPicPr>
          <p:cNvPr id="45" name="Picture 7" descr=""/>
          <p:cNvPicPr/>
          <p:nvPr/>
        </p:nvPicPr>
        <p:blipFill>
          <a:blip r:embed="rId2"/>
          <a:stretch/>
        </p:blipFill>
        <p:spPr>
          <a:xfrm>
            <a:off x="25200" y="6557400"/>
            <a:ext cx="191880" cy="287280"/>
          </a:xfrm>
          <a:prstGeom prst="rect">
            <a:avLst/>
          </a:prstGeom>
          <a:ln>
            <a:noFill/>
          </a:ln>
        </p:spPr>
      </p:pic>
      <p:sp>
        <p:nvSpPr>
          <p:cNvPr id="46" name="CustomShape 2"/>
          <p:cNvSpPr/>
          <p:nvPr/>
        </p:nvSpPr>
        <p:spPr>
          <a:xfrm>
            <a:off x="-47160" y="6614280"/>
            <a:ext cx="2723040" cy="2422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000" spc="-1" strike="noStrike">
                <a:solidFill>
                  <a:srgbClr val="ffffff"/>
                </a:solidFill>
                <a:latin typeface="Calibri"/>
                <a:ea typeface="DejaVu Sans"/>
              </a:rPr>
              <a:t>H.U. Computer Engineering Department</a:t>
            </a:r>
            <a:endParaRPr b="0" lang="en-US" sz="1000" spc="-1" strike="noStrike">
              <a:latin typeface="Arial"/>
            </a:endParaRPr>
          </a:p>
        </p:txBody>
      </p:sp>
      <p:sp>
        <p:nvSpPr>
          <p:cNvPr id="47" name="CustomShape 3"/>
          <p:cNvSpPr/>
          <p:nvPr/>
        </p:nvSpPr>
        <p:spPr>
          <a:xfrm>
            <a:off x="0" y="0"/>
            <a:ext cx="12191400" cy="185040"/>
          </a:xfrm>
          <a:prstGeom prst="rect">
            <a:avLst/>
          </a:prstGeom>
          <a:solidFill>
            <a:srgbClr val="7030a0"/>
          </a:solidFill>
          <a:ln>
            <a:noFill/>
          </a:ln>
        </p:spPr>
        <p:style>
          <a:lnRef idx="0"/>
          <a:fillRef idx="0"/>
          <a:effectRef idx="0"/>
          <a:fontRef idx="minor"/>
        </p:style>
      </p:sp>
      <p:sp>
        <p:nvSpPr>
          <p:cNvPr id="48" name="CustomShape 4"/>
          <p:cNvSpPr/>
          <p:nvPr/>
        </p:nvSpPr>
        <p:spPr>
          <a:xfrm>
            <a:off x="0" y="6614280"/>
            <a:ext cx="12191400" cy="243000"/>
          </a:xfrm>
          <a:prstGeom prst="rect">
            <a:avLst/>
          </a:prstGeom>
          <a:solidFill>
            <a:srgbClr val="7030a0"/>
          </a:solidFill>
          <a:ln>
            <a:noFill/>
          </a:ln>
        </p:spPr>
        <p:style>
          <a:lnRef idx="0"/>
          <a:fillRef idx="0"/>
          <a:effectRef idx="0"/>
          <a:fontRef idx="minor"/>
        </p:style>
      </p:sp>
      <p:sp>
        <p:nvSpPr>
          <p:cNvPr id="49" name="CustomShape 5"/>
          <p:cNvSpPr/>
          <p:nvPr/>
        </p:nvSpPr>
        <p:spPr>
          <a:xfrm>
            <a:off x="0" y="0"/>
            <a:ext cx="12191400" cy="185040"/>
          </a:xfrm>
          <a:prstGeom prst="rect">
            <a:avLst/>
          </a:prstGeom>
          <a:solidFill>
            <a:srgbClr val="7030a0"/>
          </a:solidFill>
          <a:ln>
            <a:noFill/>
          </a:ln>
        </p:spPr>
        <p:style>
          <a:lnRef idx="0"/>
          <a:fillRef idx="0"/>
          <a:effectRef idx="0"/>
          <a:fontRef idx="minor"/>
        </p:style>
      </p:sp>
      <p:pic>
        <p:nvPicPr>
          <p:cNvPr id="50" name="Picture 8" descr=""/>
          <p:cNvPicPr/>
          <p:nvPr/>
        </p:nvPicPr>
        <p:blipFill>
          <a:blip r:embed="rId3"/>
          <a:stretch/>
        </p:blipFill>
        <p:spPr>
          <a:xfrm>
            <a:off x="25200" y="6557400"/>
            <a:ext cx="191880" cy="287280"/>
          </a:xfrm>
          <a:prstGeom prst="rect">
            <a:avLst/>
          </a:prstGeom>
          <a:ln>
            <a:noFill/>
          </a:ln>
        </p:spPr>
      </p:pic>
      <p:sp>
        <p:nvSpPr>
          <p:cNvPr id="51" name="CustomShape 6"/>
          <p:cNvSpPr/>
          <p:nvPr/>
        </p:nvSpPr>
        <p:spPr>
          <a:xfrm>
            <a:off x="-47160" y="6614280"/>
            <a:ext cx="2723040" cy="2422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000" spc="-1" strike="noStrike">
                <a:solidFill>
                  <a:srgbClr val="ffffff"/>
                </a:solidFill>
                <a:latin typeface="Calibri"/>
                <a:ea typeface="DejaVu Sans"/>
              </a:rPr>
              <a:t>H.U. Computer Engineering Department</a:t>
            </a:r>
            <a:endParaRPr b="0" lang="en-US" sz="1000" spc="-1" strike="noStrike">
              <a:latin typeface="Arial"/>
            </a:endParaRPr>
          </a:p>
        </p:txBody>
      </p:sp>
      <p:sp>
        <p:nvSpPr>
          <p:cNvPr id="52" name="CustomShape 7"/>
          <p:cNvSpPr/>
          <p:nvPr/>
        </p:nvSpPr>
        <p:spPr>
          <a:xfrm>
            <a:off x="11211480" y="6613560"/>
            <a:ext cx="979920" cy="2361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B6299CE9-D80A-47FF-87BC-CFEC9E551320}" type="slidenum">
              <a:rPr b="0" lang="en-US" sz="1000" spc="-1" strike="noStrike">
                <a:solidFill>
                  <a:srgbClr val="ffffff"/>
                </a:solidFill>
                <a:latin typeface="Calibri"/>
                <a:ea typeface="DejaVu Sans"/>
              </a:rPr>
              <a:t>&lt;number&gt;</a:t>
            </a:fld>
            <a:endParaRPr b="0" lang="en-US" sz="1000" spc="-1" strike="noStrike">
              <a:latin typeface="Arial"/>
            </a:endParaRPr>
          </a:p>
        </p:txBody>
      </p:sp>
      <p:sp>
        <p:nvSpPr>
          <p:cNvPr id="53" name="PlaceHolder 8"/>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54" name="PlaceHolder 9"/>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1" name="CustomShape 1"/>
          <p:cNvSpPr/>
          <p:nvPr/>
        </p:nvSpPr>
        <p:spPr>
          <a:xfrm>
            <a:off x="0" y="6614280"/>
            <a:ext cx="12191400" cy="243000"/>
          </a:xfrm>
          <a:prstGeom prst="rect">
            <a:avLst/>
          </a:prstGeom>
          <a:solidFill>
            <a:srgbClr val="7030a0"/>
          </a:solidFill>
          <a:ln>
            <a:noFill/>
          </a:ln>
        </p:spPr>
        <p:style>
          <a:lnRef idx="0"/>
          <a:fillRef idx="0"/>
          <a:effectRef idx="0"/>
          <a:fontRef idx="minor"/>
        </p:style>
      </p:sp>
      <p:pic>
        <p:nvPicPr>
          <p:cNvPr id="92" name="Picture 7" descr=""/>
          <p:cNvPicPr/>
          <p:nvPr/>
        </p:nvPicPr>
        <p:blipFill>
          <a:blip r:embed="rId2"/>
          <a:stretch/>
        </p:blipFill>
        <p:spPr>
          <a:xfrm>
            <a:off x="25200" y="6557400"/>
            <a:ext cx="191880" cy="287280"/>
          </a:xfrm>
          <a:prstGeom prst="rect">
            <a:avLst/>
          </a:prstGeom>
          <a:ln>
            <a:noFill/>
          </a:ln>
        </p:spPr>
      </p:pic>
      <p:sp>
        <p:nvSpPr>
          <p:cNvPr id="93" name="CustomShape 2"/>
          <p:cNvSpPr/>
          <p:nvPr/>
        </p:nvSpPr>
        <p:spPr>
          <a:xfrm>
            <a:off x="-47160" y="6614280"/>
            <a:ext cx="2723040" cy="2422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000" spc="-1" strike="noStrike">
                <a:solidFill>
                  <a:srgbClr val="ffffff"/>
                </a:solidFill>
                <a:latin typeface="Calibri"/>
                <a:ea typeface="DejaVu Sans"/>
              </a:rPr>
              <a:t>H.U. Computer Engineering Department</a:t>
            </a:r>
            <a:endParaRPr b="0" lang="en-US" sz="1000" spc="-1" strike="noStrike">
              <a:latin typeface="Arial"/>
            </a:endParaRPr>
          </a:p>
        </p:txBody>
      </p:sp>
      <p:sp>
        <p:nvSpPr>
          <p:cNvPr id="94" name="CustomShape 3"/>
          <p:cNvSpPr/>
          <p:nvPr/>
        </p:nvSpPr>
        <p:spPr>
          <a:xfrm>
            <a:off x="0" y="0"/>
            <a:ext cx="12191400" cy="185040"/>
          </a:xfrm>
          <a:prstGeom prst="rect">
            <a:avLst/>
          </a:prstGeom>
          <a:solidFill>
            <a:srgbClr val="7030a0"/>
          </a:solidFill>
          <a:ln>
            <a:noFill/>
          </a:ln>
        </p:spPr>
        <p:style>
          <a:lnRef idx="0"/>
          <a:fillRef idx="0"/>
          <a:effectRef idx="0"/>
          <a:fontRef idx="minor"/>
        </p:style>
      </p:sp>
      <p:sp>
        <p:nvSpPr>
          <p:cNvPr id="95" name="CustomShape 4"/>
          <p:cNvSpPr/>
          <p:nvPr/>
        </p:nvSpPr>
        <p:spPr>
          <a:xfrm>
            <a:off x="0" y="6614280"/>
            <a:ext cx="12191400" cy="243000"/>
          </a:xfrm>
          <a:prstGeom prst="rect">
            <a:avLst/>
          </a:prstGeom>
          <a:solidFill>
            <a:srgbClr val="7030a0"/>
          </a:solidFill>
          <a:ln>
            <a:noFill/>
          </a:ln>
        </p:spPr>
        <p:style>
          <a:lnRef idx="0"/>
          <a:fillRef idx="0"/>
          <a:effectRef idx="0"/>
          <a:fontRef idx="minor"/>
        </p:style>
      </p:sp>
      <p:pic>
        <p:nvPicPr>
          <p:cNvPr id="96" name="Picture 6" descr=""/>
          <p:cNvPicPr/>
          <p:nvPr/>
        </p:nvPicPr>
        <p:blipFill>
          <a:blip r:embed="rId3"/>
          <a:stretch/>
        </p:blipFill>
        <p:spPr>
          <a:xfrm>
            <a:off x="25200" y="6557400"/>
            <a:ext cx="191880" cy="287280"/>
          </a:xfrm>
          <a:prstGeom prst="rect">
            <a:avLst/>
          </a:prstGeom>
          <a:ln>
            <a:noFill/>
          </a:ln>
        </p:spPr>
      </p:pic>
      <p:sp>
        <p:nvSpPr>
          <p:cNvPr id="97" name="CustomShape 5"/>
          <p:cNvSpPr/>
          <p:nvPr/>
        </p:nvSpPr>
        <p:spPr>
          <a:xfrm>
            <a:off x="-47160" y="6614280"/>
            <a:ext cx="2723040" cy="2422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000" spc="-1" strike="noStrike">
                <a:solidFill>
                  <a:srgbClr val="ffffff"/>
                </a:solidFill>
                <a:latin typeface="Calibri"/>
                <a:ea typeface="DejaVu Sans"/>
              </a:rPr>
              <a:t>H.U. Computer Engineering Department</a:t>
            </a:r>
            <a:endParaRPr b="0" lang="en-US" sz="1000" spc="-1" strike="noStrike">
              <a:latin typeface="Arial"/>
            </a:endParaRPr>
          </a:p>
        </p:txBody>
      </p:sp>
      <p:sp>
        <p:nvSpPr>
          <p:cNvPr id="98" name="CustomShape 6"/>
          <p:cNvSpPr/>
          <p:nvPr/>
        </p:nvSpPr>
        <p:spPr>
          <a:xfrm>
            <a:off x="0" y="0"/>
            <a:ext cx="12191400" cy="185040"/>
          </a:xfrm>
          <a:prstGeom prst="rect">
            <a:avLst/>
          </a:prstGeom>
          <a:solidFill>
            <a:srgbClr val="7030a0"/>
          </a:solidFill>
          <a:ln>
            <a:noFill/>
          </a:ln>
        </p:spPr>
        <p:style>
          <a:lnRef idx="0"/>
          <a:fillRef idx="0"/>
          <a:effectRef idx="0"/>
          <a:fontRef idx="minor"/>
        </p:style>
      </p:sp>
      <p:sp>
        <p:nvSpPr>
          <p:cNvPr id="99" name="PlaceHolder 7"/>
          <p:cNvSpPr>
            <a:spLocks noGrp="1"/>
          </p:cNvSpPr>
          <p:nvPr>
            <p:ph type="title"/>
          </p:nvPr>
        </p:nvSpPr>
        <p:spPr>
          <a:xfrm>
            <a:off x="838080" y="365040"/>
            <a:ext cx="10514880" cy="132480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100" name="PlaceHolder 8"/>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7" name="CustomShape 1"/>
          <p:cNvSpPr/>
          <p:nvPr/>
        </p:nvSpPr>
        <p:spPr>
          <a:xfrm>
            <a:off x="0" y="6614280"/>
            <a:ext cx="12191400" cy="243000"/>
          </a:xfrm>
          <a:prstGeom prst="rect">
            <a:avLst/>
          </a:prstGeom>
          <a:solidFill>
            <a:srgbClr val="7030a0"/>
          </a:solidFill>
          <a:ln>
            <a:noFill/>
          </a:ln>
        </p:spPr>
        <p:style>
          <a:lnRef idx="0"/>
          <a:fillRef idx="0"/>
          <a:effectRef idx="0"/>
          <a:fontRef idx="minor"/>
        </p:style>
      </p:sp>
      <p:pic>
        <p:nvPicPr>
          <p:cNvPr id="138" name="Picture 7" descr=""/>
          <p:cNvPicPr/>
          <p:nvPr/>
        </p:nvPicPr>
        <p:blipFill>
          <a:blip r:embed="rId2"/>
          <a:stretch/>
        </p:blipFill>
        <p:spPr>
          <a:xfrm>
            <a:off x="25200" y="6557400"/>
            <a:ext cx="191880" cy="287280"/>
          </a:xfrm>
          <a:prstGeom prst="rect">
            <a:avLst/>
          </a:prstGeom>
          <a:ln>
            <a:noFill/>
          </a:ln>
        </p:spPr>
      </p:pic>
      <p:sp>
        <p:nvSpPr>
          <p:cNvPr id="139" name="CustomShape 2"/>
          <p:cNvSpPr/>
          <p:nvPr/>
        </p:nvSpPr>
        <p:spPr>
          <a:xfrm>
            <a:off x="-47160" y="6614280"/>
            <a:ext cx="2723040" cy="2422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000" spc="-1" strike="noStrike">
                <a:solidFill>
                  <a:srgbClr val="ffffff"/>
                </a:solidFill>
                <a:latin typeface="Calibri"/>
                <a:ea typeface="DejaVu Sans"/>
              </a:rPr>
              <a:t>H.U. Computer Engineering Department</a:t>
            </a:r>
            <a:endParaRPr b="0" lang="en-US" sz="1000" spc="-1" strike="noStrike">
              <a:latin typeface="Arial"/>
            </a:endParaRPr>
          </a:p>
        </p:txBody>
      </p:sp>
      <p:sp>
        <p:nvSpPr>
          <p:cNvPr id="140" name="CustomShape 3"/>
          <p:cNvSpPr/>
          <p:nvPr/>
        </p:nvSpPr>
        <p:spPr>
          <a:xfrm>
            <a:off x="0" y="0"/>
            <a:ext cx="12191400" cy="185040"/>
          </a:xfrm>
          <a:prstGeom prst="rect">
            <a:avLst/>
          </a:prstGeom>
          <a:solidFill>
            <a:srgbClr val="7030a0"/>
          </a:solidFill>
          <a:ln>
            <a:noFill/>
          </a:ln>
        </p:spPr>
        <p:style>
          <a:lnRef idx="0"/>
          <a:fillRef idx="0"/>
          <a:effectRef idx="0"/>
          <a:fontRef idx="minor"/>
        </p:style>
      </p:sp>
      <p:sp>
        <p:nvSpPr>
          <p:cNvPr id="141" name="CustomShape 4"/>
          <p:cNvSpPr/>
          <p:nvPr/>
        </p:nvSpPr>
        <p:spPr>
          <a:xfrm>
            <a:off x="0" y="6614280"/>
            <a:ext cx="12191400" cy="243000"/>
          </a:xfrm>
          <a:prstGeom prst="rect">
            <a:avLst/>
          </a:prstGeom>
          <a:solidFill>
            <a:srgbClr val="7030a0"/>
          </a:solidFill>
          <a:ln>
            <a:noFill/>
          </a:ln>
        </p:spPr>
        <p:style>
          <a:lnRef idx="0"/>
          <a:fillRef idx="0"/>
          <a:effectRef idx="0"/>
          <a:fontRef idx="minor"/>
        </p:style>
      </p:sp>
      <p:pic>
        <p:nvPicPr>
          <p:cNvPr id="142" name="Picture 6" descr=""/>
          <p:cNvPicPr/>
          <p:nvPr/>
        </p:nvPicPr>
        <p:blipFill>
          <a:blip r:embed="rId3"/>
          <a:stretch/>
        </p:blipFill>
        <p:spPr>
          <a:xfrm>
            <a:off x="25200" y="6557400"/>
            <a:ext cx="191880" cy="287280"/>
          </a:xfrm>
          <a:prstGeom prst="rect">
            <a:avLst/>
          </a:prstGeom>
          <a:ln>
            <a:noFill/>
          </a:ln>
        </p:spPr>
      </p:pic>
      <p:sp>
        <p:nvSpPr>
          <p:cNvPr id="143" name="CustomShape 5"/>
          <p:cNvSpPr/>
          <p:nvPr/>
        </p:nvSpPr>
        <p:spPr>
          <a:xfrm>
            <a:off x="-47160" y="6614280"/>
            <a:ext cx="2723040" cy="2422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000" spc="-1" strike="noStrike">
                <a:solidFill>
                  <a:srgbClr val="ffffff"/>
                </a:solidFill>
                <a:latin typeface="Calibri"/>
                <a:ea typeface="DejaVu Sans"/>
              </a:rPr>
              <a:t>H.U. Computer Engineering Department</a:t>
            </a:r>
            <a:endParaRPr b="0" lang="en-US" sz="1000" spc="-1" strike="noStrike">
              <a:latin typeface="Arial"/>
            </a:endParaRPr>
          </a:p>
        </p:txBody>
      </p:sp>
      <p:sp>
        <p:nvSpPr>
          <p:cNvPr id="144" name="CustomShape 6"/>
          <p:cNvSpPr/>
          <p:nvPr/>
        </p:nvSpPr>
        <p:spPr>
          <a:xfrm>
            <a:off x="0" y="0"/>
            <a:ext cx="12191400" cy="185040"/>
          </a:xfrm>
          <a:prstGeom prst="rect">
            <a:avLst/>
          </a:prstGeom>
          <a:solidFill>
            <a:srgbClr val="7030a0"/>
          </a:solidFill>
          <a:ln>
            <a:noFill/>
          </a:ln>
        </p:spPr>
        <p:style>
          <a:lnRef idx="0"/>
          <a:fillRef idx="0"/>
          <a:effectRef idx="0"/>
          <a:fontRef idx="minor"/>
        </p:style>
      </p:sp>
      <p:sp>
        <p:nvSpPr>
          <p:cNvPr id="145" name="PlaceHolder 7"/>
          <p:cNvSpPr>
            <a:spLocks noGrp="1"/>
          </p:cNvSpPr>
          <p:nvPr>
            <p:ph type="title"/>
          </p:nvPr>
        </p:nvSpPr>
        <p:spPr>
          <a:xfrm>
            <a:off x="838080" y="365040"/>
            <a:ext cx="10514880" cy="132480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146" name="PlaceHolder 8"/>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3" name="CustomShape 1"/>
          <p:cNvSpPr/>
          <p:nvPr/>
        </p:nvSpPr>
        <p:spPr>
          <a:xfrm>
            <a:off x="0" y="6614280"/>
            <a:ext cx="12191400" cy="243000"/>
          </a:xfrm>
          <a:prstGeom prst="rect">
            <a:avLst/>
          </a:prstGeom>
          <a:solidFill>
            <a:srgbClr val="7030a0"/>
          </a:solidFill>
          <a:ln>
            <a:noFill/>
          </a:ln>
        </p:spPr>
        <p:style>
          <a:lnRef idx="0"/>
          <a:fillRef idx="0"/>
          <a:effectRef idx="0"/>
          <a:fontRef idx="minor"/>
        </p:style>
      </p:sp>
      <p:pic>
        <p:nvPicPr>
          <p:cNvPr id="184" name="Picture 7" descr=""/>
          <p:cNvPicPr/>
          <p:nvPr/>
        </p:nvPicPr>
        <p:blipFill>
          <a:blip r:embed="rId2"/>
          <a:stretch/>
        </p:blipFill>
        <p:spPr>
          <a:xfrm>
            <a:off x="25200" y="6557400"/>
            <a:ext cx="191880" cy="287280"/>
          </a:xfrm>
          <a:prstGeom prst="rect">
            <a:avLst/>
          </a:prstGeom>
          <a:ln>
            <a:noFill/>
          </a:ln>
        </p:spPr>
      </p:pic>
      <p:sp>
        <p:nvSpPr>
          <p:cNvPr id="185" name="CustomShape 2"/>
          <p:cNvSpPr/>
          <p:nvPr/>
        </p:nvSpPr>
        <p:spPr>
          <a:xfrm>
            <a:off x="-47160" y="6614280"/>
            <a:ext cx="2723040" cy="2422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000" spc="-1" strike="noStrike">
                <a:solidFill>
                  <a:srgbClr val="ffffff"/>
                </a:solidFill>
                <a:latin typeface="Calibri"/>
                <a:ea typeface="DejaVu Sans"/>
              </a:rPr>
              <a:t>H.U. Computer Engineering Department</a:t>
            </a:r>
            <a:endParaRPr b="0" lang="en-US" sz="1000" spc="-1" strike="noStrike">
              <a:latin typeface="Arial"/>
            </a:endParaRPr>
          </a:p>
        </p:txBody>
      </p:sp>
      <p:sp>
        <p:nvSpPr>
          <p:cNvPr id="186" name="CustomShape 3"/>
          <p:cNvSpPr/>
          <p:nvPr/>
        </p:nvSpPr>
        <p:spPr>
          <a:xfrm>
            <a:off x="0" y="0"/>
            <a:ext cx="12191400" cy="185040"/>
          </a:xfrm>
          <a:prstGeom prst="rect">
            <a:avLst/>
          </a:prstGeom>
          <a:solidFill>
            <a:srgbClr val="7030a0"/>
          </a:solidFill>
          <a:ln>
            <a:noFill/>
          </a:ln>
        </p:spPr>
        <p:style>
          <a:lnRef idx="0"/>
          <a:fillRef idx="0"/>
          <a:effectRef idx="0"/>
          <a:fontRef idx="minor"/>
        </p:style>
      </p:sp>
      <p:sp>
        <p:nvSpPr>
          <p:cNvPr id="187" name="CustomShape 4"/>
          <p:cNvSpPr/>
          <p:nvPr/>
        </p:nvSpPr>
        <p:spPr>
          <a:xfrm>
            <a:off x="0" y="6614280"/>
            <a:ext cx="12191400" cy="243000"/>
          </a:xfrm>
          <a:prstGeom prst="rect">
            <a:avLst/>
          </a:prstGeom>
          <a:solidFill>
            <a:srgbClr val="7030a0"/>
          </a:solidFill>
          <a:ln>
            <a:noFill/>
          </a:ln>
        </p:spPr>
        <p:style>
          <a:lnRef idx="0"/>
          <a:fillRef idx="0"/>
          <a:effectRef idx="0"/>
          <a:fontRef idx="minor"/>
        </p:style>
      </p:sp>
      <p:pic>
        <p:nvPicPr>
          <p:cNvPr id="188" name="Picture 6" descr=""/>
          <p:cNvPicPr/>
          <p:nvPr/>
        </p:nvPicPr>
        <p:blipFill>
          <a:blip r:embed="rId3"/>
          <a:stretch/>
        </p:blipFill>
        <p:spPr>
          <a:xfrm>
            <a:off x="25200" y="6557400"/>
            <a:ext cx="191880" cy="287280"/>
          </a:xfrm>
          <a:prstGeom prst="rect">
            <a:avLst/>
          </a:prstGeom>
          <a:ln>
            <a:noFill/>
          </a:ln>
        </p:spPr>
      </p:pic>
      <p:sp>
        <p:nvSpPr>
          <p:cNvPr id="189" name="CustomShape 5"/>
          <p:cNvSpPr/>
          <p:nvPr/>
        </p:nvSpPr>
        <p:spPr>
          <a:xfrm>
            <a:off x="-47160" y="6614280"/>
            <a:ext cx="2723040" cy="2422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000" spc="-1" strike="noStrike">
                <a:solidFill>
                  <a:srgbClr val="ffffff"/>
                </a:solidFill>
                <a:latin typeface="Calibri"/>
                <a:ea typeface="DejaVu Sans"/>
              </a:rPr>
              <a:t>H.U. Computer Engineering Department</a:t>
            </a:r>
            <a:endParaRPr b="0" lang="en-US" sz="1000" spc="-1" strike="noStrike">
              <a:latin typeface="Arial"/>
            </a:endParaRPr>
          </a:p>
        </p:txBody>
      </p:sp>
      <p:sp>
        <p:nvSpPr>
          <p:cNvPr id="190" name="CustomShape 6"/>
          <p:cNvSpPr/>
          <p:nvPr/>
        </p:nvSpPr>
        <p:spPr>
          <a:xfrm>
            <a:off x="0" y="0"/>
            <a:ext cx="12191400" cy="185040"/>
          </a:xfrm>
          <a:prstGeom prst="rect">
            <a:avLst/>
          </a:prstGeom>
          <a:solidFill>
            <a:srgbClr val="7030a0"/>
          </a:solidFill>
          <a:ln>
            <a:noFill/>
          </a:ln>
        </p:spPr>
        <p:style>
          <a:lnRef idx="0"/>
          <a:fillRef idx="0"/>
          <a:effectRef idx="0"/>
          <a:fontRef idx="minor"/>
        </p:style>
      </p:sp>
      <p:sp>
        <p:nvSpPr>
          <p:cNvPr id="191" name="PlaceHolder 7"/>
          <p:cNvSpPr>
            <a:spLocks noGrp="1"/>
          </p:cNvSpPr>
          <p:nvPr>
            <p:ph type="title"/>
          </p:nvPr>
        </p:nvSpPr>
        <p:spPr>
          <a:xfrm>
            <a:off x="838080" y="365040"/>
            <a:ext cx="10514880" cy="132480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192" name="PlaceHolder 8"/>
          <p:cNvSpPr>
            <a:spLocks noGrp="1"/>
          </p:cNvSpPr>
          <p:nvPr>
            <p:ph type="body"/>
          </p:nvPr>
        </p:nvSpPr>
        <p:spPr>
          <a:xfrm>
            <a:off x="838080" y="1825560"/>
            <a:ext cx="5130720" cy="4350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193" name="PlaceHolder 9"/>
          <p:cNvSpPr>
            <a:spLocks noGrp="1"/>
          </p:cNvSpPr>
          <p:nvPr>
            <p:ph type="body"/>
          </p:nvPr>
        </p:nvSpPr>
        <p:spPr>
          <a:xfrm>
            <a:off x="6226200" y="1825560"/>
            <a:ext cx="5130720" cy="4350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30" name="CustomShape 1"/>
          <p:cNvSpPr/>
          <p:nvPr/>
        </p:nvSpPr>
        <p:spPr>
          <a:xfrm>
            <a:off x="0" y="6614280"/>
            <a:ext cx="12191400" cy="243000"/>
          </a:xfrm>
          <a:prstGeom prst="rect">
            <a:avLst/>
          </a:prstGeom>
          <a:solidFill>
            <a:srgbClr val="7030a0"/>
          </a:solidFill>
          <a:ln>
            <a:noFill/>
          </a:ln>
        </p:spPr>
        <p:style>
          <a:lnRef idx="0"/>
          <a:fillRef idx="0"/>
          <a:effectRef idx="0"/>
          <a:fontRef idx="minor"/>
        </p:style>
      </p:sp>
      <p:pic>
        <p:nvPicPr>
          <p:cNvPr id="231" name="Picture 7" descr=""/>
          <p:cNvPicPr/>
          <p:nvPr/>
        </p:nvPicPr>
        <p:blipFill>
          <a:blip r:embed="rId2"/>
          <a:stretch/>
        </p:blipFill>
        <p:spPr>
          <a:xfrm>
            <a:off x="25200" y="6557400"/>
            <a:ext cx="191880" cy="287280"/>
          </a:xfrm>
          <a:prstGeom prst="rect">
            <a:avLst/>
          </a:prstGeom>
          <a:ln>
            <a:noFill/>
          </a:ln>
        </p:spPr>
      </p:pic>
      <p:sp>
        <p:nvSpPr>
          <p:cNvPr id="232" name="CustomShape 2"/>
          <p:cNvSpPr/>
          <p:nvPr/>
        </p:nvSpPr>
        <p:spPr>
          <a:xfrm>
            <a:off x="-47160" y="6614280"/>
            <a:ext cx="2723040" cy="2422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000" spc="-1" strike="noStrike">
                <a:solidFill>
                  <a:srgbClr val="ffffff"/>
                </a:solidFill>
                <a:latin typeface="Calibri"/>
                <a:ea typeface="DejaVu Sans"/>
              </a:rPr>
              <a:t>H.U. Computer Engineering Department</a:t>
            </a:r>
            <a:endParaRPr b="0" lang="en-US" sz="1000" spc="-1" strike="noStrike">
              <a:latin typeface="Arial"/>
            </a:endParaRPr>
          </a:p>
        </p:txBody>
      </p:sp>
      <p:sp>
        <p:nvSpPr>
          <p:cNvPr id="233" name="CustomShape 3"/>
          <p:cNvSpPr/>
          <p:nvPr/>
        </p:nvSpPr>
        <p:spPr>
          <a:xfrm>
            <a:off x="0" y="0"/>
            <a:ext cx="12191400" cy="185040"/>
          </a:xfrm>
          <a:prstGeom prst="rect">
            <a:avLst/>
          </a:prstGeom>
          <a:solidFill>
            <a:srgbClr val="7030a0"/>
          </a:solidFill>
          <a:ln>
            <a:noFill/>
          </a:ln>
        </p:spPr>
        <p:style>
          <a:lnRef idx="0"/>
          <a:fillRef idx="0"/>
          <a:effectRef idx="0"/>
          <a:fontRef idx="minor"/>
        </p:style>
      </p:sp>
      <p:sp>
        <p:nvSpPr>
          <p:cNvPr id="234" name="CustomShape 4"/>
          <p:cNvSpPr/>
          <p:nvPr/>
        </p:nvSpPr>
        <p:spPr>
          <a:xfrm>
            <a:off x="0" y="0"/>
            <a:ext cx="12191400" cy="185040"/>
          </a:xfrm>
          <a:prstGeom prst="rect">
            <a:avLst/>
          </a:prstGeom>
          <a:solidFill>
            <a:srgbClr val="7030a0"/>
          </a:solidFill>
          <a:ln>
            <a:noFill/>
          </a:ln>
        </p:spPr>
        <p:style>
          <a:lnRef idx="0"/>
          <a:fillRef idx="0"/>
          <a:effectRef idx="0"/>
          <a:fontRef idx="minor"/>
        </p:style>
      </p:sp>
      <p:sp>
        <p:nvSpPr>
          <p:cNvPr id="235" name="CustomShape 5"/>
          <p:cNvSpPr/>
          <p:nvPr/>
        </p:nvSpPr>
        <p:spPr>
          <a:xfrm>
            <a:off x="0" y="6614280"/>
            <a:ext cx="12191400" cy="243000"/>
          </a:xfrm>
          <a:prstGeom prst="rect">
            <a:avLst/>
          </a:prstGeom>
          <a:solidFill>
            <a:srgbClr val="7030a0"/>
          </a:solidFill>
          <a:ln>
            <a:noFill/>
          </a:ln>
        </p:spPr>
        <p:style>
          <a:lnRef idx="0"/>
          <a:fillRef idx="0"/>
          <a:effectRef idx="0"/>
          <a:fontRef idx="minor"/>
        </p:style>
      </p:sp>
      <p:pic>
        <p:nvPicPr>
          <p:cNvPr id="236" name="Picture 12" descr=""/>
          <p:cNvPicPr/>
          <p:nvPr/>
        </p:nvPicPr>
        <p:blipFill>
          <a:blip r:embed="rId3"/>
          <a:stretch/>
        </p:blipFill>
        <p:spPr>
          <a:xfrm>
            <a:off x="25200" y="6557400"/>
            <a:ext cx="191880" cy="287280"/>
          </a:xfrm>
          <a:prstGeom prst="rect">
            <a:avLst/>
          </a:prstGeom>
          <a:ln>
            <a:noFill/>
          </a:ln>
        </p:spPr>
      </p:pic>
      <p:sp>
        <p:nvSpPr>
          <p:cNvPr id="237" name="CustomShape 6"/>
          <p:cNvSpPr/>
          <p:nvPr/>
        </p:nvSpPr>
        <p:spPr>
          <a:xfrm>
            <a:off x="-47160" y="6614280"/>
            <a:ext cx="2723040" cy="2422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000" spc="-1" strike="noStrike">
                <a:solidFill>
                  <a:srgbClr val="ffffff"/>
                </a:solidFill>
                <a:latin typeface="Calibri"/>
                <a:ea typeface="DejaVu Sans"/>
              </a:rPr>
              <a:t>H.U. Computer Engineering Department</a:t>
            </a:r>
            <a:endParaRPr b="0" lang="en-US" sz="1000" spc="-1" strike="noStrike">
              <a:latin typeface="Arial"/>
            </a:endParaRPr>
          </a:p>
        </p:txBody>
      </p:sp>
      <p:sp>
        <p:nvSpPr>
          <p:cNvPr id="238" name="PlaceHolder 7"/>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239" name="PlaceHolder 8"/>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7.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5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slideLayout" Target="../slideLayouts/slideLayout41.xml"/>
</Relationships>
</file>

<file path=ppt/slides/_rels/slide14.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slideLayout" Target="../slideLayouts/slideLayout41.xml"/>
</Relationships>
</file>

<file path=ppt/slides/_rels/slide15.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41.xml"/>
</Relationships>
</file>

<file path=ppt/slides/_rels/slide16.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41.xml"/>
</Relationships>
</file>

<file path=ppt/slides/_rels/slide17.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4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19.xml.rels><?xml version="1.0" encoding="UTF-8"?>
<Relationships xmlns="http://schemas.openxmlformats.org/package/2006/relationships"><Relationship Id="rId1" Type="http://schemas.openxmlformats.org/officeDocument/2006/relationships/hyperlink" Target="https://keras.io/api/applications/inceptionresnetv2/" TargetMode="External"/><Relationship Id="rId2" Type="http://schemas.openxmlformats.org/officeDocument/2006/relationships/slideLayout" Target="../slideLayouts/slideLayout6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4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CustomShape 1"/>
          <p:cNvSpPr/>
          <p:nvPr/>
        </p:nvSpPr>
        <p:spPr>
          <a:xfrm>
            <a:off x="1523880" y="1122480"/>
            <a:ext cx="9143280" cy="2386800"/>
          </a:xfrm>
          <a:prstGeom prst="rect">
            <a:avLst/>
          </a:prstGeom>
          <a:noFill/>
          <a:ln>
            <a:noFill/>
          </a:ln>
        </p:spPr>
        <p:style>
          <a:lnRef idx="0"/>
          <a:fillRef idx="0"/>
          <a:effectRef idx="0"/>
          <a:fontRef idx="minor"/>
        </p:style>
        <p:txBody>
          <a:bodyPr lIns="90000" rIns="90000" tIns="45000" bIns="45000" anchor="b">
            <a:normAutofit/>
          </a:bodyPr>
          <a:p>
            <a:pPr algn="ctr">
              <a:lnSpc>
                <a:spcPct val="90000"/>
              </a:lnSpc>
            </a:pPr>
            <a:r>
              <a:rPr b="0" lang="en-US" sz="6000" spc="-1" strike="noStrike">
                <a:solidFill>
                  <a:srgbClr val="000000"/>
                </a:solidFill>
                <a:latin typeface="Calibri Light"/>
              </a:rPr>
              <a:t>Classification of Malaria Cell Images</a:t>
            </a:r>
            <a:endParaRPr b="0" lang="en-US" sz="6000" spc="-1" strike="noStrike">
              <a:latin typeface="Arial"/>
            </a:endParaRPr>
          </a:p>
        </p:txBody>
      </p:sp>
      <p:sp>
        <p:nvSpPr>
          <p:cNvPr id="283" name="CustomShape 2"/>
          <p:cNvSpPr/>
          <p:nvPr/>
        </p:nvSpPr>
        <p:spPr>
          <a:xfrm>
            <a:off x="1523880" y="3602160"/>
            <a:ext cx="9143280" cy="1654920"/>
          </a:xfrm>
          <a:prstGeom prst="rect">
            <a:avLst/>
          </a:prstGeom>
          <a:noFill/>
          <a:ln>
            <a:noFill/>
          </a:ln>
        </p:spPr>
        <p:style>
          <a:lnRef idx="0"/>
          <a:fillRef idx="0"/>
          <a:effectRef idx="0"/>
          <a:fontRef idx="minor"/>
        </p:style>
        <p:txBody>
          <a:bodyPr lIns="90000" rIns="90000" tIns="45000" bIns="45000">
            <a:normAutofit fontScale="51000"/>
          </a:bodyPr>
          <a:p>
            <a:pPr algn="ctr">
              <a:lnSpc>
                <a:spcPct val="90000"/>
              </a:lnSpc>
              <a:spcBef>
                <a:spcPts val="1001"/>
              </a:spcBef>
              <a:tabLst>
                <a:tab algn="l" pos="0"/>
              </a:tabLst>
            </a:pPr>
            <a:endParaRPr b="0" lang="en-US" sz="1800" spc="-1" strike="noStrike">
              <a:latin typeface="Arial"/>
            </a:endParaRPr>
          </a:p>
          <a:p>
            <a:pPr algn="ctr">
              <a:lnSpc>
                <a:spcPct val="90000"/>
              </a:lnSpc>
              <a:spcBef>
                <a:spcPts val="1001"/>
              </a:spcBef>
              <a:tabLst>
                <a:tab algn="l" pos="0"/>
              </a:tabLst>
            </a:pPr>
            <a:r>
              <a:rPr b="0" lang="en-US" sz="2400" spc="-1" strike="noStrike">
                <a:solidFill>
                  <a:srgbClr val="808080"/>
                </a:solidFill>
                <a:latin typeface="Calibri"/>
              </a:rPr>
              <a:t>BBM469 Data Intensive Applications Laboratory</a:t>
            </a:r>
            <a:endParaRPr b="0" lang="en-US" sz="2400" spc="-1" strike="noStrike">
              <a:latin typeface="Arial"/>
            </a:endParaRPr>
          </a:p>
          <a:p>
            <a:pPr algn="ctr">
              <a:lnSpc>
                <a:spcPct val="90000"/>
              </a:lnSpc>
              <a:spcBef>
                <a:spcPts val="1001"/>
              </a:spcBef>
              <a:tabLst>
                <a:tab algn="l" pos="0"/>
              </a:tabLst>
            </a:pPr>
            <a:endParaRPr b="0" lang="en-US" sz="2400" spc="-1" strike="noStrike">
              <a:latin typeface="Arial"/>
            </a:endParaRPr>
          </a:p>
          <a:p>
            <a:pPr algn="ctr">
              <a:lnSpc>
                <a:spcPct val="90000"/>
              </a:lnSpc>
              <a:spcBef>
                <a:spcPts val="1001"/>
              </a:spcBef>
              <a:tabLst>
                <a:tab algn="l" pos="0"/>
              </a:tabLst>
            </a:pPr>
            <a:r>
              <a:rPr b="0" lang="en-US" sz="3100" spc="-1" strike="noStrike">
                <a:solidFill>
                  <a:srgbClr val="808080"/>
                </a:solidFill>
                <a:latin typeface="Calibri"/>
              </a:rPr>
              <a:t>Data Science Capstone Project</a:t>
            </a:r>
            <a:endParaRPr b="0" lang="en-US" sz="3100" spc="-1" strike="noStrike">
              <a:latin typeface="Arial"/>
            </a:endParaRPr>
          </a:p>
          <a:p>
            <a:pPr algn="ctr">
              <a:lnSpc>
                <a:spcPct val="90000"/>
              </a:lnSpc>
              <a:spcBef>
                <a:spcPts val="1001"/>
              </a:spcBef>
              <a:tabLst>
                <a:tab algn="l" pos="0"/>
              </a:tabLst>
            </a:pPr>
            <a:r>
              <a:rPr b="0" lang="en-US" sz="3100" spc="-1" strike="noStrike">
                <a:solidFill>
                  <a:srgbClr val="808080"/>
                </a:solidFill>
                <a:latin typeface="Calibri"/>
              </a:rPr>
              <a:t>21626934 Edib Hamza Arslan</a:t>
            </a:r>
            <a:endParaRPr b="0" lang="en-US" sz="31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01" name="" descr=""/>
          <p:cNvPicPr/>
          <p:nvPr/>
        </p:nvPicPr>
        <p:blipFill>
          <a:blip r:embed="rId1"/>
          <a:stretch/>
        </p:blipFill>
        <p:spPr>
          <a:xfrm>
            <a:off x="6217920" y="457200"/>
            <a:ext cx="5654880" cy="6002280"/>
          </a:xfrm>
          <a:prstGeom prst="rect">
            <a:avLst/>
          </a:prstGeom>
          <a:ln>
            <a:noFill/>
          </a:ln>
        </p:spPr>
      </p:pic>
      <p:sp>
        <p:nvSpPr>
          <p:cNvPr id="302" name="CustomShape 1"/>
          <p:cNvSpPr/>
          <p:nvPr/>
        </p:nvSpPr>
        <p:spPr>
          <a:xfrm>
            <a:off x="640080" y="640080"/>
            <a:ext cx="5120280" cy="4756320"/>
          </a:xfrm>
          <a:prstGeom prst="rect">
            <a:avLst/>
          </a:prstGeom>
          <a:noFill/>
          <a:ln>
            <a:noFill/>
          </a:ln>
        </p:spPr>
        <p:style>
          <a:lnRef idx="0"/>
          <a:fillRef idx="0"/>
          <a:effectRef idx="0"/>
          <a:fontRef idx="minor"/>
        </p:style>
        <p:txBody>
          <a:bodyPr lIns="0" rIns="0" tIns="0" bIns="0">
            <a:noAutofit/>
          </a:bodyPr>
          <a:p>
            <a:pPr>
              <a:lnSpc>
                <a:spcPct val="100000"/>
              </a:lnSpc>
            </a:pPr>
            <a:r>
              <a:rPr b="0" lang="en-US" sz="2800" spc="-1" strike="noStrike">
                <a:latin typeface="Arial"/>
              </a:rPr>
              <a:t>The pre-trained model’s from keras applications site. I choose top 3 model from here depend on accuracy results. I didn’t choose Nasnet Large, because the input size’s for big images such as (331, 331, 3) .</a:t>
            </a:r>
            <a:endParaRPr b="0" lang="en-US" sz="2800" spc="-1" strike="noStrike">
              <a:latin typeface="Arial"/>
            </a:endParaRPr>
          </a:p>
          <a:p>
            <a:pPr>
              <a:lnSpc>
                <a:spcPct val="100000"/>
              </a:lnSpc>
            </a:pPr>
            <a:endParaRPr b="0" lang="en-US" sz="2800" spc="-1" strike="noStrike">
              <a:latin typeface="Arial"/>
            </a:endParaRPr>
          </a:p>
          <a:p>
            <a:pPr>
              <a:lnSpc>
                <a:spcPct val="100000"/>
              </a:lnSpc>
            </a:pPr>
            <a:r>
              <a:rPr b="0" lang="en-US" sz="2800" spc="-1" strike="noStrike">
                <a:latin typeface="Arial"/>
              </a:rPr>
              <a:t>The chosen models are </a:t>
            </a:r>
            <a:endParaRPr b="0" lang="en-US" sz="2800" spc="-1" strike="noStrike">
              <a:latin typeface="Arial"/>
            </a:endParaRPr>
          </a:p>
          <a:p>
            <a:pPr marL="216000" indent="-215640">
              <a:lnSpc>
                <a:spcPct val="100000"/>
              </a:lnSpc>
              <a:buClr>
                <a:srgbClr val="000000"/>
              </a:buClr>
              <a:buSzPct val="45000"/>
              <a:buFont typeface="Wingdings" charset="2"/>
              <a:buChar char=""/>
            </a:pPr>
            <a:r>
              <a:rPr b="0" lang="en-US" sz="2800" spc="-1" strike="noStrike">
                <a:latin typeface="Arial"/>
              </a:rPr>
              <a:t>Xception</a:t>
            </a:r>
            <a:endParaRPr b="0" lang="en-US" sz="2800" spc="-1" strike="noStrike">
              <a:latin typeface="Arial"/>
            </a:endParaRPr>
          </a:p>
          <a:p>
            <a:pPr marL="216000" indent="-215640">
              <a:lnSpc>
                <a:spcPct val="100000"/>
              </a:lnSpc>
              <a:buClr>
                <a:srgbClr val="000000"/>
              </a:buClr>
              <a:buSzPct val="45000"/>
              <a:buFont typeface="Wingdings" charset="2"/>
              <a:buChar char=""/>
            </a:pPr>
            <a:r>
              <a:rPr b="0" lang="en-US" sz="2800" spc="-1" strike="noStrike">
                <a:latin typeface="Arial"/>
              </a:rPr>
              <a:t>ResNet152V2</a:t>
            </a:r>
            <a:endParaRPr b="0" lang="en-US" sz="2800" spc="-1" strike="noStrike">
              <a:latin typeface="Arial"/>
            </a:endParaRPr>
          </a:p>
          <a:p>
            <a:pPr marL="216000" indent="-215640">
              <a:lnSpc>
                <a:spcPct val="100000"/>
              </a:lnSpc>
              <a:buClr>
                <a:srgbClr val="000000"/>
              </a:buClr>
              <a:buSzPct val="45000"/>
              <a:buFont typeface="Wingdings" charset="2"/>
              <a:buChar char=""/>
            </a:pPr>
            <a:r>
              <a:rPr b="0" lang="en-US" sz="2800" spc="-1" strike="noStrike">
                <a:latin typeface="Arial"/>
              </a:rPr>
              <a:t>InceptionResNetV2</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CustomShape 1"/>
          <p:cNvSpPr/>
          <p:nvPr/>
        </p:nvSpPr>
        <p:spPr>
          <a:xfrm>
            <a:off x="822960" y="547920"/>
            <a:ext cx="4190760" cy="100620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2800" spc="-1" strike="noStrike">
                <a:solidFill>
                  <a:srgbClr val="000000"/>
                </a:solidFill>
                <a:latin typeface="Calibri"/>
              </a:rPr>
              <a:t>Transfer learning</a:t>
            </a:r>
            <a:endParaRPr b="0" lang="en-US" sz="2800" spc="-1" strike="noStrike">
              <a:latin typeface="Arial"/>
            </a:endParaRPr>
          </a:p>
        </p:txBody>
      </p:sp>
      <p:sp>
        <p:nvSpPr>
          <p:cNvPr id="304" name="CustomShape 2"/>
          <p:cNvSpPr/>
          <p:nvPr/>
        </p:nvSpPr>
        <p:spPr>
          <a:xfrm>
            <a:off x="609480" y="1568520"/>
            <a:ext cx="5353920" cy="397692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US" sz="2800" spc="-1" strike="noStrike">
                <a:solidFill>
                  <a:srgbClr val="000000"/>
                </a:solidFill>
                <a:latin typeface="Calibri"/>
              </a:rPr>
              <a:t>Transfer learning is the reuse of a pre-trained model on a new problem. It's currently very popular in deep learning because it can train deep neural networks with comparatively little data.</a:t>
            </a:r>
            <a:endParaRPr b="0" lang="en-US" sz="2800" spc="-1" strike="noStrike">
              <a:latin typeface="Arial"/>
            </a:endParaRPr>
          </a:p>
        </p:txBody>
      </p:sp>
      <p:sp>
        <p:nvSpPr>
          <p:cNvPr id="305" name="CustomShape 3"/>
          <p:cNvSpPr/>
          <p:nvPr/>
        </p:nvSpPr>
        <p:spPr>
          <a:xfrm>
            <a:off x="6231960" y="1604520"/>
            <a:ext cx="5353920" cy="3976920"/>
          </a:xfrm>
          <a:prstGeom prst="rect">
            <a:avLst/>
          </a:prstGeom>
          <a:noFill/>
          <a:ln>
            <a:noFill/>
          </a:ln>
        </p:spPr>
        <p:style>
          <a:lnRef idx="0"/>
          <a:fillRef idx="0"/>
          <a:effectRef idx="0"/>
          <a:fontRef idx="minor"/>
        </p:style>
        <p:txBody>
          <a:bodyPr lIns="0" rIns="0" tIns="0" bIns="0">
            <a:normAutofit fontScale="81000"/>
          </a:bodyPr>
          <a:p>
            <a:pPr marL="432000" indent="-323640">
              <a:lnSpc>
                <a:spcPct val="100000"/>
              </a:lnSpc>
              <a:spcBef>
                <a:spcPts val="1417"/>
              </a:spcBef>
              <a:buClr>
                <a:srgbClr val="000000"/>
              </a:buClr>
              <a:buSzPct val="45000"/>
              <a:buFont typeface="Wingdings" charset="2"/>
              <a:buChar char=""/>
            </a:pPr>
            <a:r>
              <a:rPr b="0" lang="en-US" sz="2800" spc="-1" strike="noStrike">
                <a:solidFill>
                  <a:srgbClr val="000000"/>
                </a:solidFill>
                <a:latin typeface="Calibri"/>
              </a:rPr>
              <a:t>Fine-tuning, in general, means making small adjustments to a process to achieve the desired output or performance. Fine-tuning deep learning involves using weights of a previous deep learning algorithm for programming another similar deep learning process. </a:t>
            </a:r>
            <a:endParaRPr b="0" lang="en-US" sz="2800" spc="-1" strike="noStrike">
              <a:latin typeface="Arial"/>
            </a:endParaRPr>
          </a:p>
        </p:txBody>
      </p:sp>
      <p:sp>
        <p:nvSpPr>
          <p:cNvPr id="306" name="CustomShape 4"/>
          <p:cNvSpPr/>
          <p:nvPr/>
        </p:nvSpPr>
        <p:spPr>
          <a:xfrm>
            <a:off x="6217920" y="456480"/>
            <a:ext cx="4190760" cy="100620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2800" spc="-1" strike="noStrike">
                <a:solidFill>
                  <a:srgbClr val="000000"/>
                </a:solidFill>
                <a:latin typeface="Calibri"/>
              </a:rPr>
              <a:t>Fine tuning</a:t>
            </a:r>
            <a:r>
              <a:rPr b="0" lang="en-US" sz="1800" spc="-1" strike="noStrike">
                <a:solidFill>
                  <a:srgbClr val="000000"/>
                </a:solidFill>
                <a:latin typeface="Calibri"/>
              </a:rPr>
              <a:t>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CustomShape 1"/>
          <p:cNvSpPr/>
          <p:nvPr/>
        </p:nvSpPr>
        <p:spPr>
          <a:xfrm>
            <a:off x="831960" y="1709640"/>
            <a:ext cx="10514880" cy="2851920"/>
          </a:xfrm>
          <a:prstGeom prst="rect">
            <a:avLst/>
          </a:prstGeom>
          <a:noFill/>
          <a:ln>
            <a:noFill/>
          </a:ln>
        </p:spPr>
        <p:style>
          <a:lnRef idx="0"/>
          <a:fillRef idx="0"/>
          <a:effectRef idx="0"/>
          <a:fontRef idx="minor"/>
        </p:style>
        <p:txBody>
          <a:bodyPr lIns="90000" rIns="90000" tIns="45000" bIns="45000" anchor="b">
            <a:noAutofit/>
          </a:bodyPr>
          <a:p>
            <a:pPr>
              <a:lnSpc>
                <a:spcPct val="90000"/>
              </a:lnSpc>
            </a:pPr>
            <a:r>
              <a:rPr b="0" lang="en-US" sz="6000" spc="-1" strike="noStrike">
                <a:solidFill>
                  <a:srgbClr val="000000"/>
                </a:solidFill>
                <a:latin typeface="Calibri Light"/>
              </a:rPr>
              <a:t>Evaluation</a:t>
            </a:r>
            <a:endParaRPr b="0" lang="en-US" sz="6000" spc="-1" strike="noStrike">
              <a:latin typeface="Arial"/>
            </a:endParaRPr>
          </a:p>
        </p:txBody>
      </p:sp>
      <p:sp>
        <p:nvSpPr>
          <p:cNvPr id="308" name="CustomShape 2"/>
          <p:cNvSpPr/>
          <p:nvPr/>
        </p:nvSpPr>
        <p:spPr>
          <a:xfrm>
            <a:off x="831960" y="4589640"/>
            <a:ext cx="10514880" cy="1499400"/>
          </a:xfrm>
          <a:prstGeom prst="rect">
            <a:avLst/>
          </a:prstGeom>
          <a:noFill/>
          <a:ln>
            <a:noFill/>
          </a:ln>
        </p:spPr>
        <p:style>
          <a:lnRef idx="0"/>
          <a:fillRef idx="0"/>
          <a:effectRef idx="0"/>
          <a:fontRef idx="minor"/>
        </p:style>
      </p:sp>
      <p:sp>
        <p:nvSpPr>
          <p:cNvPr id="309" name="CustomShape 3"/>
          <p:cNvSpPr/>
          <p:nvPr/>
        </p:nvSpPr>
        <p:spPr>
          <a:xfrm>
            <a:off x="11210760" y="6613560"/>
            <a:ext cx="980280" cy="23580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2C231A1D-D8E2-4BD0-BE59-350600E31AA0}" type="slidenum">
              <a:rPr b="0" lang="en-US" sz="1000" spc="-1" strike="noStrike">
                <a:solidFill>
                  <a:srgbClr val="ffffff"/>
                </a:solidFill>
                <a:latin typeface="Calibri"/>
              </a:rPr>
              <a:t>11</a:t>
            </a:fld>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CustomShape 1"/>
          <p:cNvSpPr/>
          <p:nvPr/>
        </p:nvSpPr>
        <p:spPr>
          <a:xfrm>
            <a:off x="838080" y="365040"/>
            <a:ext cx="10514880" cy="45756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1800" spc="-1" strike="noStrike">
                <a:solidFill>
                  <a:srgbClr val="000000"/>
                </a:solidFill>
                <a:latin typeface="Calibri Light"/>
              </a:rPr>
              <a:t>Transfer learning training and validation accuracy and loss results</a:t>
            </a:r>
            <a:endParaRPr b="0" lang="en-US" sz="1800" spc="-1" strike="noStrike">
              <a:latin typeface="Arial"/>
            </a:endParaRPr>
          </a:p>
        </p:txBody>
      </p:sp>
      <p:pic>
        <p:nvPicPr>
          <p:cNvPr id="311" name="" descr=""/>
          <p:cNvPicPr/>
          <p:nvPr/>
        </p:nvPicPr>
        <p:blipFill>
          <a:blip r:embed="rId1"/>
          <a:stretch/>
        </p:blipFill>
        <p:spPr>
          <a:xfrm>
            <a:off x="731520" y="1097280"/>
            <a:ext cx="3742560" cy="2609280"/>
          </a:xfrm>
          <a:prstGeom prst="rect">
            <a:avLst/>
          </a:prstGeom>
          <a:ln>
            <a:noFill/>
          </a:ln>
        </p:spPr>
      </p:pic>
      <p:pic>
        <p:nvPicPr>
          <p:cNvPr id="312" name="" descr=""/>
          <p:cNvPicPr/>
          <p:nvPr/>
        </p:nvPicPr>
        <p:blipFill>
          <a:blip r:embed="rId2"/>
          <a:stretch/>
        </p:blipFill>
        <p:spPr>
          <a:xfrm>
            <a:off x="822960" y="3706920"/>
            <a:ext cx="3733200" cy="2694960"/>
          </a:xfrm>
          <a:prstGeom prst="rect">
            <a:avLst/>
          </a:prstGeom>
          <a:ln>
            <a:noFill/>
          </a:ln>
        </p:spPr>
      </p:pic>
      <p:pic>
        <p:nvPicPr>
          <p:cNvPr id="313" name="" descr=""/>
          <p:cNvPicPr/>
          <p:nvPr/>
        </p:nvPicPr>
        <p:blipFill>
          <a:blip r:embed="rId3"/>
          <a:stretch/>
        </p:blipFill>
        <p:spPr>
          <a:xfrm>
            <a:off x="5394960" y="966240"/>
            <a:ext cx="3675960" cy="2599560"/>
          </a:xfrm>
          <a:prstGeom prst="rect">
            <a:avLst/>
          </a:prstGeom>
          <a:ln>
            <a:noFill/>
          </a:ln>
        </p:spPr>
      </p:pic>
      <p:pic>
        <p:nvPicPr>
          <p:cNvPr id="314" name="" descr=""/>
          <p:cNvPicPr/>
          <p:nvPr/>
        </p:nvPicPr>
        <p:blipFill>
          <a:blip r:embed="rId4"/>
          <a:stretch/>
        </p:blipFill>
        <p:spPr>
          <a:xfrm>
            <a:off x="5486400" y="3835080"/>
            <a:ext cx="3695040" cy="265680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CustomShape 1"/>
          <p:cNvSpPr/>
          <p:nvPr/>
        </p:nvSpPr>
        <p:spPr>
          <a:xfrm>
            <a:off x="838080" y="365040"/>
            <a:ext cx="10514880" cy="45756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1800" spc="-1" strike="noStrike">
                <a:solidFill>
                  <a:srgbClr val="000000"/>
                </a:solidFill>
                <a:latin typeface="Calibri"/>
              </a:rPr>
              <a:t>Fine tuning training and validation accuracy and loss results</a:t>
            </a:r>
            <a:endParaRPr b="0" lang="en-US" sz="1800" spc="-1" strike="noStrike">
              <a:latin typeface="Arial"/>
            </a:endParaRPr>
          </a:p>
        </p:txBody>
      </p:sp>
      <p:pic>
        <p:nvPicPr>
          <p:cNvPr id="316" name="" descr=""/>
          <p:cNvPicPr/>
          <p:nvPr/>
        </p:nvPicPr>
        <p:blipFill>
          <a:blip r:embed="rId1"/>
          <a:stretch/>
        </p:blipFill>
        <p:spPr>
          <a:xfrm>
            <a:off x="1015560" y="1005840"/>
            <a:ext cx="3647520" cy="2571120"/>
          </a:xfrm>
          <a:prstGeom prst="rect">
            <a:avLst/>
          </a:prstGeom>
          <a:ln>
            <a:noFill/>
          </a:ln>
        </p:spPr>
      </p:pic>
      <p:pic>
        <p:nvPicPr>
          <p:cNvPr id="317" name="" descr=""/>
          <p:cNvPicPr/>
          <p:nvPr/>
        </p:nvPicPr>
        <p:blipFill>
          <a:blip r:embed="rId2"/>
          <a:stretch/>
        </p:blipFill>
        <p:spPr>
          <a:xfrm>
            <a:off x="873000" y="3642840"/>
            <a:ext cx="3790080" cy="2666160"/>
          </a:xfrm>
          <a:prstGeom prst="rect">
            <a:avLst/>
          </a:prstGeom>
          <a:ln>
            <a:noFill/>
          </a:ln>
        </p:spPr>
      </p:pic>
      <p:pic>
        <p:nvPicPr>
          <p:cNvPr id="318" name="" descr=""/>
          <p:cNvPicPr/>
          <p:nvPr/>
        </p:nvPicPr>
        <p:blipFill>
          <a:blip r:embed="rId3"/>
          <a:stretch/>
        </p:blipFill>
        <p:spPr>
          <a:xfrm>
            <a:off x="6545880" y="1005840"/>
            <a:ext cx="3695040" cy="2647080"/>
          </a:xfrm>
          <a:prstGeom prst="rect">
            <a:avLst/>
          </a:prstGeom>
          <a:ln>
            <a:noFill/>
          </a:ln>
        </p:spPr>
      </p:pic>
      <p:pic>
        <p:nvPicPr>
          <p:cNvPr id="319" name="" descr=""/>
          <p:cNvPicPr/>
          <p:nvPr/>
        </p:nvPicPr>
        <p:blipFill>
          <a:blip r:embed="rId4"/>
          <a:stretch/>
        </p:blipFill>
        <p:spPr>
          <a:xfrm>
            <a:off x="6618240" y="3840480"/>
            <a:ext cx="3714120" cy="253296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CustomShape 1"/>
          <p:cNvSpPr/>
          <p:nvPr/>
        </p:nvSpPr>
        <p:spPr>
          <a:xfrm>
            <a:off x="838080" y="365040"/>
            <a:ext cx="5013720" cy="475524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1800" spc="-1" strike="noStrike">
                <a:solidFill>
                  <a:srgbClr val="000000"/>
                </a:solidFill>
                <a:latin typeface="Calibri"/>
              </a:rPr>
              <a:t>The visualization of prediction results with resnet152V2 model</a:t>
            </a:r>
            <a:br/>
            <a:br/>
            <a:r>
              <a:rPr b="0" lang="en-US" sz="1800" spc="-1" strike="noStrike">
                <a:solidFill>
                  <a:srgbClr val="000000"/>
                </a:solidFill>
                <a:latin typeface="Calibri"/>
              </a:rPr>
              <a:t>The red text is showing true label and the blue text is showing predicted label.</a:t>
            </a:r>
            <a:endParaRPr b="0" lang="en-US" sz="1800" spc="-1" strike="noStrike">
              <a:latin typeface="Arial"/>
            </a:endParaRPr>
          </a:p>
        </p:txBody>
      </p:sp>
      <p:pic>
        <p:nvPicPr>
          <p:cNvPr id="321" name="" descr=""/>
          <p:cNvPicPr/>
          <p:nvPr/>
        </p:nvPicPr>
        <p:blipFill>
          <a:blip r:embed="rId1"/>
          <a:stretch/>
        </p:blipFill>
        <p:spPr>
          <a:xfrm>
            <a:off x="6193440" y="457200"/>
            <a:ext cx="5419080" cy="543816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CustomShape 1"/>
          <p:cNvSpPr/>
          <p:nvPr/>
        </p:nvSpPr>
        <p:spPr>
          <a:xfrm>
            <a:off x="838080" y="365040"/>
            <a:ext cx="8854200" cy="132480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1800" spc="-1" strike="noStrike">
                <a:solidFill>
                  <a:srgbClr val="000000"/>
                </a:solidFill>
                <a:latin typeface="Calibri"/>
              </a:rPr>
              <a:t>Classification Report</a:t>
            </a:r>
            <a:endParaRPr b="0" lang="en-US" sz="1800" spc="-1" strike="noStrike">
              <a:latin typeface="Arial"/>
            </a:endParaRPr>
          </a:p>
        </p:txBody>
      </p:sp>
      <p:pic>
        <p:nvPicPr>
          <p:cNvPr id="323" name="" descr=""/>
          <p:cNvPicPr/>
          <p:nvPr/>
        </p:nvPicPr>
        <p:blipFill>
          <a:blip r:embed="rId1"/>
          <a:stretch/>
        </p:blipFill>
        <p:spPr>
          <a:xfrm>
            <a:off x="2286000" y="1828800"/>
            <a:ext cx="6686280" cy="329148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24" name="" descr=""/>
          <p:cNvPicPr/>
          <p:nvPr/>
        </p:nvPicPr>
        <p:blipFill>
          <a:blip r:embed="rId1"/>
          <a:stretch/>
        </p:blipFill>
        <p:spPr>
          <a:xfrm>
            <a:off x="1817640" y="792720"/>
            <a:ext cx="8971920" cy="4876200"/>
          </a:xfrm>
          <a:prstGeom prst="rect">
            <a:avLst/>
          </a:prstGeom>
          <a:ln>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325" name="Table 1"/>
          <p:cNvGraphicFramePr/>
          <p:nvPr/>
        </p:nvGraphicFramePr>
        <p:xfrm>
          <a:off x="2004840" y="1683000"/>
          <a:ext cx="7357320" cy="2879640"/>
        </p:xfrm>
        <a:graphic>
          <a:graphicData uri="http://schemas.openxmlformats.org/drawingml/2006/table">
            <a:tbl>
              <a:tblPr/>
              <a:tblGrid>
                <a:gridCol w="1225440"/>
                <a:gridCol w="1225440"/>
                <a:gridCol w="1225440"/>
                <a:gridCol w="1225440"/>
                <a:gridCol w="1227960"/>
                <a:gridCol w="1227960"/>
              </a:tblGrid>
              <a:tr h="719640">
                <a:tc>
                  <a:txBody>
                    <a:bodyPr lIns="90000" rIns="90000">
                      <a:noAutofit/>
                    </a:bodyPr>
                    <a:p>
                      <a:pPr>
                        <a:lnSpc>
                          <a:spcPct val="100000"/>
                        </a:lnSpc>
                      </a:pPr>
                      <a:r>
                        <a:rPr b="0" lang="en-US" sz="1800" spc="-1" strike="noStrike">
                          <a:latin typeface="Arial"/>
                        </a:rPr>
                        <a:t>Model</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6633"/>
                    </a:solidFill>
                  </a:tcPr>
                </a:tc>
                <a:tc>
                  <a:txBody>
                    <a:bodyPr lIns="90000" rIns="90000">
                      <a:noAutofit/>
                    </a:bodyPr>
                    <a:p>
                      <a:pPr>
                        <a:lnSpc>
                          <a:spcPct val="100000"/>
                        </a:lnSpc>
                      </a:pPr>
                      <a:r>
                        <a:rPr b="0" lang="en-US" sz="1800" spc="-1" strike="noStrike">
                          <a:latin typeface="Arial"/>
                        </a:rPr>
                        <a:t>Batch Size</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6633"/>
                    </a:solidFill>
                  </a:tcPr>
                </a:tc>
                <a:tc>
                  <a:txBody>
                    <a:bodyPr lIns="90000" rIns="90000">
                      <a:noAutofit/>
                    </a:bodyPr>
                    <a:p>
                      <a:pPr>
                        <a:lnSpc>
                          <a:spcPct val="100000"/>
                        </a:lnSpc>
                      </a:pPr>
                      <a:r>
                        <a:rPr b="0" lang="en-US" sz="1800" spc="-1" strike="noStrike">
                          <a:latin typeface="Arial"/>
                        </a:rPr>
                        <a:t>Dropout Rate</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6633"/>
                    </a:solidFill>
                  </a:tcPr>
                </a:tc>
                <a:tc>
                  <a:txBody>
                    <a:bodyPr lIns="90000" rIns="90000">
                      <a:noAutofit/>
                    </a:bodyPr>
                    <a:p>
                      <a:pPr>
                        <a:lnSpc>
                          <a:spcPct val="100000"/>
                        </a:lnSpc>
                      </a:pPr>
                      <a:r>
                        <a:rPr b="0" lang="en-US" sz="1800" spc="-1" strike="noStrike">
                          <a:latin typeface="Arial"/>
                        </a:rPr>
                        <a:t>Epoch</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6633"/>
                    </a:solidFill>
                  </a:tcPr>
                </a:tc>
                <a:tc>
                  <a:txBody>
                    <a:bodyPr lIns="90000" rIns="90000">
                      <a:noAutofit/>
                    </a:bodyPr>
                    <a:p>
                      <a:pPr>
                        <a:lnSpc>
                          <a:spcPct val="100000"/>
                        </a:lnSpc>
                      </a:pPr>
                      <a:r>
                        <a:rPr b="0" lang="en-US" sz="1800" spc="-1" strike="noStrike">
                          <a:latin typeface="Arial"/>
                        </a:rPr>
                        <a:t>Learning rate</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6633"/>
                    </a:solidFill>
                  </a:tcPr>
                </a:tc>
                <a:tc>
                  <a:txBody>
                    <a:bodyPr lIns="90000" rIns="90000">
                      <a:noAutofit/>
                    </a:bodyPr>
                    <a:p>
                      <a:pPr>
                        <a:lnSpc>
                          <a:spcPct val="100000"/>
                        </a:lnSpc>
                      </a:pPr>
                      <a:r>
                        <a:rPr b="0" lang="en-US" sz="1800" spc="-1" strike="noStrike">
                          <a:latin typeface="Arial"/>
                        </a:rPr>
                        <a:t>Accuracy</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6633"/>
                    </a:solidFill>
                  </a:tcPr>
                </a:tc>
              </a:tr>
              <a:tr h="719640">
                <a:tc>
                  <a:txBody>
                    <a:bodyPr lIns="90000" rIns="90000">
                      <a:noAutofit/>
                    </a:bodyPr>
                    <a:p>
                      <a:pPr>
                        <a:lnSpc>
                          <a:spcPct val="100000"/>
                        </a:lnSpc>
                      </a:pPr>
                      <a:r>
                        <a:rPr b="0" lang="en-US" sz="1800" spc="-1" strike="noStrike">
                          <a:latin typeface="Arial"/>
                        </a:rPr>
                        <a:t>Resnet</a:t>
                      </a:r>
                      <a:endParaRPr b="0" lang="en-US" sz="1800" spc="-1" strike="noStrike">
                        <a:latin typeface="Arial"/>
                      </a:endParaRPr>
                    </a:p>
                    <a:p>
                      <a:pPr>
                        <a:lnSpc>
                          <a:spcPct val="100000"/>
                        </a:lnSpc>
                      </a:pPr>
                      <a:r>
                        <a:rPr b="0" lang="en-US" sz="1800" spc="-1" strike="noStrike">
                          <a:latin typeface="Arial"/>
                        </a:rPr>
                        <a:t>152V2</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9966"/>
                    </a:solidFill>
                  </a:tcPr>
                </a:tc>
                <a:tc>
                  <a:txBody>
                    <a:bodyPr lIns="90000" rIns="90000">
                      <a:noAutofit/>
                    </a:bodyPr>
                    <a:p>
                      <a:pPr>
                        <a:lnSpc>
                          <a:spcPct val="100000"/>
                        </a:lnSpc>
                      </a:pPr>
                      <a:r>
                        <a:rPr b="0" lang="en-US" sz="1800" spc="-1" strike="noStrike">
                          <a:latin typeface="Arial"/>
                        </a:rPr>
                        <a:t>32</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9966"/>
                    </a:solidFill>
                  </a:tcPr>
                </a:tc>
                <a:tc>
                  <a:txBody>
                    <a:bodyPr lIns="90000" rIns="90000">
                      <a:noAutofit/>
                    </a:bodyPr>
                    <a:p>
                      <a:pPr>
                        <a:lnSpc>
                          <a:spcPct val="100000"/>
                        </a:lnSpc>
                      </a:pPr>
                      <a:r>
                        <a:rPr b="0" lang="en-US" sz="1800" spc="-1" strike="noStrike">
                          <a:latin typeface="Arial"/>
                        </a:rPr>
                        <a:t>0.2</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9966"/>
                    </a:solidFill>
                  </a:tcPr>
                </a:tc>
                <a:tc>
                  <a:txBody>
                    <a:bodyPr lIns="90000" rIns="90000">
                      <a:noAutofit/>
                    </a:bodyPr>
                    <a:p>
                      <a:pPr>
                        <a:lnSpc>
                          <a:spcPct val="100000"/>
                        </a:lnSpc>
                      </a:pPr>
                      <a:r>
                        <a:rPr b="0" lang="en-US" sz="1800" spc="-1" strike="noStrike">
                          <a:latin typeface="Arial"/>
                        </a:rPr>
                        <a:t>10</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9966"/>
                    </a:solidFill>
                  </a:tcPr>
                </a:tc>
                <a:tc>
                  <a:txBody>
                    <a:bodyPr lIns="90000" rIns="90000">
                      <a:noAutofit/>
                    </a:bodyPr>
                    <a:p>
                      <a:pPr>
                        <a:lnSpc>
                          <a:spcPct val="100000"/>
                        </a:lnSpc>
                      </a:pPr>
                      <a:r>
                        <a:rPr b="0" lang="en-US" sz="1800" spc="-1" strike="noStrike">
                          <a:latin typeface="Arial"/>
                        </a:rPr>
                        <a:t>0.00001</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9966"/>
                    </a:solidFill>
                  </a:tcPr>
                </a:tc>
                <a:tc>
                  <a:txBody>
                    <a:bodyPr lIns="90000" rIns="90000">
                      <a:noAutofit/>
                    </a:bodyPr>
                    <a:p>
                      <a:pPr>
                        <a:lnSpc>
                          <a:spcPct val="100000"/>
                        </a:lnSpc>
                      </a:pPr>
                      <a:r>
                        <a:rPr b="0" lang="en-US" sz="2400" spc="-1" strike="noStrike">
                          <a:latin typeface="Times New Roman"/>
                        </a:rPr>
                        <a:t>%95</a:t>
                      </a:r>
                      <a:endParaRPr b="0" lang="en-US" sz="2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9966"/>
                    </a:solidFill>
                  </a:tcPr>
                </a:tc>
              </a:tr>
              <a:tr h="720360">
                <a:tc>
                  <a:txBody>
                    <a:bodyPr lIns="90000" rIns="90000">
                      <a:noAutofit/>
                    </a:bodyPr>
                    <a:p>
                      <a:pPr>
                        <a:lnSpc>
                          <a:spcPct val="100000"/>
                        </a:lnSpc>
                      </a:pPr>
                      <a:r>
                        <a:rPr b="0" lang="en-US" sz="1800" spc="-1" strike="noStrike">
                          <a:latin typeface="Arial"/>
                        </a:rPr>
                        <a:t>InceptionResNetV2</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cc99"/>
                    </a:solidFill>
                  </a:tcPr>
                </a:tc>
                <a:tc>
                  <a:txBody>
                    <a:bodyPr lIns="90000" rIns="90000">
                      <a:noAutofit/>
                    </a:bodyPr>
                    <a:p>
                      <a:pPr>
                        <a:lnSpc>
                          <a:spcPct val="100000"/>
                        </a:lnSpc>
                      </a:pPr>
                      <a:r>
                        <a:rPr b="0" lang="en-US" sz="1800" spc="-1" strike="noStrike">
                          <a:latin typeface="Arial"/>
                        </a:rPr>
                        <a:t>32</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cc99"/>
                    </a:solidFill>
                  </a:tcPr>
                </a:tc>
                <a:tc>
                  <a:txBody>
                    <a:bodyPr lIns="90000" rIns="90000">
                      <a:noAutofit/>
                    </a:bodyPr>
                    <a:p>
                      <a:pPr>
                        <a:lnSpc>
                          <a:spcPct val="100000"/>
                        </a:lnSpc>
                      </a:pPr>
                      <a:r>
                        <a:rPr b="0" lang="en-US" sz="1800" spc="-1" strike="noStrike">
                          <a:latin typeface="Arial"/>
                        </a:rPr>
                        <a:t>0.2</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cc99"/>
                    </a:solidFill>
                  </a:tcPr>
                </a:tc>
                <a:tc>
                  <a:txBody>
                    <a:bodyPr lIns="90000" rIns="90000">
                      <a:noAutofit/>
                    </a:bodyPr>
                    <a:p>
                      <a:pPr>
                        <a:lnSpc>
                          <a:spcPct val="100000"/>
                        </a:lnSpc>
                      </a:pPr>
                      <a:r>
                        <a:rPr b="0" lang="en-US" sz="1800" spc="-1" strike="noStrike">
                          <a:latin typeface="Arial"/>
                        </a:rPr>
                        <a:t>10</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cc99"/>
                    </a:solidFill>
                  </a:tcPr>
                </a:tc>
                <a:tc>
                  <a:txBody>
                    <a:bodyPr lIns="90000" rIns="90000">
                      <a:noAutofit/>
                    </a:bodyPr>
                    <a:p>
                      <a:pPr>
                        <a:lnSpc>
                          <a:spcPct val="100000"/>
                        </a:lnSpc>
                      </a:pPr>
                      <a:r>
                        <a:rPr b="0" lang="en-US" sz="1800" spc="-1" strike="noStrike">
                          <a:latin typeface="Arial"/>
                        </a:rPr>
                        <a:t>0.00001</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cc99"/>
                    </a:solidFill>
                  </a:tcPr>
                </a:tc>
                <a:tc>
                  <a:txBody>
                    <a:bodyPr lIns="90000" rIns="90000">
                      <a:noAutofit/>
                    </a:bodyPr>
                    <a:p>
                      <a:pPr>
                        <a:lnSpc>
                          <a:spcPct val="100000"/>
                        </a:lnSpc>
                      </a:pPr>
                      <a:r>
                        <a:rPr b="0" lang="en-US" sz="2400" spc="-1" strike="noStrike">
                          <a:latin typeface="Times New Roman"/>
                        </a:rPr>
                        <a:t>%94</a:t>
                      </a:r>
                      <a:endParaRPr b="0" lang="en-US" sz="2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cc99"/>
                    </a:solidFill>
                  </a:tcPr>
                </a:tc>
              </a:tr>
              <a:tr h="720360">
                <a:tc>
                  <a:txBody>
                    <a:bodyPr lIns="90000" rIns="90000">
                      <a:noAutofit/>
                    </a:bodyPr>
                    <a:p>
                      <a:pPr>
                        <a:lnSpc>
                          <a:spcPct val="100000"/>
                        </a:lnSpc>
                      </a:pPr>
                      <a:r>
                        <a:rPr b="0" lang="en-US" sz="1800" spc="-1" strike="noStrike">
                          <a:latin typeface="Arial"/>
                        </a:rPr>
                        <a:t>Xception</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9966"/>
                    </a:solidFill>
                  </a:tcPr>
                </a:tc>
                <a:tc>
                  <a:txBody>
                    <a:bodyPr lIns="90000" rIns="90000">
                      <a:noAutofit/>
                    </a:bodyPr>
                    <a:p>
                      <a:pPr>
                        <a:lnSpc>
                          <a:spcPct val="100000"/>
                        </a:lnSpc>
                      </a:pPr>
                      <a:r>
                        <a:rPr b="0" lang="en-US" sz="1800" spc="-1" strike="noStrike">
                          <a:latin typeface="Arial"/>
                        </a:rPr>
                        <a:t>32</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9966"/>
                    </a:solidFill>
                  </a:tcPr>
                </a:tc>
                <a:tc>
                  <a:txBody>
                    <a:bodyPr lIns="90000" rIns="90000">
                      <a:noAutofit/>
                    </a:bodyPr>
                    <a:p>
                      <a:pPr>
                        <a:lnSpc>
                          <a:spcPct val="100000"/>
                        </a:lnSpc>
                      </a:pPr>
                      <a:r>
                        <a:rPr b="0" lang="en-US" sz="1800" spc="-1" strike="noStrike">
                          <a:latin typeface="Arial"/>
                        </a:rPr>
                        <a:t>0.2</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9966"/>
                    </a:solidFill>
                  </a:tcPr>
                </a:tc>
                <a:tc>
                  <a:txBody>
                    <a:bodyPr lIns="90000" rIns="90000">
                      <a:noAutofit/>
                    </a:bodyPr>
                    <a:p>
                      <a:pPr>
                        <a:lnSpc>
                          <a:spcPct val="100000"/>
                        </a:lnSpc>
                      </a:pPr>
                      <a:r>
                        <a:rPr b="0" lang="en-US" sz="1800" spc="-1" strike="noStrike">
                          <a:latin typeface="Arial"/>
                        </a:rPr>
                        <a:t>10</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9966"/>
                    </a:solidFill>
                  </a:tcPr>
                </a:tc>
                <a:tc>
                  <a:txBody>
                    <a:bodyPr lIns="90000" rIns="90000">
                      <a:noAutofit/>
                    </a:bodyPr>
                    <a:p>
                      <a:pPr>
                        <a:lnSpc>
                          <a:spcPct val="100000"/>
                        </a:lnSpc>
                      </a:pPr>
                      <a:r>
                        <a:rPr b="0" lang="en-US" sz="1800" spc="-1" strike="noStrike">
                          <a:latin typeface="Arial"/>
                        </a:rPr>
                        <a:t>0.00001</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9966"/>
                    </a:solidFill>
                  </a:tcPr>
                </a:tc>
                <a:tc>
                  <a:txBody>
                    <a:bodyPr lIns="90000" rIns="90000">
                      <a:noAutofit/>
                    </a:bodyPr>
                    <a:p>
                      <a:pPr>
                        <a:lnSpc>
                          <a:spcPct val="100000"/>
                        </a:lnSpc>
                      </a:pPr>
                      <a:r>
                        <a:rPr b="0" lang="en-US" sz="2400" spc="-1" strike="noStrike">
                          <a:latin typeface="Times New Roman"/>
                        </a:rPr>
                        <a:t>%93</a:t>
                      </a:r>
                      <a:endParaRPr b="0" lang="en-US" sz="2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9966"/>
                    </a:solidFill>
                  </a:tcPr>
                </a:tc>
              </a:tr>
            </a:tbl>
          </a:graphicData>
        </a:graphic>
      </p:graphicFrame>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6"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rPr>
              <a:t>References</a:t>
            </a:r>
            <a:endParaRPr b="0" lang="en-US" sz="4400" spc="-1" strike="noStrike">
              <a:latin typeface="Arial"/>
            </a:endParaRPr>
          </a:p>
        </p:txBody>
      </p:sp>
      <p:sp>
        <p:nvSpPr>
          <p:cNvPr id="327"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Autofit/>
          </a:bodyPr>
          <a:p>
            <a:pPr marL="228600" indent="-227880">
              <a:lnSpc>
                <a:spcPct val="90000"/>
              </a:lnSpc>
              <a:spcBef>
                <a:spcPts val="1001"/>
              </a:spcBef>
              <a:buClr>
                <a:srgbClr val="000000"/>
              </a:buClr>
              <a:buFont typeface="Arial"/>
              <a:buChar char="•"/>
            </a:pPr>
            <a:r>
              <a:rPr b="0" lang="en-US" sz="1400" spc="-1" strike="noStrike">
                <a:solidFill>
                  <a:srgbClr val="000000"/>
                </a:solidFill>
                <a:latin typeface="Calibri"/>
              </a:rPr>
              <a:t>https://www.researchgate.net/publication/349105266_Classification_of_Malaria_Cell_Images_with_Deep_Learning_Architectures</a:t>
            </a:r>
            <a:endParaRPr b="0" lang="en-US" sz="1400" spc="-1" strike="noStrike">
              <a:latin typeface="Arial"/>
            </a:endParaRPr>
          </a:p>
          <a:p>
            <a:pPr marL="228600" indent="-227880">
              <a:lnSpc>
                <a:spcPct val="90000"/>
              </a:lnSpc>
              <a:spcBef>
                <a:spcPts val="1001"/>
              </a:spcBef>
              <a:buClr>
                <a:srgbClr val="000000"/>
              </a:buClr>
              <a:buFont typeface="Arial"/>
              <a:buChar char="•"/>
            </a:pPr>
            <a:r>
              <a:rPr b="0" lang="en-US" sz="1400" spc="-1" strike="noStrike">
                <a:solidFill>
                  <a:srgbClr val="000000"/>
                </a:solidFill>
                <a:latin typeface="Calibri"/>
              </a:rPr>
              <a:t>https://towardsdatascience.com/cnn-transfer-learning-fine-tuning-9f3e7c5806b2</a:t>
            </a:r>
            <a:endParaRPr b="0" lang="en-US" sz="1400" spc="-1" strike="noStrike">
              <a:latin typeface="Arial"/>
            </a:endParaRPr>
          </a:p>
          <a:p>
            <a:pPr marL="228600" indent="-227880">
              <a:lnSpc>
                <a:spcPct val="90000"/>
              </a:lnSpc>
              <a:spcBef>
                <a:spcPts val="1001"/>
              </a:spcBef>
              <a:buClr>
                <a:srgbClr val="000000"/>
              </a:buClr>
              <a:buFont typeface="Arial"/>
              <a:buChar char="•"/>
            </a:pPr>
            <a:r>
              <a:rPr b="0" lang="en-US" sz="1400" spc="-1" strike="noStrike">
                <a:solidFill>
                  <a:srgbClr val="000000"/>
                </a:solidFill>
                <a:latin typeface="Calibri"/>
              </a:rPr>
              <a:t>https://towardsdatascience.com/deep-learning-using-transfer-learning-python-code-for-resnet50-8acdfb3a2d38</a:t>
            </a:r>
            <a:endParaRPr b="0" lang="en-US" sz="1400" spc="-1" strike="noStrike">
              <a:latin typeface="Arial"/>
            </a:endParaRPr>
          </a:p>
          <a:p>
            <a:pPr marL="228600" indent="-227880">
              <a:lnSpc>
                <a:spcPct val="90000"/>
              </a:lnSpc>
              <a:spcBef>
                <a:spcPts val="1001"/>
              </a:spcBef>
              <a:buClr>
                <a:srgbClr val="000000"/>
              </a:buClr>
              <a:buFont typeface="Arial"/>
              <a:buChar char="•"/>
            </a:pPr>
            <a:r>
              <a:rPr b="0" lang="en-US" sz="1400" spc="-1" strike="noStrike">
                <a:solidFill>
                  <a:srgbClr val="000000"/>
                </a:solidFill>
                <a:latin typeface="Calibri"/>
              </a:rPr>
              <a:t>https://machinelearningmastery.com/how-to-use-transfer-learning-when-developing-convolutional-neural-network-models/</a:t>
            </a:r>
            <a:endParaRPr b="0" lang="en-US" sz="1400" spc="-1" strike="noStrike">
              <a:latin typeface="Arial"/>
            </a:endParaRPr>
          </a:p>
          <a:p>
            <a:pPr marL="228600" indent="-227880">
              <a:lnSpc>
                <a:spcPct val="90000"/>
              </a:lnSpc>
              <a:spcBef>
                <a:spcPts val="1001"/>
              </a:spcBef>
              <a:buClr>
                <a:srgbClr val="000000"/>
              </a:buClr>
              <a:buFont typeface="Arial"/>
              <a:buChar char="•"/>
            </a:pPr>
            <a:r>
              <a:rPr b="0" lang="en-US" sz="1400" spc="-1" strike="noStrike">
                <a:solidFill>
                  <a:srgbClr val="000000"/>
                </a:solidFill>
                <a:latin typeface="Calibri"/>
              </a:rPr>
              <a:t>https://neptune.ai/blog/transfer-learning-guide-examples-for-images-and-text-in-keras</a:t>
            </a:r>
            <a:endParaRPr b="0" lang="en-US" sz="1400" spc="-1" strike="noStrike">
              <a:latin typeface="Arial"/>
            </a:endParaRPr>
          </a:p>
          <a:p>
            <a:pPr marL="228600" indent="-227880">
              <a:lnSpc>
                <a:spcPct val="90000"/>
              </a:lnSpc>
              <a:spcBef>
                <a:spcPts val="1001"/>
              </a:spcBef>
              <a:buClr>
                <a:srgbClr val="000000"/>
              </a:buClr>
              <a:buFont typeface="Arial"/>
              <a:buChar char="•"/>
            </a:pPr>
            <a:r>
              <a:rPr b="0" lang="en-US" sz="1400" spc="-1" strike="noStrike">
                <a:solidFill>
                  <a:srgbClr val="000000"/>
                </a:solidFill>
                <a:latin typeface="Calibri"/>
              </a:rPr>
              <a:t>https://cs231n.github.io/transfer-learning/</a:t>
            </a:r>
            <a:endParaRPr b="0" lang="en-US" sz="1400" spc="-1" strike="noStrike">
              <a:latin typeface="Arial"/>
            </a:endParaRPr>
          </a:p>
          <a:p>
            <a:pPr marL="228600" indent="-227880">
              <a:lnSpc>
                <a:spcPct val="90000"/>
              </a:lnSpc>
              <a:spcBef>
                <a:spcPts val="1001"/>
              </a:spcBef>
              <a:buClr>
                <a:srgbClr val="000000"/>
              </a:buClr>
              <a:buFont typeface="Arial"/>
              <a:buChar char="•"/>
            </a:pPr>
            <a:r>
              <a:rPr b="0" lang="en-US" sz="1400" spc="-1" strike="noStrike">
                <a:solidFill>
                  <a:srgbClr val="000000"/>
                </a:solidFill>
                <a:latin typeface="Calibri"/>
              </a:rPr>
              <a:t>https://www.tensorflow.org/tutorials/images/transfer_learning</a:t>
            </a:r>
            <a:endParaRPr b="0" lang="en-US" sz="1400" spc="-1" strike="noStrike">
              <a:latin typeface="Arial"/>
            </a:endParaRPr>
          </a:p>
          <a:p>
            <a:pPr marL="228600" indent="-227880">
              <a:lnSpc>
                <a:spcPct val="90000"/>
              </a:lnSpc>
              <a:spcBef>
                <a:spcPts val="1001"/>
              </a:spcBef>
              <a:buClr>
                <a:srgbClr val="000000"/>
              </a:buClr>
              <a:buFont typeface="Arial"/>
              <a:buChar char="•"/>
            </a:pPr>
            <a:r>
              <a:rPr b="0" lang="en-US" sz="1400" spc="-1" strike="noStrike">
                <a:solidFill>
                  <a:srgbClr val="000000"/>
                </a:solidFill>
                <a:latin typeface="Calibri"/>
              </a:rPr>
              <a:t>https://keras.io/api/applications/</a:t>
            </a:r>
            <a:endParaRPr b="0" lang="en-US" sz="1400" spc="-1" strike="noStrike">
              <a:latin typeface="Arial"/>
            </a:endParaRPr>
          </a:p>
          <a:p>
            <a:pPr marL="228600" indent="-227880">
              <a:lnSpc>
                <a:spcPct val="90000"/>
              </a:lnSpc>
              <a:spcBef>
                <a:spcPts val="1001"/>
              </a:spcBef>
              <a:buClr>
                <a:srgbClr val="000000"/>
              </a:buClr>
              <a:buFont typeface="Arial"/>
              <a:buChar char="•"/>
            </a:pPr>
            <a:r>
              <a:rPr b="0" lang="en-US" sz="1400" spc="-1" strike="noStrike">
                <a:solidFill>
                  <a:srgbClr val="000000"/>
                </a:solidFill>
                <a:latin typeface="Calibri"/>
              </a:rPr>
              <a:t>https://keras.io/api/applications/xception/</a:t>
            </a:r>
            <a:endParaRPr b="0" lang="en-US" sz="1400" spc="-1" strike="noStrike">
              <a:latin typeface="Arial"/>
            </a:endParaRPr>
          </a:p>
          <a:p>
            <a:pPr marL="228600" indent="-227880">
              <a:lnSpc>
                <a:spcPct val="90000"/>
              </a:lnSpc>
              <a:spcBef>
                <a:spcPts val="1001"/>
              </a:spcBef>
              <a:buClr>
                <a:srgbClr val="000000"/>
              </a:buClr>
              <a:buFont typeface="Arial"/>
              <a:buChar char="•"/>
            </a:pPr>
            <a:r>
              <a:rPr b="0" lang="en-US" sz="1400" spc="-1" strike="noStrike" u="sng">
                <a:solidFill>
                  <a:srgbClr val="0563c1"/>
                </a:solidFill>
                <a:uFillTx/>
                <a:latin typeface="Calibri"/>
                <a:hlinkClick r:id="rId1"/>
              </a:rPr>
              <a:t>https://keras.io/api/applications/inceptionresnetv2/</a:t>
            </a:r>
            <a:endParaRPr b="0" lang="en-US" sz="1400" spc="-1" strike="noStrike">
              <a:latin typeface="Arial"/>
            </a:endParaRPr>
          </a:p>
          <a:p>
            <a:pPr marL="228600" indent="-227880">
              <a:lnSpc>
                <a:spcPct val="90000"/>
              </a:lnSpc>
              <a:spcBef>
                <a:spcPts val="1001"/>
              </a:spcBef>
              <a:buClr>
                <a:srgbClr val="000000"/>
              </a:buClr>
              <a:buFont typeface="Arial"/>
              <a:buChar char="•"/>
            </a:pPr>
            <a:r>
              <a:rPr b="0" lang="en-US" sz="1400" spc="-1" strike="noStrike">
                <a:solidFill>
                  <a:srgbClr val="000000"/>
                </a:solidFill>
                <a:latin typeface="Calibri"/>
              </a:rPr>
              <a:t>https://keras.io/api/applications/resnet/#resnet152v2-function</a:t>
            </a:r>
            <a:endParaRPr b="0" lang="en-US" sz="1400" spc="-1" strike="noStrike">
              <a:latin typeface="Arial"/>
            </a:endParaRPr>
          </a:p>
          <a:p>
            <a:pPr marL="228600" indent="-227880">
              <a:lnSpc>
                <a:spcPct val="90000"/>
              </a:lnSpc>
              <a:spcBef>
                <a:spcPts val="1001"/>
              </a:spcBef>
              <a:buClr>
                <a:srgbClr val="000000"/>
              </a:buClr>
              <a:buFont typeface="Arial"/>
              <a:buChar char="•"/>
            </a:pPr>
            <a:r>
              <a:rPr b="0" lang="en-US" sz="1400" spc="-1" strike="noStrike">
                <a:solidFill>
                  <a:srgbClr val="000000"/>
                </a:solidFill>
                <a:latin typeface="Calibri"/>
              </a:rPr>
              <a:t>https://www.kaggle.com/iarunava/cell-images-for-detecting-malaria</a:t>
            </a:r>
            <a:endParaRPr b="0" lang="en-US" sz="1400" spc="-1" strike="noStrike">
              <a:latin typeface="Arial"/>
            </a:endParaRPr>
          </a:p>
        </p:txBody>
      </p:sp>
      <p:sp>
        <p:nvSpPr>
          <p:cNvPr id="328" name="CustomShape 3"/>
          <p:cNvSpPr/>
          <p:nvPr/>
        </p:nvSpPr>
        <p:spPr>
          <a:xfrm>
            <a:off x="11211480" y="6613560"/>
            <a:ext cx="979920" cy="2361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BB65C32E-0EB6-45C2-B4D8-97A61801B0EC}" type="slidenum">
              <a:rPr b="0" lang="en-US" sz="1000" spc="-1" strike="noStrike">
                <a:solidFill>
                  <a:srgbClr val="ffffff"/>
                </a:solidFill>
                <a:latin typeface="Calibri"/>
              </a:rPr>
              <a:t>&lt;number&gt;</a:t>
            </a:fld>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CustomShape 1"/>
          <p:cNvSpPr/>
          <p:nvPr/>
        </p:nvSpPr>
        <p:spPr>
          <a:xfrm>
            <a:off x="831960" y="1709640"/>
            <a:ext cx="10514880" cy="2851920"/>
          </a:xfrm>
          <a:prstGeom prst="rect">
            <a:avLst/>
          </a:prstGeom>
          <a:noFill/>
          <a:ln>
            <a:noFill/>
          </a:ln>
        </p:spPr>
        <p:style>
          <a:lnRef idx="0"/>
          <a:fillRef idx="0"/>
          <a:effectRef idx="0"/>
          <a:fontRef idx="minor"/>
        </p:style>
        <p:txBody>
          <a:bodyPr lIns="90000" rIns="90000" tIns="45000" bIns="45000" anchor="b">
            <a:noAutofit/>
          </a:bodyPr>
          <a:p>
            <a:pPr>
              <a:lnSpc>
                <a:spcPct val="90000"/>
              </a:lnSpc>
            </a:pPr>
            <a:r>
              <a:rPr b="0" lang="en-US" sz="6000" spc="-1" strike="noStrike">
                <a:solidFill>
                  <a:srgbClr val="000000"/>
                </a:solidFill>
                <a:latin typeface="Calibri Light"/>
              </a:rPr>
              <a:t>Problem</a:t>
            </a:r>
            <a:endParaRPr b="0" lang="en-US" sz="6000" spc="-1" strike="noStrike">
              <a:latin typeface="Arial"/>
            </a:endParaRPr>
          </a:p>
        </p:txBody>
      </p:sp>
      <p:sp>
        <p:nvSpPr>
          <p:cNvPr id="285" name="CustomShape 2"/>
          <p:cNvSpPr/>
          <p:nvPr/>
        </p:nvSpPr>
        <p:spPr>
          <a:xfrm>
            <a:off x="831960" y="4589640"/>
            <a:ext cx="10514880" cy="1499400"/>
          </a:xfrm>
          <a:prstGeom prst="rect">
            <a:avLst/>
          </a:prstGeom>
          <a:noFill/>
          <a:ln>
            <a:noFill/>
          </a:ln>
        </p:spPr>
        <p:style>
          <a:lnRef idx="0"/>
          <a:fillRef idx="0"/>
          <a:effectRef idx="0"/>
          <a:fontRef idx="minor"/>
        </p:style>
      </p:sp>
      <p:sp>
        <p:nvSpPr>
          <p:cNvPr id="286" name="CustomShape 3"/>
          <p:cNvSpPr/>
          <p:nvPr/>
        </p:nvSpPr>
        <p:spPr>
          <a:xfrm>
            <a:off x="11210760" y="6613560"/>
            <a:ext cx="980280" cy="23580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7F429D38-8A8F-4C7C-8904-5E15A63FE129}" type="slidenum">
              <a:rPr b="0" lang="en-US" sz="1000" spc="-1" strike="noStrike">
                <a:solidFill>
                  <a:srgbClr val="ffffff"/>
                </a:solidFill>
                <a:latin typeface="Calibri"/>
              </a:rPr>
              <a:t>1</a:t>
            </a:fld>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CustomShape 1"/>
          <p:cNvSpPr/>
          <p:nvPr/>
        </p:nvSpPr>
        <p:spPr>
          <a:xfrm>
            <a:off x="609480" y="1604520"/>
            <a:ext cx="10972080" cy="3976920"/>
          </a:xfrm>
          <a:prstGeom prst="rect">
            <a:avLst/>
          </a:prstGeom>
          <a:noFill/>
          <a:ln>
            <a:noFill/>
          </a:ln>
        </p:spPr>
        <p:style>
          <a:lnRef idx="0"/>
          <a:fillRef idx="0"/>
          <a:effectRef idx="0"/>
          <a:fontRef idx="minor"/>
        </p:style>
        <p:txBody>
          <a:bodyPr lIns="0" rIns="0" tIns="0" bIns="0">
            <a:noAutofit/>
          </a:bodyPr>
          <a:p>
            <a:pPr>
              <a:lnSpc>
                <a:spcPct val="100000"/>
              </a:lnSpc>
            </a:pPr>
            <a:r>
              <a:rPr b="0" lang="en-US" sz="1600" spc="-1" strike="noStrike">
                <a:latin typeface="Arial"/>
              </a:rPr>
              <a:t>Malaria is a transmittable disease caused by the parasites which belong to the Plasmodium family. </a:t>
            </a:r>
            <a:r>
              <a:rPr b="0" lang="en-US" sz="1600" spc="-1" strike="noStrike">
                <a:highlight>
                  <a:srgbClr val="ffff00"/>
                </a:highlight>
                <a:latin typeface="Arial"/>
              </a:rPr>
              <a:t>Malaria disease can be spread by the bite of the female mosquito. Every year around 228 million people are affected by malaria around the globe.</a:t>
            </a:r>
            <a:r>
              <a:rPr b="0" lang="en-US" sz="1600" spc="-1" strike="noStrike">
                <a:latin typeface="Arial"/>
              </a:rPr>
              <a:t> The number of deaths due to malaria disease is almost</a:t>
            </a:r>
            <a:endParaRPr b="0" lang="en-US" sz="1600" spc="-1" strike="noStrike">
              <a:latin typeface="Arial"/>
            </a:endParaRPr>
          </a:p>
          <a:p>
            <a:pPr>
              <a:lnSpc>
                <a:spcPct val="100000"/>
              </a:lnSpc>
            </a:pPr>
            <a:r>
              <a:rPr b="0" lang="en-US" sz="1600" spc="-1" strike="noStrike">
                <a:latin typeface="Arial"/>
              </a:rPr>
              <a:t>4,05,000. </a:t>
            </a:r>
            <a:r>
              <a:rPr b="0" lang="en-US" sz="1600" spc="-1" strike="noStrike">
                <a:highlight>
                  <a:srgbClr val="ffff00"/>
                </a:highlight>
                <a:latin typeface="Arial"/>
              </a:rPr>
              <a:t>The number of children who died because of malaria disease is 67% (2,72,000) around the globe. The Africa region is inflicted by high malaria cases and high death rates. The increase in the percentage of these deaths is due to the failure to detect the disease early.</a:t>
            </a:r>
            <a:r>
              <a:rPr b="0" lang="en-US" sz="1600" spc="-1" strike="noStrike">
                <a:latin typeface="Arial"/>
              </a:rPr>
              <a:t> The traditional mechanism to</a:t>
            </a:r>
            <a:endParaRPr b="0" lang="en-US" sz="1600" spc="-1" strike="noStrike">
              <a:latin typeface="Arial"/>
            </a:endParaRPr>
          </a:p>
          <a:p>
            <a:pPr>
              <a:lnSpc>
                <a:spcPct val="100000"/>
              </a:lnSpc>
            </a:pPr>
            <a:r>
              <a:rPr b="0" lang="en-US" sz="1600" spc="-1" strike="noStrike">
                <a:latin typeface="Arial"/>
              </a:rPr>
              <a:t>detect the malaria disease is to visually examine the bloodsmears for identifying red blood cells affected by malaria-parasites under the microscope and the appearance of an experienced technician. </a:t>
            </a:r>
            <a:r>
              <a:rPr b="0" lang="en-US" sz="1600" spc="-1" strike="noStrike">
                <a:highlight>
                  <a:srgbClr val="ffff00"/>
                </a:highlight>
                <a:latin typeface="Arial"/>
              </a:rPr>
              <a:t>This method is inefficient due to the absence of lab equipment, and the diagnosis is very dependent</a:t>
            </a:r>
            <a:endParaRPr b="0" lang="en-US" sz="1600" spc="-1" strike="noStrike">
              <a:latin typeface="Arial"/>
            </a:endParaRPr>
          </a:p>
          <a:p>
            <a:pPr>
              <a:lnSpc>
                <a:spcPct val="100000"/>
              </a:lnSpc>
            </a:pPr>
            <a:r>
              <a:rPr b="0" lang="en-US" sz="1600" spc="-1" strike="noStrike">
                <a:highlight>
                  <a:srgbClr val="ffff00"/>
                </a:highlight>
                <a:latin typeface="Arial"/>
              </a:rPr>
              <a:t>on the seniority or experience of a person. To overcome the problems in the traditional malaria detecting system, I create a deep learning model detect malaria parasites to improve diagnostic accuracy. For this implementation, I referred to the NIH dataset, which consists of 27,558 images that belong to two classes.</a:t>
            </a:r>
            <a:r>
              <a:rPr b="0" lang="en-US" sz="1600" spc="-1" strike="noStrike">
                <a:latin typeface="Arial"/>
              </a:rPr>
              <a:t>[1]</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latin typeface="Arial"/>
              </a:rPr>
              <a:t>I try to classified the images (parasitized and uninfected), the problem type is supervised machine learning problem. </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CustomShape 1"/>
          <p:cNvSpPr/>
          <p:nvPr/>
        </p:nvSpPr>
        <p:spPr>
          <a:xfrm>
            <a:off x="831960" y="1709640"/>
            <a:ext cx="10514880" cy="2851920"/>
          </a:xfrm>
          <a:prstGeom prst="rect">
            <a:avLst/>
          </a:prstGeom>
          <a:noFill/>
          <a:ln>
            <a:noFill/>
          </a:ln>
        </p:spPr>
        <p:style>
          <a:lnRef idx="0"/>
          <a:fillRef idx="0"/>
          <a:effectRef idx="0"/>
          <a:fontRef idx="minor"/>
        </p:style>
        <p:txBody>
          <a:bodyPr lIns="90000" rIns="90000" tIns="45000" bIns="45000" anchor="b">
            <a:noAutofit/>
          </a:bodyPr>
          <a:p>
            <a:pPr>
              <a:lnSpc>
                <a:spcPct val="90000"/>
              </a:lnSpc>
            </a:pPr>
            <a:r>
              <a:rPr b="0" lang="en-US" sz="6000" spc="-1" strike="noStrike">
                <a:solidFill>
                  <a:srgbClr val="000000"/>
                </a:solidFill>
                <a:latin typeface="Calibri Light"/>
              </a:rPr>
              <a:t>Data Understanding</a:t>
            </a:r>
            <a:endParaRPr b="0" lang="en-US" sz="6000" spc="-1" strike="noStrike">
              <a:latin typeface="Arial"/>
            </a:endParaRPr>
          </a:p>
        </p:txBody>
      </p:sp>
      <p:sp>
        <p:nvSpPr>
          <p:cNvPr id="289" name="CustomShape 2"/>
          <p:cNvSpPr/>
          <p:nvPr/>
        </p:nvSpPr>
        <p:spPr>
          <a:xfrm>
            <a:off x="831960" y="4589640"/>
            <a:ext cx="10514880" cy="1499400"/>
          </a:xfrm>
          <a:prstGeom prst="rect">
            <a:avLst/>
          </a:prstGeom>
          <a:noFill/>
          <a:ln>
            <a:noFill/>
          </a:ln>
        </p:spPr>
        <p:style>
          <a:lnRef idx="0"/>
          <a:fillRef idx="0"/>
          <a:effectRef idx="0"/>
          <a:fontRef idx="minor"/>
        </p:style>
      </p:sp>
      <p:sp>
        <p:nvSpPr>
          <p:cNvPr id="290" name="CustomShape 3"/>
          <p:cNvSpPr/>
          <p:nvPr/>
        </p:nvSpPr>
        <p:spPr>
          <a:xfrm>
            <a:off x="11210760" y="6613560"/>
            <a:ext cx="980280" cy="23580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3E618E2C-EC32-47DE-92E4-3274547D4394}" type="slidenum">
              <a:rPr b="0" lang="en-US" sz="1000" spc="-1" strike="noStrike">
                <a:solidFill>
                  <a:srgbClr val="ffffff"/>
                </a:solidFill>
                <a:latin typeface="Calibri"/>
              </a:rPr>
              <a:t>1</a:t>
            </a:fld>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CustomShape 1"/>
          <p:cNvSpPr/>
          <p:nvPr/>
        </p:nvSpPr>
        <p:spPr>
          <a:xfrm>
            <a:off x="548640" y="1783440"/>
            <a:ext cx="10972080" cy="3976920"/>
          </a:xfrm>
          <a:prstGeom prst="rect">
            <a:avLst/>
          </a:prstGeom>
          <a:noFill/>
          <a:ln>
            <a:noFill/>
          </a:ln>
        </p:spPr>
        <p:style>
          <a:lnRef idx="0"/>
          <a:fillRef idx="0"/>
          <a:effectRef idx="0"/>
          <a:fontRef idx="minor"/>
        </p:style>
        <p:txBody>
          <a:bodyPr lIns="0" rIns="0" tIns="0" bIns="0">
            <a:noAutofit/>
          </a:bodyPr>
          <a:p>
            <a:pPr>
              <a:lnSpc>
                <a:spcPct val="100000"/>
              </a:lnSpc>
            </a:pPr>
            <a:r>
              <a:rPr b="0" lang="en-US" sz="3200" spc="-1" strike="noStrike">
                <a:latin typeface="Arial"/>
              </a:rPr>
              <a:t>After the download the data there are 2 folders which are parasitized and uninfected folders. They have same number of images. </a:t>
            </a:r>
            <a:endParaRPr b="0" lang="en-US" sz="3200" spc="-1" strike="noStrike">
              <a:latin typeface="Arial"/>
            </a:endParaRPr>
          </a:p>
          <a:p>
            <a:pPr>
              <a:lnSpc>
                <a:spcPct val="100000"/>
              </a:lnSpc>
            </a:pPr>
            <a:endParaRPr b="0" lang="en-US" sz="3200" spc="-1" strike="noStrike">
              <a:latin typeface="Arial"/>
            </a:endParaRPr>
          </a:p>
          <a:p>
            <a:pPr>
              <a:lnSpc>
                <a:spcPct val="100000"/>
              </a:lnSpc>
            </a:pPr>
            <a:endParaRPr b="0" lang="en-US" sz="3200" spc="-1" strike="noStrike">
              <a:latin typeface="Arial"/>
            </a:endParaRPr>
          </a:p>
          <a:p>
            <a:pPr>
              <a:lnSpc>
                <a:spcPct val="100000"/>
              </a:lnSpc>
            </a:pPr>
            <a:r>
              <a:rPr b="0" lang="en-US" sz="3200" spc="-1" strike="noStrike">
                <a:latin typeface="Arial"/>
              </a:rPr>
              <a:t>The images are rgb image. </a:t>
            </a:r>
            <a:endParaRPr b="0" lang="en-US" sz="3200" spc="-1" strike="noStrike">
              <a:latin typeface="Arial"/>
            </a:endParaRPr>
          </a:p>
          <a:p>
            <a:pPr>
              <a:lnSpc>
                <a:spcPct val="100000"/>
              </a:lnSpc>
            </a:pP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CustomShape 1"/>
          <p:cNvSpPr/>
          <p:nvPr/>
        </p:nvSpPr>
        <p:spPr>
          <a:xfrm>
            <a:off x="831960" y="1709640"/>
            <a:ext cx="10514880" cy="2851920"/>
          </a:xfrm>
          <a:prstGeom prst="rect">
            <a:avLst/>
          </a:prstGeom>
          <a:noFill/>
          <a:ln>
            <a:noFill/>
          </a:ln>
        </p:spPr>
        <p:style>
          <a:lnRef idx="0"/>
          <a:fillRef idx="0"/>
          <a:effectRef idx="0"/>
          <a:fontRef idx="minor"/>
        </p:style>
        <p:txBody>
          <a:bodyPr lIns="90000" rIns="90000" tIns="45000" bIns="45000" anchor="b">
            <a:noAutofit/>
          </a:bodyPr>
          <a:p>
            <a:pPr>
              <a:lnSpc>
                <a:spcPct val="90000"/>
              </a:lnSpc>
            </a:pPr>
            <a:r>
              <a:rPr b="0" lang="en-US" sz="6000" spc="-1" strike="noStrike">
                <a:solidFill>
                  <a:srgbClr val="000000"/>
                </a:solidFill>
                <a:latin typeface="Calibri Light"/>
              </a:rPr>
              <a:t>Data Preparation</a:t>
            </a:r>
            <a:endParaRPr b="0" lang="en-US" sz="6000" spc="-1" strike="noStrike">
              <a:latin typeface="Arial"/>
            </a:endParaRPr>
          </a:p>
        </p:txBody>
      </p:sp>
      <p:sp>
        <p:nvSpPr>
          <p:cNvPr id="293" name="CustomShape 2"/>
          <p:cNvSpPr/>
          <p:nvPr/>
        </p:nvSpPr>
        <p:spPr>
          <a:xfrm>
            <a:off x="831960" y="4589640"/>
            <a:ext cx="10514880" cy="1499400"/>
          </a:xfrm>
          <a:prstGeom prst="rect">
            <a:avLst/>
          </a:prstGeom>
          <a:noFill/>
          <a:ln>
            <a:noFill/>
          </a:ln>
        </p:spPr>
        <p:style>
          <a:lnRef idx="0"/>
          <a:fillRef idx="0"/>
          <a:effectRef idx="0"/>
          <a:fontRef idx="minor"/>
        </p:style>
      </p:sp>
      <p:sp>
        <p:nvSpPr>
          <p:cNvPr id="294" name="CustomShape 3"/>
          <p:cNvSpPr/>
          <p:nvPr/>
        </p:nvSpPr>
        <p:spPr>
          <a:xfrm>
            <a:off x="11210760" y="6613560"/>
            <a:ext cx="980280" cy="23580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DB0B7FD7-D628-429E-8D0D-4DC6C034A68F}" type="slidenum">
              <a:rPr b="0" lang="en-US" sz="1000" spc="-1" strike="noStrike">
                <a:solidFill>
                  <a:srgbClr val="ffffff"/>
                </a:solidFill>
                <a:latin typeface="Calibri"/>
              </a:rPr>
              <a:t>1</a:t>
            </a:fld>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95" name="" descr=""/>
          <p:cNvPicPr/>
          <p:nvPr/>
        </p:nvPicPr>
        <p:blipFill>
          <a:blip r:embed="rId1"/>
          <a:stretch/>
        </p:blipFill>
        <p:spPr>
          <a:xfrm>
            <a:off x="468360" y="914400"/>
            <a:ext cx="5383440" cy="5362560"/>
          </a:xfrm>
          <a:prstGeom prst="rect">
            <a:avLst/>
          </a:prstGeom>
          <a:ln>
            <a:noFill/>
          </a:ln>
        </p:spPr>
      </p:pic>
      <p:pic>
        <p:nvPicPr>
          <p:cNvPr id="296" name="" descr=""/>
          <p:cNvPicPr/>
          <p:nvPr/>
        </p:nvPicPr>
        <p:blipFill>
          <a:blip r:embed="rId2"/>
          <a:stretch/>
        </p:blipFill>
        <p:spPr>
          <a:xfrm>
            <a:off x="6218280" y="950400"/>
            <a:ext cx="5485680" cy="533340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CustomShape 1"/>
          <p:cNvSpPr/>
          <p:nvPr/>
        </p:nvSpPr>
        <p:spPr>
          <a:xfrm>
            <a:off x="548640" y="1326240"/>
            <a:ext cx="10972080" cy="3976920"/>
          </a:xfrm>
          <a:prstGeom prst="rect">
            <a:avLst/>
          </a:prstGeom>
          <a:noFill/>
          <a:ln>
            <a:noFill/>
          </a:ln>
        </p:spPr>
        <p:style>
          <a:lnRef idx="0"/>
          <a:fillRef idx="0"/>
          <a:effectRef idx="0"/>
          <a:fontRef idx="minor"/>
        </p:style>
        <p:txBody>
          <a:bodyPr lIns="0" rIns="0" tIns="0" bIns="0">
            <a:noAutofit/>
          </a:bodyPr>
          <a:p>
            <a:pPr marL="216000" indent="-215640">
              <a:lnSpc>
                <a:spcPct val="100000"/>
              </a:lnSpc>
              <a:buClr>
                <a:srgbClr val="000000"/>
              </a:buClr>
              <a:buSzPct val="45000"/>
              <a:buFont typeface="Wingdings" charset="2"/>
              <a:buChar char=""/>
            </a:pPr>
            <a:r>
              <a:rPr b="0" lang="en-US" sz="3200" spc="-1" strike="noStrike">
                <a:latin typeface="Arial"/>
              </a:rPr>
              <a:t>Batch size 32</a:t>
            </a:r>
            <a:endParaRPr b="0" lang="en-US" sz="3200" spc="-1" strike="noStrike">
              <a:latin typeface="Arial"/>
            </a:endParaRPr>
          </a:p>
          <a:p>
            <a:pPr>
              <a:lnSpc>
                <a:spcPct val="100000"/>
              </a:lnSpc>
            </a:pPr>
            <a:endParaRPr b="0" lang="en-US" sz="3200" spc="-1" strike="noStrike">
              <a:latin typeface="Arial"/>
            </a:endParaRPr>
          </a:p>
          <a:p>
            <a:pPr marL="216000" indent="-215640">
              <a:lnSpc>
                <a:spcPct val="100000"/>
              </a:lnSpc>
              <a:buClr>
                <a:srgbClr val="000000"/>
              </a:buClr>
              <a:buSzPct val="45000"/>
              <a:buFont typeface="Wingdings" charset="2"/>
              <a:buChar char=""/>
            </a:pPr>
            <a:r>
              <a:rPr b="0" lang="en-US" sz="3200" spc="-1" strike="noStrike">
                <a:latin typeface="Arial"/>
              </a:rPr>
              <a:t>Input image size (224, 224)</a:t>
            </a:r>
            <a:endParaRPr b="0" lang="en-US" sz="3200" spc="-1" strike="noStrike">
              <a:latin typeface="Arial"/>
            </a:endParaRPr>
          </a:p>
          <a:p>
            <a:pPr>
              <a:lnSpc>
                <a:spcPct val="100000"/>
              </a:lnSpc>
            </a:pPr>
            <a:endParaRPr b="0" lang="en-US" sz="3200" spc="-1" strike="noStrike">
              <a:latin typeface="Arial"/>
            </a:endParaRPr>
          </a:p>
          <a:p>
            <a:pPr marL="216000" indent="-215640">
              <a:lnSpc>
                <a:spcPct val="100000"/>
              </a:lnSpc>
              <a:buClr>
                <a:srgbClr val="000000"/>
              </a:buClr>
              <a:buSzPct val="45000"/>
              <a:buFont typeface="Wingdings" charset="2"/>
              <a:buChar char=""/>
            </a:pPr>
            <a:r>
              <a:rPr b="0" lang="en-US" sz="3200" spc="-1" strike="noStrike">
                <a:latin typeface="Arial"/>
              </a:rPr>
              <a:t>Shuffled</a:t>
            </a:r>
            <a:endParaRPr b="0" lang="en-US" sz="3200" spc="-1" strike="noStrike">
              <a:latin typeface="Arial"/>
            </a:endParaRPr>
          </a:p>
          <a:p>
            <a:pPr>
              <a:lnSpc>
                <a:spcPct val="100000"/>
              </a:lnSpc>
            </a:pPr>
            <a:endParaRPr b="0" lang="en-US" sz="3200" spc="-1" strike="noStrike">
              <a:latin typeface="Arial"/>
            </a:endParaRPr>
          </a:p>
          <a:p>
            <a:pPr marL="216000" indent="-215640">
              <a:lnSpc>
                <a:spcPct val="100000"/>
              </a:lnSpc>
              <a:buClr>
                <a:srgbClr val="000000"/>
              </a:buClr>
              <a:buSzPct val="45000"/>
              <a:buFont typeface="Wingdings" charset="2"/>
              <a:buChar char=""/>
            </a:pPr>
            <a:r>
              <a:rPr b="0" lang="en-US" sz="3200" spc="-1" strike="noStrike">
                <a:latin typeface="Arial"/>
              </a:rPr>
              <a:t>Random fliped, weighted, heighted and rotated</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CustomShape 1"/>
          <p:cNvSpPr/>
          <p:nvPr/>
        </p:nvSpPr>
        <p:spPr>
          <a:xfrm>
            <a:off x="831960" y="1709640"/>
            <a:ext cx="10514880" cy="2851920"/>
          </a:xfrm>
          <a:prstGeom prst="rect">
            <a:avLst/>
          </a:prstGeom>
          <a:noFill/>
          <a:ln>
            <a:noFill/>
          </a:ln>
        </p:spPr>
        <p:style>
          <a:lnRef idx="0"/>
          <a:fillRef idx="0"/>
          <a:effectRef idx="0"/>
          <a:fontRef idx="minor"/>
        </p:style>
        <p:txBody>
          <a:bodyPr lIns="90000" rIns="90000" tIns="45000" bIns="45000" anchor="b">
            <a:noAutofit/>
          </a:bodyPr>
          <a:p>
            <a:pPr>
              <a:lnSpc>
                <a:spcPct val="90000"/>
              </a:lnSpc>
            </a:pPr>
            <a:r>
              <a:rPr b="0" lang="en-US" sz="6000" spc="-1" strike="noStrike">
                <a:solidFill>
                  <a:srgbClr val="000000"/>
                </a:solidFill>
                <a:latin typeface="Calibri Light"/>
              </a:rPr>
              <a:t>Modeling</a:t>
            </a:r>
            <a:endParaRPr b="0" lang="en-US" sz="6000" spc="-1" strike="noStrike">
              <a:latin typeface="Arial"/>
            </a:endParaRPr>
          </a:p>
        </p:txBody>
      </p:sp>
      <p:sp>
        <p:nvSpPr>
          <p:cNvPr id="299" name="CustomShape 2"/>
          <p:cNvSpPr/>
          <p:nvPr/>
        </p:nvSpPr>
        <p:spPr>
          <a:xfrm>
            <a:off x="831960" y="4589640"/>
            <a:ext cx="10514880" cy="1499400"/>
          </a:xfrm>
          <a:prstGeom prst="rect">
            <a:avLst/>
          </a:prstGeom>
          <a:noFill/>
          <a:ln>
            <a:noFill/>
          </a:ln>
        </p:spPr>
        <p:style>
          <a:lnRef idx="0"/>
          <a:fillRef idx="0"/>
          <a:effectRef idx="0"/>
          <a:fontRef idx="minor"/>
        </p:style>
      </p:sp>
      <p:sp>
        <p:nvSpPr>
          <p:cNvPr id="300" name="CustomShape 3"/>
          <p:cNvSpPr/>
          <p:nvPr/>
        </p:nvSpPr>
        <p:spPr>
          <a:xfrm>
            <a:off x="11210760" y="6613560"/>
            <a:ext cx="980280" cy="23580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8581F45F-BA27-4292-B9D2-02CEF92E421F}" type="slidenum">
              <a:rPr b="0" lang="en-US" sz="1000" spc="-1" strike="noStrike">
                <a:solidFill>
                  <a:srgbClr val="ffffff"/>
                </a:solidFill>
                <a:latin typeface="Calibri"/>
              </a:rPr>
              <a:t>&lt;number&gt;</a:t>
            </a:fld>
            <a:endParaRPr b="0" lang="en-US" sz="10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3953</TotalTime>
  <Application>LibreOffice/6.4.7.2$Linux_X86_64 LibreOffice_project/40$Build-2</Application>
  <Words>32</Words>
  <Paragraphs>19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2015-09-12T15:05:51Z</dcterms:created>
  <dc:creator>Alex Ratner</dc:creator>
  <dc:description/>
  <dc:language>en-US</dc:language>
  <cp:lastModifiedBy/>
  <dcterms:modified xsi:type="dcterms:W3CDTF">2021-05-20T22:17:37Z</dcterms:modified>
  <cp:revision>321</cp:revision>
  <dc:subject/>
  <dc:title>Lectures 2&amp;3: Introduction to SQL</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15.0032</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12</vt:i4>
  </property>
</Properties>
</file>