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2B65CDB-BD1A-4578-8BAA-52E462C02157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1F433C6-4E84-43E6-8594-9BFBE64B21B5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221" name="Text Box 2"/>
          <p:cNvSpPr/>
          <p:nvPr/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22" name="Text Box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7C610140-5CC6-4DB1-91D0-C1AC0CCB01F0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dt" idx="13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C645B59-B887-4228-A8FB-E456B89504F6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46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dt" idx="14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CE99F0-E2CD-4916-8C59-DDCEC2A45CDA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49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dt" idx="15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6705517-E1E1-44F1-8E5D-87E3BEA0AC09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2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dt" idx="16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6472145-14CE-46BD-8C00-1F906136DBFF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5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dt" idx="17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8AFA9BB-135B-4A99-97B8-15281F91C907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8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dt" idx="18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FD7C9D2-A199-4827-BD21-479DA1000378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61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dt" idx="19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5AF8416-EE17-4048-AEDD-0D11ABF8783E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64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dt" idx="20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91D8516-9EC6-4B33-8357-338C907C5770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67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dt" idx="21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7A8C62F-3669-435B-B294-F3E6B39BDAFC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70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dt" idx="22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22C7B22-D886-4E8E-A36D-7FEC2313D2DE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73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dt" idx="6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80A424-1B1C-4259-B751-F697647E5AE7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25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dt" idx="23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1FC05B-DE75-489E-8474-F703AA883C98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76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dt" idx="24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C10F12-07A1-477D-AC48-3EBFD149EAD3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79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dt" idx="25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74FE759-19FC-4D7F-A8CE-B65D5B5B810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82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dt" idx="26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12DBA2D-8CEB-4CA1-9916-C680621E8353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85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dt" idx="27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5267275-E4BF-4498-ABC4-B193CCD4916F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88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dt" idx="28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A6B19AB-898C-4B85-A2A8-588F8C93970E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91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dt" idx="29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2D576AB-784D-4E46-BB70-BFB0110E651E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94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dt" idx="30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67C88A-5B4A-4E12-B7C4-A1BCD24E8BE7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97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dt" idx="31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B16748E-9C11-4011-9AD3-196AA4E47A5A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300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dt" idx="7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B0487BE-69AD-4088-99FC-01C047A93F25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28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dt" idx="8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C979C0-09B8-408F-900C-063013378835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31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dt" idx="9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800CAAB-1434-4CF0-9B66-9B84696300FD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34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dt" idx="10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CC5F3B-8005-4471-A275-47E111223A8E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37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dt" idx="10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CC5F3B-8005-4471-A275-47E111223A8E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237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64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dt" idx="11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67295F-9111-4E68-BF72-467EA9A021B3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40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dt" idx="12"/>
          </p:nvPr>
        </p:nvSpPr>
        <p:spPr>
          <a:xfrm>
            <a:off x="4278240" y="0"/>
            <a:ext cx="327384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915D00-59FB-4DBB-82A9-39B3D8657F12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4/8/2024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243" name="Text Box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7B3111D-D81D-4B87-A477-1FD182BC62E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9C79400-47BB-4CFB-86ED-AFC9E7D2E86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6B67CFF-9086-4D3D-ADF9-90E2BB6E6946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8AEA3D-4BB5-4C06-B615-AC16CF5001E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073CD8-A4FD-44C3-AE25-28155256398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E6E6C0C-5826-45DF-9BB5-B8A3652FEC0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927EF34-B7BD-4B57-9DE3-0F75D200289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FAA0FF-D1A4-41FF-A829-868F2FD2D75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87700D5-1298-4AD3-B1A6-20D3260A080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EAC87F0-40E4-41DC-A408-FC03CFB0B3F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E6ADA65-CDC0-408C-86F4-185C240654C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75D3E6F-854D-4F1C-92EA-C20FEF3617B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/>
        </p:nvSpPr>
        <p:spPr>
          <a:xfrm>
            <a:off x="0" y="6334200"/>
            <a:ext cx="9142920" cy="522720"/>
          </a:xfrm>
          <a:prstGeom prst="rect">
            <a:avLst/>
          </a:prstGeom>
          <a:solidFill>
            <a:srgbClr val="2683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0" y="6334200"/>
            <a:ext cx="9142920" cy="6552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1600" rIns="90000" bIns="216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w="6480" cap="sq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200" rIns="90000" bIns="-432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7956720" y="179280"/>
            <a:ext cx="1068840" cy="776880"/>
          </a:xfrm>
          <a:prstGeom prst="rect">
            <a:avLst/>
          </a:prstGeom>
          <a:ln w="0">
            <a:noFill/>
          </a:ln>
        </p:spPr>
      </p:pic>
      <p:sp>
        <p:nvSpPr>
          <p:cNvPr id="4" name="Text Box 5"/>
          <p:cNvSpPr/>
          <p:nvPr/>
        </p:nvSpPr>
        <p:spPr>
          <a:xfrm>
            <a:off x="822240" y="6459480"/>
            <a:ext cx="1853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2019.2</a:t>
            </a:r>
            <a:endParaRPr lang="pt-BR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8"/>
          <p:cNvSpPr/>
          <p:nvPr/>
        </p:nvSpPr>
        <p:spPr>
          <a:xfrm>
            <a:off x="822240" y="6459480"/>
            <a:ext cx="1853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Text Box 9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3560" rIns="90000" bIns="-435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aixaDeTexto 12"/>
          <p:cNvSpPr/>
          <p:nvPr/>
        </p:nvSpPr>
        <p:spPr>
          <a:xfrm flipH="1">
            <a:off x="-31680" y="6324480"/>
            <a:ext cx="822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chemeClr val="accent2"/>
                </a:solidFill>
                <a:latin typeface="Arial"/>
                <a:ea typeface="DejaVu Sans"/>
              </a:rPr>
              <a:t>Professor: Ediberto Mariano                                                                    Aula 01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13"/>
          <p:cNvSpPr/>
          <p:nvPr/>
        </p:nvSpPr>
        <p:spPr>
          <a:xfrm>
            <a:off x="838080" y="6594480"/>
            <a:ext cx="1446840" cy="2268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FFFFFF"/>
                </a:solidFill>
                <a:latin typeface="Arial"/>
                <a:ea typeface="DejaVu Sans"/>
              </a:rPr>
              <a:t>2024.1</a:t>
            </a:r>
            <a:endParaRPr lang="pt-BR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160" cy="3578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numCol="1" spcCol="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pos="0" algn="l"/>
              </a:tabLst>
              <a:defRPr lang="en-GB" sz="2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fld id="{0AC098D4-9853-412C-9150-1867B79D82E9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‹nº›</a:t>
            </a:fld>
            <a:endParaRPr lang="pt-B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685800" y="1731960"/>
            <a:ext cx="7722000" cy="131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40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  - ARA0075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4419720"/>
            <a:ext cx="7542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Calibri"/>
                <a:ea typeface="DejaVu Sans"/>
              </a:rPr>
              <a:t>PROFESSOR:	 EDIBERTO MARIANO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Calibri"/>
                <a:ea typeface="DejaVu Sans"/>
              </a:rPr>
              <a:t>programacaoedi@gmail.com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6D88AA52-EA4F-4486-A857-C990A526C786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800280" y="3448080"/>
            <a:ext cx="75427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Aula 01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2"/>
          <p:cNvSpPr/>
          <p:nvPr/>
        </p:nvSpPr>
        <p:spPr>
          <a:xfrm>
            <a:off x="823320" y="1428840"/>
            <a:ext cx="711504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Os quatro pilares da programação 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aixaDeTexto 11"/>
          <p:cNvSpPr/>
          <p:nvPr/>
        </p:nvSpPr>
        <p:spPr>
          <a:xfrm>
            <a:off x="380880" y="2291400"/>
            <a:ext cx="807624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encapsulamento é uma técnica que adiciona segurança à aplicação em uma programação orientada a objetos, pois esconde as propriedades, criando uma espécie de caixa preta.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aixaDeTexto 12"/>
          <p:cNvSpPr/>
          <p:nvPr/>
        </p:nvSpPr>
        <p:spPr>
          <a:xfrm>
            <a:off x="380880" y="3276720"/>
            <a:ext cx="8076240" cy="1735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Muitas das linguagens orientadas a objetos implementam o encapsulamento baseado em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propriedades privadas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por métodos chamados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getters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e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setters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responsáveis por </a:t>
            </a: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retornar e setar 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valor da propriedade, respectivamente. Assim, se evita o acesso direto à propriedade do objeto, adicionando outra camada de segurança à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2"/>
          <p:cNvSpPr/>
          <p:nvPr/>
        </p:nvSpPr>
        <p:spPr>
          <a:xfrm>
            <a:off x="823320" y="1828800"/>
            <a:ext cx="763380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2 - Encapsulamento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m 2"/>
          <p:cNvPicPr/>
          <p:nvPr/>
        </p:nvPicPr>
        <p:blipFill>
          <a:blip r:embed="rId3"/>
          <a:stretch/>
        </p:blipFill>
        <p:spPr>
          <a:xfrm>
            <a:off x="861120" y="5012280"/>
            <a:ext cx="7159680" cy="129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"/>
          <p:cNvSpPr/>
          <p:nvPr/>
        </p:nvSpPr>
        <p:spPr>
          <a:xfrm>
            <a:off x="823320" y="1828800"/>
            <a:ext cx="763380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3 - </a:t>
            </a:r>
            <a:r>
              <a:rPr lang="en-US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Herança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2"/>
          <p:cNvSpPr/>
          <p:nvPr/>
        </p:nvSpPr>
        <p:spPr>
          <a:xfrm>
            <a:off x="823320" y="1428840"/>
            <a:ext cx="711504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Os quatro pilares da programação 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aixaDeTexto 11"/>
          <p:cNvSpPr/>
          <p:nvPr/>
        </p:nvSpPr>
        <p:spPr>
          <a:xfrm>
            <a:off x="380880" y="2291400"/>
            <a:ext cx="807624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Na programação orientada por dados, o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reuso de código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é uma de suas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vantagens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de destaque e ela se dá por herança. Essa característica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otimiza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a produção da aplicação em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tempo e linhas de código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12"/>
          <p:cNvSpPr/>
          <p:nvPr/>
        </p:nvSpPr>
        <p:spPr>
          <a:xfrm>
            <a:off x="380880" y="3276720"/>
            <a:ext cx="8076240" cy="1186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Para fazer uma analogia próxima à realidade não virtual, em uma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família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por exemplo, a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criança herda diretamente do pai 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e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indiretamente do avô e do bisavô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 Em programação, a lógica é similar. Assim, os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objetos filhos herdam as características e ações de seus ancestrais”.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2"/>
          <p:cNvPicPr/>
          <p:nvPr/>
        </p:nvPicPr>
        <p:blipFill>
          <a:blip r:embed="rId3"/>
          <a:stretch/>
        </p:blipFill>
        <p:spPr>
          <a:xfrm>
            <a:off x="2838960" y="4569480"/>
            <a:ext cx="3323880" cy="144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2"/>
          <p:cNvSpPr/>
          <p:nvPr/>
        </p:nvSpPr>
        <p:spPr>
          <a:xfrm>
            <a:off x="823320" y="1428840"/>
            <a:ext cx="711504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Os quatro pilares da programação 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11"/>
          <p:cNvSpPr/>
          <p:nvPr/>
        </p:nvSpPr>
        <p:spPr>
          <a:xfrm>
            <a:off x="380880" y="2291400"/>
            <a:ext cx="847872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Na natureza, existem animais que são capazes de alterar sua forma conforme a necessidade. Na orientação a objetos a ideia é a mesma. 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12"/>
          <p:cNvSpPr/>
          <p:nvPr/>
        </p:nvSpPr>
        <p:spPr>
          <a:xfrm>
            <a:off x="380880" y="3011400"/>
            <a:ext cx="847872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poliformismo permite herdar um método de classe pai e atribuir uma nova implementação para o método pré-definido.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2"/>
          <p:cNvSpPr/>
          <p:nvPr/>
        </p:nvSpPr>
        <p:spPr>
          <a:xfrm>
            <a:off x="823320" y="1828800"/>
            <a:ext cx="801432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4 - </a:t>
            </a:r>
            <a:r>
              <a:rPr lang="en-US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Polimorfismo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m 4"/>
          <p:cNvPicPr/>
          <p:nvPr/>
        </p:nvPicPr>
        <p:blipFill>
          <a:blip r:embed="rId3"/>
          <a:stretch/>
        </p:blipFill>
        <p:spPr>
          <a:xfrm>
            <a:off x="372960" y="3731400"/>
            <a:ext cx="5787720" cy="2587680"/>
          </a:xfrm>
          <a:prstGeom prst="rect">
            <a:avLst/>
          </a:prstGeom>
          <a:ln w="0">
            <a:noFill/>
          </a:ln>
        </p:spPr>
      </p:pic>
      <p:sp>
        <p:nvSpPr>
          <p:cNvPr id="103" name="CaixaDeTexto 12"/>
          <p:cNvSpPr/>
          <p:nvPr/>
        </p:nvSpPr>
        <p:spPr>
          <a:xfrm>
            <a:off x="6143040" y="5880240"/>
            <a:ext cx="2698560" cy="3639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Sobrescrita de método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aixaDeTexto 12"/>
          <p:cNvSpPr/>
          <p:nvPr/>
        </p:nvSpPr>
        <p:spPr>
          <a:xfrm>
            <a:off x="6153480" y="5402520"/>
            <a:ext cx="2698560" cy="3639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Sobrecarga de método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/>
          <p:nvPr/>
        </p:nvSpPr>
        <p:spPr>
          <a:xfrm>
            <a:off x="228600" y="1828800"/>
            <a:ext cx="8609400" cy="9162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 programação orientada a objetos propõe uma </a:t>
            </a: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representação mais fácil de ser compreendida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pois a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Open Sans"/>
                <a:ea typeface="DejaVu Sans"/>
              </a:rPr>
              <a:t>relação de cada elemento em termos de um objeto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ou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Open Sans"/>
                <a:ea typeface="DejaVu Sans"/>
              </a:rPr>
              <a:t>classe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pode ser comparado ao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Open Sans"/>
                <a:ea typeface="DejaVu Sans"/>
              </a:rPr>
              <a:t>mundo real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 2"/>
          <p:cNvSpPr/>
          <p:nvPr/>
        </p:nvSpPr>
        <p:spPr>
          <a:xfrm>
            <a:off x="838080" y="1457280"/>
            <a:ext cx="86094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Google Sans"/>
                <a:ea typeface="DejaVu Sans"/>
              </a:rPr>
              <a:t>Benefícios da Programação 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angle 2"/>
          <p:cNvSpPr/>
          <p:nvPr/>
        </p:nvSpPr>
        <p:spPr>
          <a:xfrm>
            <a:off x="228600" y="2895480"/>
            <a:ext cx="8609400" cy="9162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Outro benefício da POO é a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Open Sans"/>
                <a:ea typeface="DejaVu Sans"/>
              </a:rPr>
              <a:t>reutilização de código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 Com a complexidade dos sistemas cada vez mais ampla, o tempo de desenvolvimento iria aumentar absurdamente, caso não fosse possível a reutilização.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/>
          <p:cNvSpPr/>
          <p:nvPr/>
        </p:nvSpPr>
        <p:spPr>
          <a:xfrm>
            <a:off x="228600" y="1828800"/>
            <a:ext cx="8609400" cy="641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Todo software </a:t>
            </a:r>
            <a:r>
              <a:rPr lang="pt-BR" sz="1800" b="1" strike="noStrike" spc="-1">
                <a:solidFill>
                  <a:srgbClr val="FF0000"/>
                </a:solidFill>
                <a:latin typeface="arial"/>
                <a:ea typeface="DejaVu Sans"/>
              </a:rPr>
              <a:t>orientado a objeto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 é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confiável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 (ao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alterar uma parte 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nenhuma outra é afetada)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2"/>
          <p:cNvSpPr/>
          <p:nvPr/>
        </p:nvSpPr>
        <p:spPr>
          <a:xfrm>
            <a:off x="228600" y="2590920"/>
            <a:ext cx="8609400" cy="641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O software </a:t>
            </a:r>
            <a:r>
              <a:rPr lang="pt-BR" sz="1800" b="1" strike="noStrike" spc="-1">
                <a:solidFill>
                  <a:srgbClr val="FF0000"/>
                </a:solidFill>
                <a:latin typeface="arial"/>
                <a:ea typeface="DejaVu Sans"/>
              </a:rPr>
              <a:t>orientado a objeto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 é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oportuno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 (ao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dividir tudo em partes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, várias delas podem ser </a:t>
            </a:r>
            <a:r>
              <a:rPr lang="pt-BR" sz="1800" b="0" strike="noStrike" spc="-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desenvolvidas em paralelo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 2"/>
          <p:cNvSpPr/>
          <p:nvPr/>
        </p:nvSpPr>
        <p:spPr>
          <a:xfrm>
            <a:off x="838080" y="1457280"/>
            <a:ext cx="86094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Google Sans"/>
                <a:ea typeface="DejaVu Sans"/>
              </a:rPr>
              <a:t>Vantagens de utilizar a POO – Programação 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Modelagem Orientada a Objetos X Estruturada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304920" y="3079800"/>
            <a:ext cx="3732840" cy="15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A/P OO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Decompor por objetos ou conceitos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ctangle 5"/>
          <p:cNvSpPr/>
          <p:nvPr/>
        </p:nvSpPr>
        <p:spPr>
          <a:xfrm>
            <a:off x="4876920" y="3079800"/>
            <a:ext cx="3580200" cy="13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A/P Estruturada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Decompor por funções ou processos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Group 19"/>
          <p:cNvGrpSpPr/>
          <p:nvPr/>
        </p:nvGrpSpPr>
        <p:grpSpPr>
          <a:xfrm>
            <a:off x="470880" y="4984920"/>
            <a:ext cx="3599640" cy="1125720"/>
            <a:chOff x="470880" y="4984920"/>
            <a:chExt cx="3599640" cy="1125720"/>
          </a:xfrm>
        </p:grpSpPr>
        <p:sp>
          <p:nvSpPr>
            <p:cNvPr id="118" name="Text Box 7"/>
            <p:cNvSpPr/>
            <p:nvPr/>
          </p:nvSpPr>
          <p:spPr>
            <a:xfrm>
              <a:off x="470880" y="4984920"/>
              <a:ext cx="141624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CATALOGO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Text Box 8"/>
            <p:cNvSpPr/>
            <p:nvPr/>
          </p:nvSpPr>
          <p:spPr>
            <a:xfrm>
              <a:off x="2370960" y="4984920"/>
              <a:ext cx="152748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BIBLIOTECA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Text Box 11"/>
            <p:cNvSpPr/>
            <p:nvPr/>
          </p:nvSpPr>
          <p:spPr>
            <a:xfrm>
              <a:off x="771480" y="5746680"/>
              <a:ext cx="86616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LIVRO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Text Box 12"/>
            <p:cNvSpPr/>
            <p:nvPr/>
          </p:nvSpPr>
          <p:spPr>
            <a:xfrm>
              <a:off x="2135880" y="5746680"/>
              <a:ext cx="193464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BIBLIOTECARIO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2" name="Group 18"/>
          <p:cNvGrpSpPr/>
          <p:nvPr/>
        </p:nvGrpSpPr>
        <p:grpSpPr>
          <a:xfrm>
            <a:off x="4952880" y="4756320"/>
            <a:ext cx="3199680" cy="1552680"/>
            <a:chOff x="4952880" y="4756320"/>
            <a:chExt cx="3199680" cy="1552680"/>
          </a:xfrm>
        </p:grpSpPr>
        <p:sp>
          <p:nvSpPr>
            <p:cNvPr id="123" name="Text Box 9"/>
            <p:cNvSpPr/>
            <p:nvPr/>
          </p:nvSpPr>
          <p:spPr>
            <a:xfrm>
              <a:off x="4952880" y="5670720"/>
              <a:ext cx="1446840" cy="63828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Registrar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emprestimo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Text Box 10"/>
            <p:cNvSpPr/>
            <p:nvPr/>
          </p:nvSpPr>
          <p:spPr>
            <a:xfrm>
              <a:off x="6010560" y="4756320"/>
              <a:ext cx="118404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SISTEMA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Text Box 13"/>
            <p:cNvSpPr/>
            <p:nvPr/>
          </p:nvSpPr>
          <p:spPr>
            <a:xfrm>
              <a:off x="6705720" y="5670720"/>
              <a:ext cx="1446840" cy="63828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Relatar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multas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Line 14"/>
            <p:cNvSpPr/>
            <p:nvPr/>
          </p:nvSpPr>
          <p:spPr>
            <a:xfrm>
              <a:off x="5562360" y="5365440"/>
              <a:ext cx="1905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4640" rIns="90000" bIns="-4464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Line 15"/>
            <p:cNvSpPr/>
            <p:nvPr/>
          </p:nvSpPr>
          <p:spPr>
            <a:xfrm>
              <a:off x="5562360" y="5365440"/>
              <a:ext cx="3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Line 16"/>
            <p:cNvSpPr/>
            <p:nvPr/>
          </p:nvSpPr>
          <p:spPr>
            <a:xfrm>
              <a:off x="7467480" y="5365440"/>
              <a:ext cx="3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Line 17"/>
            <p:cNvSpPr/>
            <p:nvPr/>
          </p:nvSpPr>
          <p:spPr>
            <a:xfrm>
              <a:off x="6553080" y="5136840"/>
              <a:ext cx="36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0" name="Group 23"/>
          <p:cNvGrpSpPr/>
          <p:nvPr/>
        </p:nvGrpSpPr>
        <p:grpSpPr>
          <a:xfrm>
            <a:off x="3124080" y="1784520"/>
            <a:ext cx="3047040" cy="837000"/>
            <a:chOff x="3124080" y="1784520"/>
            <a:chExt cx="3047040" cy="837000"/>
          </a:xfrm>
        </p:grpSpPr>
        <p:sp>
          <p:nvSpPr>
            <p:cNvPr id="131" name="Text Box 20"/>
            <p:cNvSpPr/>
            <p:nvPr/>
          </p:nvSpPr>
          <p:spPr>
            <a:xfrm>
              <a:off x="3261960" y="1860480"/>
              <a:ext cx="2689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Sistema de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Informação da Biblioteca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AutoShape 22"/>
            <p:cNvSpPr/>
            <p:nvPr/>
          </p:nvSpPr>
          <p:spPr>
            <a:xfrm>
              <a:off x="3124080" y="1784520"/>
              <a:ext cx="3047040" cy="837000"/>
            </a:xfrm>
            <a:prstGeom prst="plaque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3" name="Line 24"/>
          <p:cNvSpPr/>
          <p:nvPr/>
        </p:nvSpPr>
        <p:spPr>
          <a:xfrm>
            <a:off x="6324480" y="2393640"/>
            <a:ext cx="60948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Line 25"/>
          <p:cNvSpPr/>
          <p:nvPr/>
        </p:nvSpPr>
        <p:spPr>
          <a:xfrm flipH="1">
            <a:off x="2209680" y="2393640"/>
            <a:ext cx="76212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5" name="Line 6"/>
          <p:cNvSpPr/>
          <p:nvPr/>
        </p:nvSpPr>
        <p:spPr>
          <a:xfrm>
            <a:off x="4419360" y="2678040"/>
            <a:ext cx="360" cy="34635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6" name="CaixaDeTexto 45"/>
          <p:cNvSpPr/>
          <p:nvPr/>
        </p:nvSpPr>
        <p:spPr>
          <a:xfrm>
            <a:off x="3200400" y="1866960"/>
            <a:ext cx="283572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Sistema de Informação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da Biblioteca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46"/>
          <p:cNvSpPr/>
          <p:nvPr/>
        </p:nvSpPr>
        <p:spPr>
          <a:xfrm>
            <a:off x="588960" y="4964760"/>
            <a:ext cx="1162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Catálogo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aixaDeTexto 47"/>
          <p:cNvSpPr/>
          <p:nvPr/>
        </p:nvSpPr>
        <p:spPr>
          <a:xfrm>
            <a:off x="2456280" y="5034240"/>
            <a:ext cx="1278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Biblioteca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48"/>
          <p:cNvSpPr/>
          <p:nvPr/>
        </p:nvSpPr>
        <p:spPr>
          <a:xfrm>
            <a:off x="2362320" y="5764320"/>
            <a:ext cx="1468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Bibliotecario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aixaDeTexto 49"/>
          <p:cNvSpPr/>
          <p:nvPr/>
        </p:nvSpPr>
        <p:spPr>
          <a:xfrm>
            <a:off x="665280" y="5726520"/>
            <a:ext cx="1162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Livro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ixaDeTexto 50"/>
          <p:cNvSpPr/>
          <p:nvPr/>
        </p:nvSpPr>
        <p:spPr>
          <a:xfrm>
            <a:off x="6037200" y="4753080"/>
            <a:ext cx="1162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Sistema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aixaDeTexto 51"/>
          <p:cNvSpPr/>
          <p:nvPr/>
        </p:nvSpPr>
        <p:spPr>
          <a:xfrm>
            <a:off x="6846840" y="5688720"/>
            <a:ext cx="11624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Relatar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Multas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ixaDeTexto 52"/>
          <p:cNvSpPr/>
          <p:nvPr/>
        </p:nvSpPr>
        <p:spPr>
          <a:xfrm>
            <a:off x="4943520" y="5667480"/>
            <a:ext cx="148500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Registrar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Empréstimo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aixaDeTexto 33"/>
          <p:cNvSpPr/>
          <p:nvPr/>
        </p:nvSpPr>
        <p:spPr>
          <a:xfrm>
            <a:off x="6037200" y="1828800"/>
            <a:ext cx="32580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procedimentos (ou funções) que são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aplicados globalmente na aplicação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aixaDeTexto 34"/>
          <p:cNvSpPr/>
          <p:nvPr/>
        </p:nvSpPr>
        <p:spPr>
          <a:xfrm>
            <a:off x="-76320" y="1828800"/>
            <a:ext cx="32580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atributos e métodos que são aplicados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aos dados de cada objeto.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aixaDeTexto 36"/>
          <p:cNvSpPr/>
          <p:nvPr/>
        </p:nvSpPr>
        <p:spPr>
          <a:xfrm>
            <a:off x="6629400" y="2281680"/>
            <a:ext cx="26157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Tratamento de dados misturados com o comportamento do programa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2"/>
          <p:cNvSpPr/>
          <p:nvPr/>
        </p:nvSpPr>
        <p:spPr>
          <a:xfrm>
            <a:off x="228600" y="1828800"/>
            <a:ext cx="8609400" cy="5198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56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Classes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Classes e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ixaDeTexto 8"/>
          <p:cNvSpPr/>
          <p:nvPr/>
        </p:nvSpPr>
        <p:spPr>
          <a:xfrm>
            <a:off x="228600" y="2499480"/>
            <a:ext cx="860940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Descreve um grupo de objetos. Incorpora a definição de estrutura e as operações do tipo de dado.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Especifica as propriedades e o comportamento para um conjunto de objetos similares.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Atributos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 são propriedades nomeadas de um objeto.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Operações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 caracterizam o comportamento de um objeto e são o único meio de acesso aos seus atributos.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Toda classe tem um nome e um corpo que define um conjunto de  atributos e as operações para suas instâncias.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Objeto 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é uma instância de uma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2"/>
          <p:cNvSpPr/>
          <p:nvPr/>
        </p:nvSpPr>
        <p:spPr>
          <a:xfrm>
            <a:off x="228600" y="1828800"/>
            <a:ext cx="8609400" cy="5198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56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Classes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Classes e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DeTexto 8"/>
          <p:cNvSpPr/>
          <p:nvPr/>
        </p:nvSpPr>
        <p:spPr>
          <a:xfrm>
            <a:off x="228600" y="2499480"/>
            <a:ext cx="8609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É importante diferenciar objetos de suas classes. Uma classe identifica um grupo de objetos. O termo objeto identifica uma instância de uma classe.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m 3" descr="Diagrama&#10;&#10;Descrição gerada automaticamente"/>
          <p:cNvPicPr/>
          <p:nvPr/>
        </p:nvPicPr>
        <p:blipFill>
          <a:blip r:embed="rId3"/>
          <a:stretch/>
        </p:blipFill>
        <p:spPr>
          <a:xfrm>
            <a:off x="1047600" y="3105000"/>
            <a:ext cx="7104600" cy="321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Atributos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aixaDeTexto 8"/>
          <p:cNvSpPr/>
          <p:nvPr/>
        </p:nvSpPr>
        <p:spPr>
          <a:xfrm>
            <a:off x="228600" y="1792080"/>
            <a:ext cx="8609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Calibri"/>
              </a:rPr>
              <a:t>São características de um objeto. Basicamente a estrutura de dados que vai representar 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2" descr="Forma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2555280" y="2741760"/>
            <a:ext cx="3158640" cy="259092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5" descr="Forma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4114800" y="3160440"/>
            <a:ext cx="2223000" cy="1486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m 10"/>
          <p:cNvPicPr/>
          <p:nvPr/>
        </p:nvPicPr>
        <p:blipFill>
          <a:blip r:embed="rId5"/>
          <a:stretch/>
        </p:blipFill>
        <p:spPr>
          <a:xfrm>
            <a:off x="2685960" y="4876920"/>
            <a:ext cx="741960" cy="284760"/>
          </a:xfrm>
          <a:prstGeom prst="rect">
            <a:avLst/>
          </a:prstGeom>
          <a:ln w="0">
            <a:noFill/>
          </a:ln>
        </p:spPr>
      </p:pic>
      <p:pic>
        <p:nvPicPr>
          <p:cNvPr id="162" name="Imagem 12" descr="Padrão do plano de fundo&#10;&#10;Descrição gerada automaticamente com confiança baixa"/>
          <p:cNvPicPr/>
          <p:nvPr/>
        </p:nvPicPr>
        <p:blipFill>
          <a:blip r:embed="rId6"/>
          <a:stretch/>
        </p:blipFill>
        <p:spPr>
          <a:xfrm>
            <a:off x="1514520" y="4076640"/>
            <a:ext cx="2294280" cy="799200"/>
          </a:xfrm>
          <a:prstGeom prst="rect">
            <a:avLst/>
          </a:prstGeom>
          <a:ln w="0">
            <a:noFill/>
          </a:ln>
        </p:spPr>
      </p:pic>
      <p:sp>
        <p:nvSpPr>
          <p:cNvPr id="163" name="CaixaDeTexto 15"/>
          <p:cNvSpPr/>
          <p:nvPr/>
        </p:nvSpPr>
        <p:spPr>
          <a:xfrm>
            <a:off x="441360" y="5694840"/>
            <a:ext cx="817452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ts val="1440"/>
              </a:lnSpc>
              <a:spcAft>
                <a:spcPts val="119"/>
              </a:spcAft>
              <a:tabLst>
                <a:tab pos="22860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Calibri"/>
              </a:rPr>
              <a:t>O conjunto de valores dos atributos de um determinado objeto é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ts val="1440"/>
              </a:lnSpc>
              <a:spcAft>
                <a:spcPts val="119"/>
              </a:spcAft>
              <a:tabLst>
                <a:tab pos="22860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Calibri"/>
              </a:rPr>
              <a:t>chamado de estado.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Imagem 16" descr="Interface gráfica do usuário, Texto, Aplicativo, chat ou mensagem de texto&#10;&#10;Descrição gerada automaticamente"/>
          <p:cNvPicPr/>
          <p:nvPr/>
        </p:nvPicPr>
        <p:blipFill>
          <a:blip r:embed="rId7"/>
          <a:stretch/>
        </p:blipFill>
        <p:spPr>
          <a:xfrm>
            <a:off x="6086520" y="2581200"/>
            <a:ext cx="2980080" cy="169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m 1"/>
          <p:cNvPicPr/>
          <p:nvPr/>
        </p:nvPicPr>
        <p:blipFill>
          <a:blip r:embed="rId3"/>
          <a:stretch/>
        </p:blipFill>
        <p:spPr>
          <a:xfrm>
            <a:off x="2691360" y="2426040"/>
            <a:ext cx="5960520" cy="1947600"/>
          </a:xfrm>
          <a:prstGeom prst="rect">
            <a:avLst/>
          </a:prstGeom>
          <a:ln w="0">
            <a:noFill/>
          </a:ln>
        </p:spPr>
      </p:pic>
      <p:sp>
        <p:nvSpPr>
          <p:cNvPr id="166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 de dados em java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aixaDeTexto 8"/>
          <p:cNvSpPr/>
          <p:nvPr/>
        </p:nvSpPr>
        <p:spPr>
          <a:xfrm>
            <a:off x="228600" y="1676520"/>
            <a:ext cx="86094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 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Java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possui dois 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 de dados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que são divididos em: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11"/>
          <p:cNvSpPr/>
          <p:nvPr/>
        </p:nvSpPr>
        <p:spPr>
          <a:xfrm>
            <a:off x="228600" y="2104920"/>
            <a:ext cx="8609400" cy="36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1 - por valor (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primitivos)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ixaDeTexto 17"/>
          <p:cNvSpPr/>
          <p:nvPr/>
        </p:nvSpPr>
        <p:spPr>
          <a:xfrm>
            <a:off x="2221560" y="6336360"/>
            <a:ext cx="4613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Strings, Arrays Primitivos e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"/>
          <p:cNvPicPr/>
          <p:nvPr/>
        </p:nvPicPr>
        <p:blipFill>
          <a:blip r:embed="rId4"/>
          <a:stretch/>
        </p:blipFill>
        <p:spPr>
          <a:xfrm>
            <a:off x="2060640" y="4604400"/>
            <a:ext cx="6853680" cy="179532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3"/>
          <p:cNvSpPr/>
          <p:nvPr/>
        </p:nvSpPr>
        <p:spPr>
          <a:xfrm>
            <a:off x="304920" y="3097440"/>
            <a:ext cx="275328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	Numéricos (Inteiros)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Rectangle 3"/>
          <p:cNvSpPr/>
          <p:nvPr/>
        </p:nvSpPr>
        <p:spPr>
          <a:xfrm>
            <a:off x="64800" y="5094360"/>
            <a:ext cx="2068200" cy="31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	Numéricos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(Ponto flutuante)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Rectangle 1"/>
          <p:cNvSpPr/>
          <p:nvPr/>
        </p:nvSpPr>
        <p:spPr>
          <a:xfrm>
            <a:off x="-441360" y="4296240"/>
            <a:ext cx="10026360" cy="198000"/>
          </a:xfrm>
          <a:prstGeom prst="rect">
            <a:avLst/>
          </a:prstGeom>
          <a:solidFill>
            <a:srgbClr val="FAFBF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300" b="1" strike="noStrike" spc="-1">
                <a:solidFill>
                  <a:srgbClr val="FF0000"/>
                </a:solidFill>
                <a:latin typeface="Inter"/>
                <a:ea typeface="DejaVu Sans"/>
              </a:rPr>
              <a:t>Wrapper</a:t>
            </a:r>
            <a:r>
              <a:rPr lang="en-US" sz="1300" b="0" strike="noStrike" spc="-1">
                <a:solidFill>
                  <a:srgbClr val="FF0000"/>
                </a:solidFill>
                <a:latin typeface="Inter"/>
                <a:ea typeface="DejaVu Sans"/>
              </a:rPr>
              <a:t>, que, basicamente, é uma classe que representa um tipo primitivo. Por exemplo o Wrapper de 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300" b="0" strike="noStrike" spc="-1">
                <a:solidFill>
                  <a:srgbClr val="FF0000"/>
                </a:solidFill>
                <a:latin typeface="Inter"/>
                <a:ea typeface="DejaVu Sans"/>
              </a:rPr>
              <a:t> é o 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Integer</a:t>
            </a:r>
            <a:r>
              <a:rPr lang="en-US" sz="1300" b="0" strike="noStrike" spc="-1">
                <a:solidFill>
                  <a:srgbClr val="FF0000"/>
                </a:solidFill>
                <a:latin typeface="Inter"/>
                <a:ea typeface="DejaVu Sans"/>
              </a:rPr>
              <a:t>.</a:t>
            </a:r>
            <a:r>
              <a:rPr lang="en-US" sz="600" b="0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ectangle 1"/>
          <p:cNvSpPr/>
          <p:nvPr/>
        </p:nvSpPr>
        <p:spPr>
          <a:xfrm>
            <a:off x="222840" y="3839040"/>
            <a:ext cx="766080" cy="198000"/>
          </a:xfrm>
          <a:prstGeom prst="rect">
            <a:avLst/>
          </a:prstGeom>
          <a:solidFill>
            <a:srgbClr val="FAFBF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0000"/>
                </a:solidFill>
                <a:latin typeface="Inter"/>
                <a:ea typeface="DejaVu Sans"/>
              </a:rPr>
              <a:t> 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 = 0</a:t>
            </a:r>
            <a:r>
              <a:rPr lang="en-US" sz="600" b="0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ectangle 1"/>
          <p:cNvSpPr/>
          <p:nvPr/>
        </p:nvSpPr>
        <p:spPr>
          <a:xfrm>
            <a:off x="244080" y="4067640"/>
            <a:ext cx="1460160" cy="198000"/>
          </a:xfrm>
          <a:prstGeom prst="rect">
            <a:avLst/>
          </a:prstGeom>
          <a:solidFill>
            <a:srgbClr val="FAFBF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0000"/>
                </a:solidFill>
                <a:latin typeface="Inter"/>
                <a:ea typeface="DejaVu Sans"/>
              </a:rPr>
              <a:t> 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Integer = null</a:t>
            </a:r>
            <a:r>
              <a:rPr lang="en-US" sz="600" b="0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Rectangle 1"/>
          <p:cNvSpPr/>
          <p:nvPr/>
        </p:nvSpPr>
        <p:spPr>
          <a:xfrm>
            <a:off x="120600" y="3641040"/>
            <a:ext cx="2307960" cy="167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FF0000"/>
                </a:solidFill>
                <a:latin typeface="Inter"/>
                <a:ea typeface="DejaVu Sans"/>
              </a:rPr>
              <a:t> </a:t>
            </a:r>
            <a:r>
              <a:rPr lang="en-U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Em Java se o atributo vazio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4"/>
          <p:cNvSpPr/>
          <p:nvPr/>
        </p:nvSpPr>
        <p:spPr>
          <a:xfrm>
            <a:off x="762120" y="1676520"/>
            <a:ext cx="8380800" cy="35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Apresentação da disciplina.  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</a:t>
            </a: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lano de ensino.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Crit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érios de avaliação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Disponibilidade de contato professor/aluno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Procedimento de ensino/atividade de campo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Procedimentos de avaliação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Bibliografia Básica e Complementar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Relação da disciplinas com os cursos (TI)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 de dados em java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aixaDeTexto 16"/>
          <p:cNvSpPr/>
          <p:nvPr/>
        </p:nvSpPr>
        <p:spPr>
          <a:xfrm>
            <a:off x="228600" y="4114800"/>
            <a:ext cx="8609400" cy="36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2 - por referência (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por referência)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aixaDeTexto 9"/>
          <p:cNvSpPr/>
          <p:nvPr/>
        </p:nvSpPr>
        <p:spPr>
          <a:xfrm>
            <a:off x="228600" y="1828800"/>
            <a:ext cx="8609400" cy="36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1 - por valor (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primitivos)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aixaDeTexto 12"/>
          <p:cNvSpPr/>
          <p:nvPr/>
        </p:nvSpPr>
        <p:spPr>
          <a:xfrm>
            <a:off x="228600" y="2284200"/>
            <a:ext cx="860940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tipo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char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(caracter) permite armazenar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um caractere Unicode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utilizando para isso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16 bits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Seu valor mínimo é ‘\u0000’ (ou 0), e seu valor máximo é ‘\uffff’ (ou 65535).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Unicode é um padrão da indústria para representar dados relacionados a texto, incluindo </a:t>
            </a:r>
            <a:r>
              <a:rPr lang="pt-BR" sz="1800" b="1" strike="noStrike" spc="-1">
                <a:solidFill>
                  <a:srgbClr val="FF0000"/>
                </a:solidFill>
                <a:latin typeface="Open Sans"/>
                <a:ea typeface="DejaVu Sans"/>
              </a:rPr>
              <a:t>letras, símbolos e caracteres especiais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 Valor padrão para o tipo char: ‘\u0000’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aixaDeTexto 15"/>
          <p:cNvSpPr/>
          <p:nvPr/>
        </p:nvSpPr>
        <p:spPr>
          <a:xfrm>
            <a:off x="609480" y="4572000"/>
            <a:ext cx="686160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Classes que especificam os </a:t>
            </a:r>
            <a:r>
              <a:rPr lang="pt-BR" sz="1800" b="1" strike="noStrike" spc="-1">
                <a:solidFill>
                  <a:srgbClr val="FF0000"/>
                </a:solidFill>
                <a:latin typeface="arial"/>
                <a:ea typeface="DejaVu Sans"/>
              </a:rPr>
              <a:t>tipos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 de objeto: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70C0"/>
              </a:buClr>
              <a:buFont typeface="OpenSymbol"/>
              <a:buChar char="-"/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Strings,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70C0"/>
              </a:buClr>
              <a:buFont typeface="OpenSymbol"/>
              <a:buChar char="-"/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Arrays Primitivos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70C0"/>
              </a:buClr>
              <a:buFont typeface="OpenSymbol"/>
              <a:buChar char="-"/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"/>
          <p:cNvSpPr/>
          <p:nvPr/>
        </p:nvSpPr>
        <p:spPr>
          <a:xfrm>
            <a:off x="228600" y="1828800"/>
            <a:ext cx="8609400" cy="29588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Nessa aula, o professor deve dividir a turma em grupos (máximo 3 alunos) e propor para que se identifique as classes e atributos para cada uma das situações citadas abaixo: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241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Em uma turma de um curso de graduação temos disciplinas ministradas em salas diferentes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241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 transportadora "Super Cometa" monitora seus caminhões e motoristas através de um controlador embutido. Por meio dele é possível saber a localização de cada veículo.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aixaDeTexto 6"/>
          <p:cNvSpPr/>
          <p:nvPr/>
        </p:nvSpPr>
        <p:spPr>
          <a:xfrm>
            <a:off x="762120" y="1371600"/>
            <a:ext cx="4613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Atividade verificadora de aprendizagem: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aixaDeTexto 9"/>
          <p:cNvSpPr/>
          <p:nvPr/>
        </p:nvSpPr>
        <p:spPr>
          <a:xfrm>
            <a:off x="228600" y="1905120"/>
            <a:ext cx="860940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[1] FURGERI, Sérgio. Java 8 - Ensino Didático: Desenvolvimento e Implementação de Aplicações. Capítulo 7 - Orientação a Objetos. Disponível em: https://integrada.minhabiblioteca.com.br/#/books/9788536519340/cfi/28!/4/2@100:0.00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aixaDeTexto 10"/>
          <p:cNvSpPr/>
          <p:nvPr/>
        </p:nvSpPr>
        <p:spPr>
          <a:xfrm>
            <a:off x="2395440" y="1295280"/>
            <a:ext cx="461376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Leitura Específica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aixaDeTexto 4"/>
          <p:cNvSpPr/>
          <p:nvPr/>
        </p:nvSpPr>
        <p:spPr>
          <a:xfrm>
            <a:off x="2438280" y="2983320"/>
            <a:ext cx="461376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Aprenda+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aixaDeTexto 6"/>
          <p:cNvSpPr/>
          <p:nvPr/>
        </p:nvSpPr>
        <p:spPr>
          <a:xfrm>
            <a:off x="1458000" y="3505320"/>
            <a:ext cx="614124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Assista ao vídeo Orientação a Objetos: Disponível em: https://www.youtube.com/watch?v=Gq1BS63pkRA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aixaDeTexto 8"/>
          <p:cNvSpPr/>
          <p:nvPr/>
        </p:nvSpPr>
        <p:spPr>
          <a:xfrm>
            <a:off x="1458000" y="4368240"/>
            <a:ext cx="646560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Assista ao vídeo Orientação a Objetos: classes e métodos simples: Disponível em: https://www.youtube.com/watch?v=-t_c6F_Uoeg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"/>
          <p:cNvSpPr/>
          <p:nvPr/>
        </p:nvSpPr>
        <p:spPr>
          <a:xfrm>
            <a:off x="228600" y="1828800"/>
            <a:ext cx="8609400" cy="409560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rabi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O paradigma de programação orientada a objetos nasceu da necessidade de trazer o entendimento de problemas computacionais para mais próximo do mundo real. Levando em consideração os conceitos de programação orientada a objetos, julgue os itens a seguir: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 - Classes e objetos possuem atributos e métodos, no entanto, uma classe é apenas um modelo que é usado para criar objetos diferentes do mesmo tipo.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II - Os atributos de um objeto são o que ele sabe fazer e o métodos são o que ele sabe.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III - uma classe é capaz de armazenar estados através de seus atributos e reagir a mensagens enviadas a ela, assim como se relacionar e enviar mensagens a outras classes. Está(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ão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) correta(s):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 e II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I, II e III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II e III </a:t>
            </a: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III</a:t>
            </a:r>
            <a:endParaRPr lang="pt-BR" sz="16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94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aixaDeTexto 6"/>
          <p:cNvSpPr/>
          <p:nvPr/>
        </p:nvSpPr>
        <p:spPr>
          <a:xfrm>
            <a:off x="762120" y="1371600"/>
            <a:ext cx="4613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Atividade Autônoma Aura: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2"/>
          <p:cNvSpPr/>
          <p:nvPr/>
        </p:nvSpPr>
        <p:spPr>
          <a:xfrm>
            <a:off x="228600" y="1828800"/>
            <a:ext cx="8609400" cy="40370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2) Os paradigmas de orientação a objeto e estruturado tem aplicações diversas na computação pois apresentam características distintas que os tornam adequados a aplicações específicas. Por exemplo, para desenvolver um programa para uma empresa de Recursos Humanos que irá ajudar a selecionar candidatos para um perfil de vaga específico e será modificado e atualizado constantemente, o paradigma mais adequado seria o orientando a objetos, mas se você irá desenvolver um software para o controle do frio ABS de um automóvel, o qual irá executar em um microcontrolador que possui diversas restrições de memória e processamento, seria mais adequado a utilização do paradigma estruturado.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Diante dessas duas situações motivadoras e de seus conhecimentos em relação aos paradigmas orientado a objetos e estruturado, relacione as características com os respectivos paradigmas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 - Orientado a objetos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II - Estruturado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( ) Reutilização de código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( ) Tratamento de dados misturados com o comportamento do programa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( ) utiliza um conjunto de procedimentos para resolver um problema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( ) representação de problemas de forma abstrata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aixaDeTexto 6"/>
          <p:cNvSpPr/>
          <p:nvPr/>
        </p:nvSpPr>
        <p:spPr>
          <a:xfrm>
            <a:off x="762120" y="1371600"/>
            <a:ext cx="4613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Atividade Autônoma Aura: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aixaDeTexto 5"/>
          <p:cNvSpPr/>
          <p:nvPr/>
        </p:nvSpPr>
        <p:spPr>
          <a:xfrm>
            <a:off x="6586560" y="4393080"/>
            <a:ext cx="1413360" cy="1168097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I, I, II, II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II,I,II,I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II,II,I,II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I,I,II,I 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I, II, I, II</a:t>
            </a:r>
            <a:endParaRPr lang="pt-BR" sz="14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aixaDeTexto 6"/>
          <p:cNvSpPr/>
          <p:nvPr/>
        </p:nvSpPr>
        <p:spPr>
          <a:xfrm>
            <a:off x="762120" y="1327680"/>
            <a:ext cx="7009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Primeiro programa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4"/>
          <p:cNvPicPr/>
          <p:nvPr/>
        </p:nvPicPr>
        <p:blipFill>
          <a:blip r:embed="rId3"/>
          <a:stretch/>
        </p:blipFill>
        <p:spPr>
          <a:xfrm>
            <a:off x="152280" y="1697040"/>
            <a:ext cx="4968720" cy="607320"/>
          </a:xfrm>
          <a:prstGeom prst="rect">
            <a:avLst/>
          </a:prstGeom>
          <a:ln w="0">
            <a:noFill/>
          </a:ln>
        </p:spPr>
      </p:pic>
      <p:pic>
        <p:nvPicPr>
          <p:cNvPr id="203" name="Imagem 9"/>
          <p:cNvPicPr/>
          <p:nvPr/>
        </p:nvPicPr>
        <p:blipFill>
          <a:blip r:embed="rId4"/>
          <a:stretch/>
        </p:blipFill>
        <p:spPr>
          <a:xfrm>
            <a:off x="2050560" y="2514600"/>
            <a:ext cx="5187240" cy="357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aixaDeTexto 6"/>
          <p:cNvSpPr/>
          <p:nvPr/>
        </p:nvSpPr>
        <p:spPr>
          <a:xfrm>
            <a:off x="762120" y="1327680"/>
            <a:ext cx="7009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Primeiro programa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Imagem 2"/>
          <p:cNvPicPr/>
          <p:nvPr/>
        </p:nvPicPr>
        <p:blipFill>
          <a:blip r:embed="rId3"/>
          <a:stretch/>
        </p:blipFill>
        <p:spPr>
          <a:xfrm>
            <a:off x="1428840" y="1782000"/>
            <a:ext cx="6285600" cy="438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aixaDeTexto 6"/>
          <p:cNvSpPr/>
          <p:nvPr/>
        </p:nvSpPr>
        <p:spPr>
          <a:xfrm>
            <a:off x="762120" y="1327680"/>
            <a:ext cx="7009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Primeiro programa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m 3"/>
          <p:cNvPicPr/>
          <p:nvPr/>
        </p:nvPicPr>
        <p:blipFill>
          <a:blip r:embed="rId3"/>
          <a:stretch/>
        </p:blipFill>
        <p:spPr>
          <a:xfrm>
            <a:off x="0" y="1676520"/>
            <a:ext cx="9142920" cy="2848680"/>
          </a:xfrm>
          <a:prstGeom prst="rect">
            <a:avLst/>
          </a:prstGeom>
          <a:ln w="0">
            <a:noFill/>
          </a:ln>
        </p:spPr>
      </p:pic>
      <p:sp>
        <p:nvSpPr>
          <p:cNvPr id="210" name="CaixaDeTexto 8"/>
          <p:cNvSpPr/>
          <p:nvPr/>
        </p:nvSpPr>
        <p:spPr>
          <a:xfrm>
            <a:off x="762120" y="4659840"/>
            <a:ext cx="7009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Saída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5"/>
          <p:cNvPicPr/>
          <p:nvPr/>
        </p:nvPicPr>
        <p:blipFill>
          <a:blip r:embed="rId4"/>
          <a:stretch/>
        </p:blipFill>
        <p:spPr>
          <a:xfrm>
            <a:off x="1981080" y="4952880"/>
            <a:ext cx="4580280" cy="137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Box 1"/>
          <p:cNvSpPr/>
          <p:nvPr/>
        </p:nvSpPr>
        <p:spPr>
          <a:xfrm>
            <a:off x="945360" y="132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aixaDeTexto 6"/>
          <p:cNvSpPr/>
          <p:nvPr/>
        </p:nvSpPr>
        <p:spPr>
          <a:xfrm>
            <a:off x="730440" y="716040"/>
            <a:ext cx="7009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Classe Empregado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2"/>
          <p:cNvPicPr/>
          <p:nvPr/>
        </p:nvPicPr>
        <p:blipFill>
          <a:blip r:embed="rId3"/>
          <a:stretch/>
        </p:blipFill>
        <p:spPr>
          <a:xfrm>
            <a:off x="108000" y="1144080"/>
            <a:ext cx="2151720" cy="227556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4"/>
          <p:cNvSpPr/>
          <p:nvPr/>
        </p:nvSpPr>
        <p:spPr>
          <a:xfrm>
            <a:off x="648000" y="2907000"/>
            <a:ext cx="989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aixaDeTexto 10"/>
          <p:cNvSpPr/>
          <p:nvPr/>
        </p:nvSpPr>
        <p:spPr>
          <a:xfrm>
            <a:off x="3034440" y="3130200"/>
            <a:ext cx="5466240" cy="18255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  <a:ea typeface="DejaVu Sans"/>
              </a:rPr>
              <a:t>public class ExecutaEmpregado {//CLASSE INSTANCIADORA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public static void main(String[] args) {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    Empregado emp = new Empregado(1172, "Ediberto Silva");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    System.out.println("DADOS DO EMPREGADO \n");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    System.out.println("Matrícula : "+emp.matricula);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    System.out.println("Nome      : "+emp.nome);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}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aixaDeTexto 12"/>
          <p:cNvSpPr/>
          <p:nvPr/>
        </p:nvSpPr>
        <p:spPr>
          <a:xfrm>
            <a:off x="2340000" y="1150200"/>
            <a:ext cx="6479640" cy="17946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public class Empregado {</a:t>
            </a:r>
            <a:r>
              <a:rPr lang="en-US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//CLASSE CONSTRUTORA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int matricula;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String nome;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public Empregado(int matricula, String nome) {</a:t>
            </a:r>
            <a:r>
              <a:rPr lang="en-US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//MÉTODO CONSTRUTOR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	this.matricula=matricula;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	this.nome = nome; 	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}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m 16"/>
          <p:cNvPicPr/>
          <p:nvPr/>
        </p:nvPicPr>
        <p:blipFill>
          <a:blip r:embed="rId4"/>
          <a:stretch/>
        </p:blipFill>
        <p:spPr>
          <a:xfrm>
            <a:off x="-19080" y="4991040"/>
            <a:ext cx="3904200" cy="118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TEMA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"/>
          <p:cNvSpPr/>
          <p:nvPr/>
        </p:nvSpPr>
        <p:spPr>
          <a:xfrm>
            <a:off x="457200" y="2743200"/>
            <a:ext cx="7923600" cy="398160"/>
          </a:xfrm>
          <a:prstGeom prst="rect">
            <a:avLst/>
          </a:prstGeom>
          <a:noFill/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2000" b="0" strike="noStrike" spc="-1">
                <a:solidFill>
                  <a:srgbClr val="0070C0"/>
                </a:solidFill>
                <a:latin typeface="Arial"/>
                <a:ea typeface="DejaVu Sans"/>
              </a:rPr>
              <a:t>INTRODUÇÃO À PROGRAMAÇÃO EM OO JAVA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/>
          <p:nvPr/>
        </p:nvSpPr>
        <p:spPr>
          <a:xfrm>
            <a:off x="536040" y="1869480"/>
            <a:ext cx="7923600" cy="119052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Distinguir o paradigma de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orientação a objeto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em face do paradigma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estruturado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, fazendo a reflexão sobre os conceitos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chaves de classe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e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objetos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e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suas coleções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, para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construir programas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que reflitam estruturas do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mundo real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OBJETIVOS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tangle 6"/>
          <p:cNvSpPr/>
          <p:nvPr/>
        </p:nvSpPr>
        <p:spPr>
          <a:xfrm>
            <a:off x="530280" y="4106880"/>
            <a:ext cx="792360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1.1 CLASSES E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ctangle 7"/>
          <p:cNvSpPr/>
          <p:nvPr/>
        </p:nvSpPr>
        <p:spPr>
          <a:xfrm>
            <a:off x="908640" y="35787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TÓPICOS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/>
          <p:nvPr/>
        </p:nvSpPr>
        <p:spPr>
          <a:xfrm>
            <a:off x="457200" y="1828800"/>
            <a:ext cx="822852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É um paradigma de programação.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2"/>
          <p:cNvSpPr/>
          <p:nvPr/>
        </p:nvSpPr>
        <p:spPr>
          <a:xfrm>
            <a:off x="945360" y="130500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O que é a Orientação a Objetos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457200" y="2438280"/>
            <a:ext cx="8228520" cy="33213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400" b="1" strike="noStrike" spc="-1">
                <a:solidFill>
                  <a:srgbClr val="0070C0"/>
                </a:solidFill>
                <a:latin typeface="Times New Roman"/>
                <a:ea typeface="DejaVu Sans"/>
              </a:rPr>
              <a:t>Existem</a:t>
            </a:r>
            <a:r>
              <a:rPr lang="pt-BR" sz="24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:</a:t>
            </a:r>
            <a:br>
              <a:rPr sz="2400"/>
            </a:br>
            <a:r>
              <a:rPr lang="pt-BR" sz="24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- 	linguagens de programação:  </a:t>
            </a:r>
            <a:r>
              <a:rPr lang="pt-BR" sz="20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C++, Java, Delphi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OpenSymbol"/>
              <a:buChar char="-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bancos de dados: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indent="-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0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Jasmine(Computer Associetes), O2 (O2 tecnology) , ObjectStore(ObjectDesign)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OpenSymbol"/>
              <a:buChar char="-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Metodos para analise e desenvolvimento de sistemas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OpenSymbol"/>
              <a:buChar char="-"/>
              <a:tabLst>
                <a:tab pos="0" algn="l"/>
              </a:tabLst>
            </a:pPr>
            <a:r>
              <a:rPr lang="pt-BR" sz="20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Yordon, Booch, Jacobson,</a:t>
            </a:r>
            <a:r>
              <a:rPr lang="pt-BR" sz="24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 </a:t>
            </a:r>
            <a:r>
              <a:rPr lang="pt-BR" sz="2000" b="0" strike="noStrike" spc="-1">
                <a:solidFill>
                  <a:srgbClr val="0070C0"/>
                </a:solidFill>
                <a:latin typeface="Times New Roman"/>
                <a:ea typeface="DejaVu Sans"/>
              </a:rPr>
              <a:t>Rumbaugh, Fusion, Rational Objetory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"/>
          <p:cNvSpPr/>
          <p:nvPr/>
        </p:nvSpPr>
        <p:spPr>
          <a:xfrm>
            <a:off x="457200" y="1828800"/>
            <a:ext cx="7923600" cy="6516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 que é uma metodologia  de análise e desenvolvimento de sistemas?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	 </a:t>
            </a:r>
            <a:r>
              <a:rPr lang="pt-BR" sz="1600" b="0" strike="noStrike" spc="-1">
                <a:solidFill>
                  <a:srgbClr val="FF0000"/>
                </a:solidFill>
                <a:latin typeface="Arial"/>
                <a:ea typeface="DejaVu Sans"/>
              </a:rPr>
              <a:t>É a ciência que estuda os métodos.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Metodologias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2"/>
          <p:cNvSpPr/>
          <p:nvPr/>
        </p:nvSpPr>
        <p:spPr>
          <a:xfrm>
            <a:off x="457200" y="2666880"/>
            <a:ext cx="7923600" cy="894960"/>
          </a:xfrm>
          <a:prstGeom prst="rect">
            <a:avLst/>
          </a:prstGeom>
          <a:noFill/>
          <a:ln w="22225">
            <a:solidFill>
              <a:srgbClr val="ADAD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 que é um método para análise e desenvolvimento de sistemas?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FF0000"/>
                </a:solidFill>
                <a:latin typeface="Arial"/>
                <a:ea typeface="DejaVu Sans"/>
              </a:rPr>
              <a:t>	 É um conjunto de regras e procedimentos para entender, documentar e desenvolver sistemas numa determinada arquitetura.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"/>
          <p:cNvSpPr/>
          <p:nvPr/>
        </p:nvSpPr>
        <p:spPr>
          <a:xfrm>
            <a:off x="457200" y="1828800"/>
            <a:ext cx="7923600" cy="92551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Em relação à Programação Orientada a Objetos, sabe-se que uma classe é uma maneira de se criar objetos que possuem mesmo comportamento e mesma estrutura.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2"/>
          <p:cNvSpPr/>
          <p:nvPr/>
        </p:nvSpPr>
        <p:spPr>
          <a:xfrm>
            <a:off x="914400" y="1341360"/>
            <a:ext cx="7923600" cy="3715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Classes e </a:t>
            </a:r>
            <a:r>
              <a:rPr lang="en-US" sz="1800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Objetos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2"/>
          <p:cNvSpPr/>
          <p:nvPr/>
        </p:nvSpPr>
        <p:spPr>
          <a:xfrm>
            <a:off x="457200" y="2881563"/>
            <a:ext cx="7923600" cy="1248676"/>
          </a:xfrm>
          <a:prstGeom prst="rect">
            <a:avLst/>
          </a:prstGeom>
          <a:noFill/>
          <a:ln w="22225">
            <a:solidFill>
              <a:srgbClr val="ADAD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  <a:latin typeface="Arial"/>
                <a:ea typeface="DejaVu Sans"/>
              </a:rPr>
              <a:t>São d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efinidos na estrutura de uma classe:</a:t>
            </a: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pc="-1" dirty="0">
              <a:solidFill>
                <a:srgbClr val="0070C0"/>
              </a:solidFill>
              <a:latin typeface="Arial"/>
              <a:ea typeface="DejaVu Sans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 dirty="0">
              <a:solidFill>
                <a:srgbClr val="0070C0"/>
              </a:solidFill>
              <a:latin typeface="Arial"/>
              <a:ea typeface="DejaVu Sans"/>
            </a:endParaRPr>
          </a:p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FF0000"/>
                </a:solidFill>
                <a:latin typeface="Arial"/>
                <a:ea typeface="DejaVu Sans"/>
              </a:rPr>
              <a:t>Os dados, Os métodos e o Mecanismo de instanciação dos objetos.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8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/>
          <p:nvPr/>
        </p:nvSpPr>
        <p:spPr>
          <a:xfrm>
            <a:off x="457200" y="1828800"/>
            <a:ext cx="7923600" cy="33249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De que consiste um método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Um conjunto de conceitos para capturar a semântica do problema e sua solução.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Um conjunto de regras e dicas para efetuar o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Um processo de desenvolvimento passo-a-passo para construir os modelos e implementações.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Notações e visões para apresentar, examinar e modificar a informação modelada.		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 2"/>
          <p:cNvSpPr/>
          <p:nvPr/>
        </p:nvSpPr>
        <p:spPr>
          <a:xfrm>
            <a:off x="914400" y="1341360"/>
            <a:ext cx="79236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Métodos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1"/>
          <p:cNvSpPr/>
          <p:nvPr/>
        </p:nvSpPr>
        <p:spPr>
          <a:xfrm>
            <a:off x="945360" y="609480"/>
            <a:ext cx="6669360" cy="4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 2"/>
          <p:cNvSpPr/>
          <p:nvPr/>
        </p:nvSpPr>
        <p:spPr>
          <a:xfrm>
            <a:off x="823320" y="1428840"/>
            <a:ext cx="711504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Os quatro pilares da programação 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aixaDeTexto 9"/>
          <p:cNvSpPr/>
          <p:nvPr/>
        </p:nvSpPr>
        <p:spPr>
          <a:xfrm>
            <a:off x="1447920" y="2873160"/>
            <a:ext cx="704736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Identidade ao objeto que vai ser criado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Essa identidade deve ser única dentro do sistema, para que não haja conflito, ou seja, sem repetições.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DeTexto 10"/>
          <p:cNvSpPr/>
          <p:nvPr/>
        </p:nvSpPr>
        <p:spPr>
          <a:xfrm>
            <a:off x="1447920" y="3904920"/>
            <a:ext cx="7047360" cy="1186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Característica do objeto.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Dentro da programação orientada a objetos, as características são nomeadas como propriedades. Por exemplo, as propriedades de um objeto “pessoa” poderiam ser “peso”, “tamanho” e “idade”.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aixaDeTexto 11"/>
          <p:cNvSpPr/>
          <p:nvPr/>
        </p:nvSpPr>
        <p:spPr>
          <a:xfrm>
            <a:off x="1447920" y="5201280"/>
            <a:ext cx="704736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Ações que o objeto irá executar, chamadas de métodos.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Eles podem ser muito variados, dependendo do tipo de solução desenvolvida. 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2"/>
          <p:cNvSpPr/>
          <p:nvPr/>
        </p:nvSpPr>
        <p:spPr>
          <a:xfrm>
            <a:off x="823320" y="1828800"/>
            <a:ext cx="7633800" cy="9162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1 - Abstração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Antes de mais nada, imagine o que esse objeto irá realizar. Para isso, é preciso verificar </a:t>
            </a:r>
            <a:r>
              <a:rPr lang="pt-BR" sz="1800" b="1" strike="noStrike" spc="-1">
                <a:solidFill>
                  <a:srgbClr val="FF0000"/>
                </a:solidFill>
                <a:latin typeface="Open Sans"/>
                <a:ea typeface="DejaVu Sans"/>
              </a:rPr>
              <a:t>três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pontos na abstração: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9531</TotalTime>
  <Words>2209</Words>
  <Application>Microsoft Office PowerPoint</Application>
  <PresentationFormat>Apresentação na tela (4:3)</PresentationFormat>
  <Paragraphs>265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Courier New</vt:lpstr>
      <vt:lpstr>Google Sans</vt:lpstr>
      <vt:lpstr>Inter</vt:lpstr>
      <vt:lpstr>Open Sans</vt:lpstr>
      <vt:lpstr>OpenSymbol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dc:description/>
  <cp:lastModifiedBy>EDIBERTO MARIANO DA SILVA</cp:lastModifiedBy>
  <cp:revision>1583</cp:revision>
  <cp:lastPrinted>1601-01-01T00:00:00Z</cp:lastPrinted>
  <dcterms:created xsi:type="dcterms:W3CDTF">2015-08-12T20:16:29Z</dcterms:created>
  <dcterms:modified xsi:type="dcterms:W3CDTF">2024-04-09T02:55:45Z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27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27</vt:i4>
  </property>
</Properties>
</file>