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819E984-48D6-4A65-BD5A-7CCDEF73415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CCEC76-2F4D-4F2B-896F-6016FEA8768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33" name="Text Box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154C53D-C745-4D40-9F04-735E42AB2166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dt" idx="14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6D8BE28-B5D4-471F-ACA6-E9BB17CECB18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260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dt" idx="1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2F540BE-797E-4DAD-96CB-FE5C90826C5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263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dt" idx="16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B21EB39-8665-4CD6-803F-4DB5539EFFC3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66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dt" idx="17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FB20673-0D02-467F-BCDB-BC0B2587E47F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69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dt" idx="18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7D6FD9-0F0E-4999-8E06-82F272A0724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72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dt" idx="19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11B3119-B91F-4ECE-86DD-4E10CE95E563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75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dt" idx="20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C1B9822-7AE6-471D-8EC6-3E5D692C5F8A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78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dt" idx="22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B7CF966-B15E-40E8-911E-1B11025515A7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84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dt" idx="23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A149AD5-61A2-4D78-8612-FE7F2F2A1C6C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87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dt" idx="24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C8EF2F5-5195-4ACE-B487-84FC6D039D45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90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dt" idx="6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15E532B-5109-4ACA-9E1B-BD063F73FA0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236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dt" idx="2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1931CD8-E004-4979-8D34-3AEAF13E24ED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93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dt" idx="26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872C55-248D-4D1F-A62A-A0CDF495CC1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96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dt" idx="27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7DD805-61D5-40FB-A996-1D5C2564AFAF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99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dt" idx="28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7EDD7D-3A76-4413-A76F-B86E231DC287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02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dt" idx="29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E547423-C263-41E9-A503-34E180BB8466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05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dt" idx="30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3F85385-5897-42A8-9109-ACC518813A51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08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dt" idx="31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45D642-B39A-4BF7-AA9E-8CD2DD15238C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11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dt" idx="32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421629-F070-4E29-870A-0ACD27D648C9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14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dt" idx="33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68FFE5-A098-4C3C-A3E9-4192A479431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17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dt" idx="34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539AD33-D011-4668-A9D9-3A13CFD25D94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320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dt" idx="7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7E0C9F4-EC4B-43B4-9D4C-2B654848B8FE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239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dt" idx="35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B2A62A-908F-4740-ADB3-991B323DD23C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323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dt" idx="8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93A9C14-9A07-4370-8522-AC3ED9A44013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242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dt" idx="9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A134CC-4454-4E0D-A4B5-CF887A14E172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45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dt" idx="10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BD7869-25ED-4019-B7B6-32060C07F70F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248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dt" idx="11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C501942-9D8B-42A3-B1A0-9C386D588B16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251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dt" idx="12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52B81B3-F1D7-43AB-BD7B-F734D4F11A9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80" y="812880"/>
            <a:ext cx="5342760" cy="4007880"/>
          </a:xfrm>
          <a:prstGeom prst="rect">
            <a:avLst/>
          </a:prstGeom>
          <a:ln w="0">
            <a:noFill/>
          </a:ln>
        </p:spPr>
      </p:sp>
      <p:sp>
        <p:nvSpPr>
          <p:cNvPr id="254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dt" idx="13"/>
          </p:nvPr>
        </p:nvSpPr>
        <p:spPr>
          <a:xfrm>
            <a:off x="4278240" y="0"/>
            <a:ext cx="3274200" cy="52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C21285-12CF-4CFB-AD86-57ADBCAE5B9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2/17/2024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257" name="Text Box 2"/>
          <p:cNvSpPr/>
          <p:nvPr/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8D32EA-4DC2-4CA5-B77E-03836215775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F11C488-456B-413B-A9B7-1B45F1711CC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A0C180-B5D5-4D18-9056-0F512A9A10C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D9088AE-9CCC-4830-AB6B-783A1F87D24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0F8FA5D-9B2C-4025-92F2-0BD377F8CCB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94D52E1-A9D2-49A0-B91E-76F9E117EDF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5D0E352-575E-4AB0-ABC7-C0C9E6A985A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350ED27-F451-4242-8C09-946F7525908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416D662-72FD-4FB2-8AD5-F1533BA59B0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ABA6F8-7D10-4D43-BF4B-1B4BE9530EF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FB4C28-75F2-40C3-844E-3C2B95903B6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F7E7DF7-3107-4595-9BC2-6EB6B290969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/>
        </p:nvSpPr>
        <p:spPr>
          <a:xfrm>
            <a:off x="0" y="6334200"/>
            <a:ext cx="9143280" cy="523080"/>
          </a:xfrm>
          <a:prstGeom prst="rect">
            <a:avLst/>
          </a:prstGeom>
          <a:solidFill>
            <a:srgbClr val="2683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Rectangle 2"/>
          <p:cNvSpPr/>
          <p:nvPr/>
        </p:nvSpPr>
        <p:spPr>
          <a:xfrm>
            <a:off x="0" y="6334200"/>
            <a:ext cx="9143280" cy="6588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1600" rIns="90000" bIns="216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w="6480" cap="sq">
            <a:solidFill>
              <a:srgbClr val="7F7F7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200" rIns="90000" bIns="-432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7956720" y="179280"/>
            <a:ext cx="1069200" cy="777240"/>
          </a:xfrm>
          <a:prstGeom prst="rect">
            <a:avLst/>
          </a:prstGeom>
          <a:ln w="0">
            <a:noFill/>
          </a:ln>
        </p:spPr>
      </p:pic>
      <p:sp>
        <p:nvSpPr>
          <p:cNvPr id="4" name="Text Box 5"/>
          <p:cNvSpPr/>
          <p:nvPr/>
        </p:nvSpPr>
        <p:spPr>
          <a:xfrm>
            <a:off x="822240" y="6459480"/>
            <a:ext cx="185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2019.2</a:t>
            </a:r>
            <a:endParaRPr lang="pt-BR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8"/>
          <p:cNvSpPr/>
          <p:nvPr/>
        </p:nvSpPr>
        <p:spPr>
          <a:xfrm>
            <a:off x="822240" y="6459480"/>
            <a:ext cx="18536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Text Box 9"/>
          <p:cNvSpPr/>
          <p:nvPr/>
        </p:nvSpPr>
        <p:spPr>
          <a:xfrm>
            <a:off x="0" y="0"/>
            <a:ext cx="720" cy="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3560" rIns="90000" bIns="-435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aixaDeTexto 12"/>
          <p:cNvSpPr/>
          <p:nvPr/>
        </p:nvSpPr>
        <p:spPr>
          <a:xfrm flipH="1">
            <a:off x="-30960" y="6324480"/>
            <a:ext cx="822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chemeClr val="accent2"/>
                </a:solidFill>
                <a:latin typeface="Arial"/>
                <a:ea typeface="DejaVu Sans"/>
              </a:rPr>
              <a:t>Professor: Ediberto Mariano                                                                    Aula 01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13"/>
          <p:cNvSpPr/>
          <p:nvPr/>
        </p:nvSpPr>
        <p:spPr>
          <a:xfrm>
            <a:off x="838080" y="6594480"/>
            <a:ext cx="1447200" cy="2268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FFFFFF"/>
                </a:solidFill>
                <a:latin typeface="Arial"/>
                <a:ea typeface="DejaVu Sans"/>
              </a:rPr>
              <a:t>2023.2</a:t>
            </a:r>
            <a:endParaRPr lang="pt-BR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520" cy="35820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numCol="1" spcCol="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pos="0" algn="l"/>
              </a:tabLst>
              <a:defRPr lang="en-GB" sz="2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fld id="{9045B710-2662-46FB-ACFC-8DD7F6A8A57F}" type="slidenum">
              <a:rPr lang="en-GB" sz="2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685800" y="1731960"/>
            <a:ext cx="7722360" cy="131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40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  - ARA0075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4419720"/>
            <a:ext cx="7543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Calibri"/>
                <a:ea typeface="DejaVu Sans"/>
              </a:rPr>
              <a:t>PROFESSOR:	 EDIBERTO MARIANO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400" algn="l"/>
                <a:tab pos="10779120" algn="l"/>
                <a:tab pos="1078056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Calibri"/>
                <a:ea typeface="DejaVu Sans"/>
              </a:rPr>
              <a:t>programacaoedi@gmail.com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5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D7B5FEC0-B589-453A-B1AB-9F63A3155A8B}" type="slidenum">
              <a:rPr lang="pt-B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800280" y="3448080"/>
            <a:ext cx="754308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Aula 01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"/>
          <p:cNvSpPr/>
          <p:nvPr/>
        </p:nvSpPr>
        <p:spPr>
          <a:xfrm>
            <a:off x="228600" y="1828800"/>
            <a:ext cx="8609760" cy="956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3 - Os melhores modelos estão relacionados à realidade.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	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Será melhor usar modelos que tenham clara conexão com a realidade e, caso esta conexão seja fraca, saber como estes modelos diferem do mundo real.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Modelagem de sistemas – (Princípios básicos)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aixaDeTexto 5"/>
          <p:cNvSpPr/>
          <p:nvPr/>
        </p:nvSpPr>
        <p:spPr>
          <a:xfrm>
            <a:off x="228600" y="3200400"/>
            <a:ext cx="8609760" cy="1268280"/>
          </a:xfrm>
          <a:prstGeom prst="rect">
            <a:avLst/>
          </a:prstGeom>
          <a:noFill/>
          <a:ln w="0">
            <a:solidFill>
              <a:srgbClr val="0D0D0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4 - Nenhum modelo único é suficiente. Qualquer sistema não-trivial será melhor investigado por meio de um pequeno conjunto de modelos quase independentes.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70C0"/>
                </a:solidFill>
                <a:latin typeface="Arial"/>
                <a:ea typeface="DejaVu Sans"/>
              </a:rPr>
              <a:t>	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Modelos que possam ser criados e estudados separadamente, mas que continuam inter-relacionados.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823320" y="1428840"/>
            <a:ext cx="71154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Os quatro pilares da programação 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9"/>
          <p:cNvSpPr/>
          <p:nvPr/>
        </p:nvSpPr>
        <p:spPr>
          <a:xfrm>
            <a:off x="1447920" y="2873160"/>
            <a:ext cx="704772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Identidade ao objeto que vai ser criado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Essa identidade deve ser única dentro do sistema, para que não haja conflito, ou seja, sem repetições.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aixaDeTexto 10"/>
          <p:cNvSpPr/>
          <p:nvPr/>
        </p:nvSpPr>
        <p:spPr>
          <a:xfrm>
            <a:off x="1447920" y="3904920"/>
            <a:ext cx="7047720" cy="1186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Característica do objeto.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Dentro da programação orientada a objetos, as características são nomeadas como propriedades. Por exemplo, as propriedades de um objeto “pessoa” poderiam ser “peso”, “tamanho” e “idade”.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11"/>
          <p:cNvSpPr/>
          <p:nvPr/>
        </p:nvSpPr>
        <p:spPr>
          <a:xfrm>
            <a:off x="1447920" y="5201280"/>
            <a:ext cx="704772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Ações que o objeto irá executar, chamadas de métodos.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Eles podem ser muito variados, dependendo do tipo de solução desenvolvida. 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ctangle 2"/>
          <p:cNvSpPr/>
          <p:nvPr/>
        </p:nvSpPr>
        <p:spPr>
          <a:xfrm>
            <a:off x="823320" y="1828800"/>
            <a:ext cx="7634160" cy="9162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1 - Abstração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Antes de mais nada, imagine o que esse objeto irá realizar. Para isso, é preciso verificar </a:t>
            </a:r>
            <a:r>
              <a:rPr lang="pt-BR" sz="1800" b="1" strike="noStrike" spc="-1">
                <a:solidFill>
                  <a:srgbClr val="FF0000"/>
                </a:solidFill>
                <a:latin typeface="Open Sans"/>
                <a:ea typeface="DejaVu Sans"/>
              </a:rPr>
              <a:t>três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pontos na abstração: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2"/>
          <p:cNvSpPr/>
          <p:nvPr/>
        </p:nvSpPr>
        <p:spPr>
          <a:xfrm>
            <a:off x="823320" y="1428840"/>
            <a:ext cx="71154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Os quatro pilares da programação 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11"/>
          <p:cNvSpPr/>
          <p:nvPr/>
        </p:nvSpPr>
        <p:spPr>
          <a:xfrm>
            <a:off x="380880" y="2291400"/>
            <a:ext cx="807660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encapsulamento é uma técnica que adiciona segurança à aplicação em uma programação orientada a objetos, pois esconde as propriedades, criando uma espécie de caixa preta.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12"/>
          <p:cNvSpPr/>
          <p:nvPr/>
        </p:nvSpPr>
        <p:spPr>
          <a:xfrm>
            <a:off x="380880" y="3276720"/>
            <a:ext cx="8076600" cy="1735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Muitas das linguagens orientadas a objetos implementam o encapsulamento baseado em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propriedades privadas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por métodos chamados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getters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e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setters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responsáveis por </a:t>
            </a:r>
            <a:r>
              <a:rPr lang="pt-BR" sz="1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retornar e setar 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valor da propriedade, respectivamente. Assim, se evita o acesso direto à propriedade do objeto, adicionando outra camada de segurança à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2"/>
          <p:cNvSpPr/>
          <p:nvPr/>
        </p:nvSpPr>
        <p:spPr>
          <a:xfrm>
            <a:off x="823320" y="1828800"/>
            <a:ext cx="763416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2 - Encapsulamento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87154-B751-2743-4F93-DBD3EF9A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34" y="5012280"/>
            <a:ext cx="7159979" cy="1297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/>
          <p:nvPr/>
        </p:nvSpPr>
        <p:spPr>
          <a:xfrm>
            <a:off x="823320" y="1828800"/>
            <a:ext cx="763416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3 - </a:t>
            </a:r>
            <a:r>
              <a:rPr lang="en-US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Herança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2"/>
          <p:cNvSpPr/>
          <p:nvPr/>
        </p:nvSpPr>
        <p:spPr>
          <a:xfrm>
            <a:off x="823320" y="1428840"/>
            <a:ext cx="71154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Os quatro pilares da programação 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DeTexto 11"/>
          <p:cNvSpPr/>
          <p:nvPr/>
        </p:nvSpPr>
        <p:spPr>
          <a:xfrm>
            <a:off x="380880" y="2291400"/>
            <a:ext cx="807660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Na programação orientada por dados, o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reuso de código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é uma de suas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vantagens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de destaque e ela se dá por herança. Essa característica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otimiza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a produção da aplicação em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tempo e linhas de código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aixaDeTexto 12"/>
          <p:cNvSpPr/>
          <p:nvPr/>
        </p:nvSpPr>
        <p:spPr>
          <a:xfrm>
            <a:off x="380880" y="3276720"/>
            <a:ext cx="8076600" cy="1186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Para fazer uma analogia próxima à realidade não virtual, em uma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família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por exemplo, a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criança herda diretamente do pai 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e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indiretamente do avô e do bisavô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 Em programação, a lógica é similar. Assim, os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objetos filhos herdam as características e ações de seus ancestrais”.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8D7143-F22F-423A-2067-A2EED4B4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63" y="4569411"/>
            <a:ext cx="332422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angle 2"/>
          <p:cNvSpPr/>
          <p:nvPr/>
        </p:nvSpPr>
        <p:spPr>
          <a:xfrm>
            <a:off x="823320" y="1428840"/>
            <a:ext cx="711540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Os quatro pilares da programação 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aixaDeTexto 11"/>
          <p:cNvSpPr/>
          <p:nvPr/>
        </p:nvSpPr>
        <p:spPr>
          <a:xfrm>
            <a:off x="380879" y="2291400"/>
            <a:ext cx="8479035" cy="644877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Na natureza, existem animais que são capazes de alterar sua forma conforme a necessidade. Na orientação a objetos a ideia é a mesma. 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aixaDeTexto 12"/>
          <p:cNvSpPr/>
          <p:nvPr/>
        </p:nvSpPr>
        <p:spPr>
          <a:xfrm>
            <a:off x="380879" y="3011400"/>
            <a:ext cx="8479035" cy="644877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O </a:t>
            </a:r>
            <a:r>
              <a:rPr lang="pt-BR" sz="1800" b="0" strike="noStrike" spc="-1" dirty="0" err="1">
                <a:solidFill>
                  <a:srgbClr val="FF0000"/>
                </a:solidFill>
                <a:latin typeface="Open Sans"/>
                <a:ea typeface="DejaVu Sans"/>
              </a:rPr>
              <a:t>poliformismo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 permite herdar um método de classe pai e atribuir uma nova implementação para o método pré-definido.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2"/>
          <p:cNvSpPr/>
          <p:nvPr/>
        </p:nvSpPr>
        <p:spPr>
          <a:xfrm>
            <a:off x="823319" y="1828800"/>
            <a:ext cx="8014549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4 - </a:t>
            </a:r>
            <a:r>
              <a:rPr lang="en-US" sz="1800" b="1" strike="noStrike" spc="-1">
                <a:solidFill>
                  <a:srgbClr val="0070C0"/>
                </a:solidFill>
                <a:latin typeface="Open Sans"/>
                <a:ea typeface="DejaVu Sans"/>
              </a:rPr>
              <a:t>Polimorfismo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9F1279-DF67-061C-386A-CDF9D994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4" y="3731399"/>
            <a:ext cx="5788009" cy="2588211"/>
          </a:xfrm>
          <a:prstGeom prst="rect">
            <a:avLst/>
          </a:prstGeom>
        </p:spPr>
      </p:pic>
      <p:sp>
        <p:nvSpPr>
          <p:cNvPr id="8" name="CaixaDeTexto 12">
            <a:extLst>
              <a:ext uri="{FF2B5EF4-FFF2-40B4-BE49-F238E27FC236}">
                <a16:creationId xmlns:a16="http://schemas.microsoft.com/office/drawing/2014/main" id="{2497FFC2-74F5-D2C4-6772-899531BF638E}"/>
              </a:ext>
            </a:extLst>
          </p:cNvPr>
          <p:cNvSpPr/>
          <p:nvPr/>
        </p:nvSpPr>
        <p:spPr>
          <a:xfrm>
            <a:off x="6143118" y="5880365"/>
            <a:ext cx="2699042" cy="367878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Sobrescrita de método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aixaDeTexto 12">
            <a:extLst>
              <a:ext uri="{FF2B5EF4-FFF2-40B4-BE49-F238E27FC236}">
                <a16:creationId xmlns:a16="http://schemas.microsoft.com/office/drawing/2014/main" id="{1C4F7750-7167-B575-CFF9-5952AA5D24DC}"/>
              </a:ext>
            </a:extLst>
          </p:cNvPr>
          <p:cNvSpPr/>
          <p:nvPr/>
        </p:nvSpPr>
        <p:spPr>
          <a:xfrm>
            <a:off x="6153471" y="5402450"/>
            <a:ext cx="2699042" cy="367878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Sobrecarga de método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2"/>
          <p:cNvSpPr/>
          <p:nvPr/>
        </p:nvSpPr>
        <p:spPr>
          <a:xfrm>
            <a:off x="228600" y="2895480"/>
            <a:ext cx="8609760" cy="92551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Outro benefício da POO é a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Open Sans"/>
                <a:ea typeface="DejaVu Sans"/>
              </a:rPr>
              <a:t>reutilização de código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. Com a complexidade dos sistemas cada vez mais ampla, o tempo de desenvolvimento iria aumentar absurdamente, caso não fosse possível a reutilização.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A207071B-9274-8DBD-4695-C46E1797CA75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 2"/>
          <p:cNvSpPr/>
          <p:nvPr/>
        </p:nvSpPr>
        <p:spPr>
          <a:xfrm>
            <a:off x="228600" y="1828800"/>
            <a:ext cx="8609760" cy="92551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A programação orientada a objetos propõe uma </a:t>
            </a:r>
            <a:r>
              <a:rPr lang="pt-BR" sz="1800" b="0" strike="noStrike" spc="-1" dirty="0">
                <a:latin typeface="Open Sans"/>
                <a:ea typeface="DejaVu Sans"/>
              </a:rPr>
              <a:t>representação mais fácil de ser compreendida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, pois a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Open Sans"/>
                <a:ea typeface="DejaVu Sans"/>
              </a:rPr>
              <a:t>relação de cada elemento em termos de um objeto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, ou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Open Sans"/>
                <a:ea typeface="DejaVu Sans"/>
              </a:rPr>
              <a:t>classe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, pode ser comparado ao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Open Sans"/>
                <a:ea typeface="DejaVu Sans"/>
              </a:rPr>
              <a:t>mundo real</a:t>
            </a:r>
            <a:r>
              <a:rPr lang="pt-BR" sz="18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ctangle 2"/>
          <p:cNvSpPr/>
          <p:nvPr/>
        </p:nvSpPr>
        <p:spPr>
          <a:xfrm>
            <a:off x="838080" y="1457280"/>
            <a:ext cx="86097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 dirty="0">
                <a:solidFill>
                  <a:srgbClr val="0070C0"/>
                </a:solidFill>
                <a:latin typeface="Google Sans"/>
                <a:ea typeface="DejaVu Sans"/>
              </a:rPr>
              <a:t>Benefícios da Programação Orientada a Objetos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2"/>
          <p:cNvSpPr/>
          <p:nvPr/>
        </p:nvSpPr>
        <p:spPr>
          <a:xfrm>
            <a:off x="228600" y="2590920"/>
            <a:ext cx="860976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- 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O software </a:t>
            </a:r>
            <a:r>
              <a:rPr lang="pt-BR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orientado a objeto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 é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oportuno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(ao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dividir tudo em partes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, várias delas podem ser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desenvolvidas em paralelo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08C79628-4674-D8C2-D3B0-5FC9DFC08B96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ctangle 2"/>
          <p:cNvSpPr/>
          <p:nvPr/>
        </p:nvSpPr>
        <p:spPr>
          <a:xfrm>
            <a:off x="228600" y="1828800"/>
            <a:ext cx="860976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- 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Todo software </a:t>
            </a:r>
            <a:r>
              <a:rPr lang="pt-BR" sz="1800" b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orientado a objeto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 é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confiável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(ao </a:t>
            </a:r>
            <a:r>
              <a:rPr lang="pt-BR" sz="1800" b="0" strike="noStrike" spc="-1" dirty="0">
                <a:solidFill>
                  <a:schemeClr val="accent1">
                    <a:lumMod val="50000"/>
                  </a:schemeClr>
                </a:solidFill>
                <a:latin typeface="arial"/>
                <a:ea typeface="DejaVu Sans"/>
              </a:rPr>
              <a:t>alterar uma parte 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nenhuma outra é afetada)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ctangle 2"/>
          <p:cNvSpPr/>
          <p:nvPr/>
        </p:nvSpPr>
        <p:spPr>
          <a:xfrm>
            <a:off x="838080" y="1457280"/>
            <a:ext cx="8075101" cy="3715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Google Sans"/>
                <a:ea typeface="DejaVu Sans"/>
              </a:rPr>
              <a:t>Vantagens de utilizar a POO – Programação Orientada a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Modelagem Orientada a Objetos X Estruturada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304920" y="3079800"/>
            <a:ext cx="3733200" cy="152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A/P OO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Decompor por objetos ou conceitos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Rectangle 5"/>
          <p:cNvSpPr/>
          <p:nvPr/>
        </p:nvSpPr>
        <p:spPr>
          <a:xfrm>
            <a:off x="4876920" y="3079800"/>
            <a:ext cx="358056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A/P Estruturada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Decompor por funções ou processos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" name="Group 19"/>
          <p:cNvGrpSpPr/>
          <p:nvPr/>
        </p:nvGrpSpPr>
        <p:grpSpPr>
          <a:xfrm>
            <a:off x="470880" y="4984920"/>
            <a:ext cx="3600000" cy="1125720"/>
            <a:chOff x="470880" y="4984920"/>
            <a:chExt cx="3600000" cy="1125720"/>
          </a:xfrm>
        </p:grpSpPr>
        <p:sp>
          <p:nvSpPr>
            <p:cNvPr id="129" name="Text Box 7"/>
            <p:cNvSpPr/>
            <p:nvPr/>
          </p:nvSpPr>
          <p:spPr>
            <a:xfrm>
              <a:off x="470880" y="4984920"/>
              <a:ext cx="141660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CATALOGO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Text Box 8"/>
            <p:cNvSpPr/>
            <p:nvPr/>
          </p:nvSpPr>
          <p:spPr>
            <a:xfrm>
              <a:off x="2370960" y="4984920"/>
              <a:ext cx="152784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BIBLIOTECA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Text Box 11"/>
            <p:cNvSpPr/>
            <p:nvPr/>
          </p:nvSpPr>
          <p:spPr>
            <a:xfrm>
              <a:off x="771480" y="5746680"/>
              <a:ext cx="86652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LIVRO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Text Box 12"/>
            <p:cNvSpPr/>
            <p:nvPr/>
          </p:nvSpPr>
          <p:spPr>
            <a:xfrm>
              <a:off x="2135880" y="5746680"/>
              <a:ext cx="193500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BIBLIOTECARIO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3" name="Group 18"/>
          <p:cNvGrpSpPr/>
          <p:nvPr/>
        </p:nvGrpSpPr>
        <p:grpSpPr>
          <a:xfrm>
            <a:off x="4952880" y="4756320"/>
            <a:ext cx="3200040" cy="1552680"/>
            <a:chOff x="4952880" y="4756320"/>
            <a:chExt cx="3200040" cy="1552680"/>
          </a:xfrm>
        </p:grpSpPr>
        <p:sp>
          <p:nvSpPr>
            <p:cNvPr id="134" name="Text Box 9"/>
            <p:cNvSpPr/>
            <p:nvPr/>
          </p:nvSpPr>
          <p:spPr>
            <a:xfrm>
              <a:off x="4952880" y="5670720"/>
              <a:ext cx="1447200" cy="63828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Registrar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emprestimo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 Box 10"/>
            <p:cNvSpPr/>
            <p:nvPr/>
          </p:nvSpPr>
          <p:spPr>
            <a:xfrm>
              <a:off x="6010560" y="4756320"/>
              <a:ext cx="1184040" cy="36396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SISTEMA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Text Box 13"/>
            <p:cNvSpPr/>
            <p:nvPr/>
          </p:nvSpPr>
          <p:spPr>
            <a:xfrm>
              <a:off x="6705720" y="5670720"/>
              <a:ext cx="1447200" cy="63828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Relatar 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multas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Line 14"/>
            <p:cNvSpPr/>
            <p:nvPr/>
          </p:nvSpPr>
          <p:spPr>
            <a:xfrm>
              <a:off x="5562360" y="5365440"/>
              <a:ext cx="1905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4640" rIns="90000" bIns="-4464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Line 15"/>
            <p:cNvSpPr/>
            <p:nvPr/>
          </p:nvSpPr>
          <p:spPr>
            <a:xfrm>
              <a:off x="5562360" y="5365440"/>
              <a:ext cx="3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Line 16"/>
            <p:cNvSpPr/>
            <p:nvPr/>
          </p:nvSpPr>
          <p:spPr>
            <a:xfrm>
              <a:off x="7467480" y="5365440"/>
              <a:ext cx="360" cy="304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Line 17"/>
            <p:cNvSpPr/>
            <p:nvPr/>
          </p:nvSpPr>
          <p:spPr>
            <a:xfrm>
              <a:off x="6553080" y="5136840"/>
              <a:ext cx="36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4" name="Line 24"/>
          <p:cNvSpPr/>
          <p:nvPr/>
        </p:nvSpPr>
        <p:spPr>
          <a:xfrm>
            <a:off x="6324480" y="2393640"/>
            <a:ext cx="60948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5" name="Line 25"/>
          <p:cNvSpPr/>
          <p:nvPr/>
        </p:nvSpPr>
        <p:spPr>
          <a:xfrm flipH="1">
            <a:off x="2209680" y="2393640"/>
            <a:ext cx="76212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6" name="Line 6"/>
          <p:cNvSpPr/>
          <p:nvPr/>
        </p:nvSpPr>
        <p:spPr>
          <a:xfrm>
            <a:off x="4419360" y="2678040"/>
            <a:ext cx="360" cy="34635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8" name="CaixaDeTexto 46"/>
          <p:cNvSpPr/>
          <p:nvPr/>
        </p:nvSpPr>
        <p:spPr>
          <a:xfrm>
            <a:off x="588960" y="4964760"/>
            <a:ext cx="1162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Catálogo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aixaDeTexto 47"/>
          <p:cNvSpPr/>
          <p:nvPr/>
        </p:nvSpPr>
        <p:spPr>
          <a:xfrm>
            <a:off x="2456280" y="5034240"/>
            <a:ext cx="1279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Biblioteca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ixaDeTexto 48"/>
          <p:cNvSpPr/>
          <p:nvPr/>
        </p:nvSpPr>
        <p:spPr>
          <a:xfrm>
            <a:off x="2362320" y="5764320"/>
            <a:ext cx="1469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Bibliotecario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ixaDeTexto 49"/>
          <p:cNvSpPr/>
          <p:nvPr/>
        </p:nvSpPr>
        <p:spPr>
          <a:xfrm>
            <a:off x="665280" y="5726520"/>
            <a:ext cx="1162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Livro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50"/>
          <p:cNvSpPr/>
          <p:nvPr/>
        </p:nvSpPr>
        <p:spPr>
          <a:xfrm>
            <a:off x="6037200" y="4753080"/>
            <a:ext cx="1162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Sistema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51"/>
          <p:cNvSpPr/>
          <p:nvPr/>
        </p:nvSpPr>
        <p:spPr>
          <a:xfrm>
            <a:off x="6846840" y="5688720"/>
            <a:ext cx="116280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Relatar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Multas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DeTexto 52"/>
          <p:cNvSpPr/>
          <p:nvPr/>
        </p:nvSpPr>
        <p:spPr>
          <a:xfrm>
            <a:off x="4943520" y="5667480"/>
            <a:ext cx="148536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Registrar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Empréstimo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aixaDeTexto 33"/>
          <p:cNvSpPr/>
          <p:nvPr/>
        </p:nvSpPr>
        <p:spPr>
          <a:xfrm>
            <a:off x="6037200" y="1828800"/>
            <a:ext cx="32583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procedimentos (ou funções) que são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aplicados globalmente na aplicação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aixaDeTexto 34"/>
          <p:cNvSpPr/>
          <p:nvPr/>
        </p:nvSpPr>
        <p:spPr>
          <a:xfrm>
            <a:off x="-76320" y="1828800"/>
            <a:ext cx="32583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atributos e métodos que são aplicados 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FF0000"/>
                </a:solidFill>
                <a:latin typeface="Open Sans"/>
                <a:ea typeface="DejaVu Sans"/>
              </a:rPr>
              <a:t>aos dados de cada objeto.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aixaDeTexto 36"/>
          <p:cNvSpPr/>
          <p:nvPr/>
        </p:nvSpPr>
        <p:spPr>
          <a:xfrm>
            <a:off x="6629400" y="2281680"/>
            <a:ext cx="26161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FF0000"/>
                </a:solidFill>
                <a:latin typeface="Arial"/>
                <a:ea typeface="DejaVu Sans"/>
              </a:rPr>
              <a:t>Tratamento de dados misturados com o comportamento do programa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60C07A17-2593-44DE-BABA-6BB0B3CF969F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aixaDeTexto 45"/>
          <p:cNvSpPr/>
          <p:nvPr/>
        </p:nvSpPr>
        <p:spPr>
          <a:xfrm>
            <a:off x="3200400" y="1866960"/>
            <a:ext cx="283608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Sistema de Informação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da Biblioteca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" name="Group 23"/>
          <p:cNvGrpSpPr/>
          <p:nvPr/>
        </p:nvGrpSpPr>
        <p:grpSpPr>
          <a:xfrm>
            <a:off x="3124080" y="1784520"/>
            <a:ext cx="3047400" cy="837360"/>
            <a:chOff x="3124080" y="1784520"/>
            <a:chExt cx="3047400" cy="837360"/>
          </a:xfrm>
        </p:grpSpPr>
        <p:sp>
          <p:nvSpPr>
            <p:cNvPr id="142" name="Text Box 20"/>
            <p:cNvSpPr/>
            <p:nvPr/>
          </p:nvSpPr>
          <p:spPr>
            <a:xfrm>
              <a:off x="3261960" y="1860480"/>
              <a:ext cx="2689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Sistema de </a:t>
              </a:r>
              <a:endParaRPr lang="pt-BR" sz="18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Informação da Biblioteca</a:t>
              </a:r>
              <a:endParaRPr lang="pt-BR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AutoShape 22"/>
            <p:cNvSpPr/>
            <p:nvPr/>
          </p:nvSpPr>
          <p:spPr>
            <a:xfrm>
              <a:off x="3124080" y="1784520"/>
              <a:ext cx="3047400" cy="837360"/>
            </a:xfrm>
            <a:prstGeom prst="plaque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Classes e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ixaDeTexto 8"/>
          <p:cNvSpPr/>
          <p:nvPr/>
        </p:nvSpPr>
        <p:spPr>
          <a:xfrm>
            <a:off x="228600" y="2499480"/>
            <a:ext cx="86097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Descreve um grupo de objetos. Incorpora a definição de estrutura e as operações do tipo de dado.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Especifica as propriedades e o comportamento para um conjunto de objetos similares.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Atributos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 são propriedades nomeadas de um objeto.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Operações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 caracterizam o comportamento de um objeto e são o único meio de acesso aos seus atributos.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Toda classe tem um nome e um corpo que define um conjunto de  atributos e as operações para suas instâncias.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Objeto 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é uma instância de uma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A8CB3142-EB07-8AF7-8CDE-7D9C6B3ABBB5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ctangle 2"/>
          <p:cNvSpPr/>
          <p:nvPr/>
        </p:nvSpPr>
        <p:spPr>
          <a:xfrm>
            <a:off x="228600" y="1828800"/>
            <a:ext cx="8609760" cy="5198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56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Classes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Classes e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aixaDeTexto 8"/>
          <p:cNvSpPr/>
          <p:nvPr/>
        </p:nvSpPr>
        <p:spPr>
          <a:xfrm>
            <a:off x="228600" y="2499480"/>
            <a:ext cx="86097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É importante diferenciar objetos de suas classes. Uma classe identifica um grupo de objetos. O termo objeto identifica uma instância de uma classe.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m 3" descr="Diagrama&#10;&#10;Descrição gerada automaticamente"/>
          <p:cNvPicPr/>
          <p:nvPr/>
        </p:nvPicPr>
        <p:blipFill>
          <a:blip r:embed="rId3"/>
          <a:stretch/>
        </p:blipFill>
        <p:spPr>
          <a:xfrm>
            <a:off x="1047600" y="3105000"/>
            <a:ext cx="7104960" cy="321876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6">
            <a:extLst>
              <a:ext uri="{FF2B5EF4-FFF2-40B4-BE49-F238E27FC236}">
                <a16:creationId xmlns:a16="http://schemas.microsoft.com/office/drawing/2014/main" id="{2BDDF68E-599B-5EF8-9C79-76FE802E5FDA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tangle 2"/>
          <p:cNvSpPr/>
          <p:nvPr/>
        </p:nvSpPr>
        <p:spPr>
          <a:xfrm>
            <a:off x="228600" y="1828800"/>
            <a:ext cx="8609760" cy="5198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56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2800" b="0" strike="noStrike" spc="-1">
                <a:solidFill>
                  <a:srgbClr val="0070C0"/>
                </a:solidFill>
                <a:latin typeface="Arial"/>
                <a:ea typeface="DejaVu Sans"/>
              </a:rPr>
              <a:t>Classes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4"/>
          <p:cNvSpPr/>
          <p:nvPr/>
        </p:nvSpPr>
        <p:spPr>
          <a:xfrm>
            <a:off x="762120" y="1676520"/>
            <a:ext cx="8381160" cy="35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Apresentação da disciplina.  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</a:t>
            </a: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lano de ensino.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en-US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Crit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érios de avaliação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Disponibilidade de contato professor/aluno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Procedimento de ensino/atividade de campo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Procedimentos de avaliação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Bibliografia Básica e Complementar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28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Relação da disciplinas com os cursos (TI)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Atributos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8"/>
          <p:cNvSpPr/>
          <p:nvPr/>
        </p:nvSpPr>
        <p:spPr>
          <a:xfrm>
            <a:off x="228600" y="1792080"/>
            <a:ext cx="86097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Calibri"/>
              </a:rPr>
              <a:t>São características de um objeto. Basicamente a estrutura de dados que vai representar 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Imagem 2" descr="Forma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2555280" y="2741760"/>
            <a:ext cx="3159000" cy="2591280"/>
          </a:xfrm>
          <a:prstGeom prst="rect">
            <a:avLst/>
          </a:prstGeom>
          <a:ln w="0">
            <a:noFill/>
          </a:ln>
        </p:spPr>
      </p:pic>
      <p:pic>
        <p:nvPicPr>
          <p:cNvPr id="171" name="Imagem 5" descr="Forma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4114800" y="3160440"/>
            <a:ext cx="2223360" cy="148716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10"/>
          <p:cNvPicPr/>
          <p:nvPr/>
        </p:nvPicPr>
        <p:blipFill>
          <a:blip r:embed="rId5"/>
          <a:stretch/>
        </p:blipFill>
        <p:spPr>
          <a:xfrm>
            <a:off x="2685960" y="4876920"/>
            <a:ext cx="742320" cy="28512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12" descr="Padrão do plano de fundo&#10;&#10;Descrição gerada automaticamente com confiança baixa"/>
          <p:cNvPicPr/>
          <p:nvPr/>
        </p:nvPicPr>
        <p:blipFill>
          <a:blip r:embed="rId6"/>
          <a:stretch/>
        </p:blipFill>
        <p:spPr>
          <a:xfrm>
            <a:off x="1514520" y="4076640"/>
            <a:ext cx="2294640" cy="799560"/>
          </a:xfrm>
          <a:prstGeom prst="rect">
            <a:avLst/>
          </a:prstGeom>
          <a:ln w="0">
            <a:noFill/>
          </a:ln>
        </p:spPr>
      </p:pic>
      <p:sp>
        <p:nvSpPr>
          <p:cNvPr id="174" name="CaixaDeTexto 15"/>
          <p:cNvSpPr/>
          <p:nvPr/>
        </p:nvSpPr>
        <p:spPr>
          <a:xfrm>
            <a:off x="441360" y="5694840"/>
            <a:ext cx="8174880" cy="4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ts val="1440"/>
              </a:lnSpc>
              <a:spcAft>
                <a:spcPts val="119"/>
              </a:spcAft>
              <a:tabLst>
                <a:tab pos="22860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Calibri"/>
              </a:rPr>
              <a:t>O conjunto de valores dos atributos de um determinado objeto é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ts val="1440"/>
              </a:lnSpc>
              <a:spcAft>
                <a:spcPts val="119"/>
              </a:spcAft>
              <a:tabLst>
                <a:tab pos="22860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Calibri"/>
              </a:rPr>
              <a:t>chamado de estado.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Imagem 16" descr="Interface gráfica do usuário, Texto, Aplicativo, chat ou mensagem de texto&#10;&#10;Descrição gerada automaticamente"/>
          <p:cNvPicPr/>
          <p:nvPr/>
        </p:nvPicPr>
        <p:blipFill>
          <a:blip r:embed="rId7"/>
          <a:stretch/>
        </p:blipFill>
        <p:spPr>
          <a:xfrm>
            <a:off x="6086520" y="2581200"/>
            <a:ext cx="2980440" cy="169488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6">
            <a:extLst>
              <a:ext uri="{FF2B5EF4-FFF2-40B4-BE49-F238E27FC236}">
                <a16:creationId xmlns:a16="http://schemas.microsoft.com/office/drawing/2014/main" id="{B63CA388-9FA7-B668-1FA5-051FC32BFDF1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m 1"/>
          <p:cNvPicPr/>
          <p:nvPr/>
        </p:nvPicPr>
        <p:blipFill>
          <a:blip r:embed="rId3"/>
          <a:stretch/>
        </p:blipFill>
        <p:spPr>
          <a:xfrm>
            <a:off x="2691360" y="2426040"/>
            <a:ext cx="5960880" cy="1947960"/>
          </a:xfrm>
          <a:prstGeom prst="rect">
            <a:avLst/>
          </a:prstGeom>
          <a:ln w="0">
            <a:noFill/>
          </a:ln>
        </p:spPr>
      </p:pic>
      <p:sp>
        <p:nvSpPr>
          <p:cNvPr id="177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 de dados em java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ixaDeTexto 8"/>
          <p:cNvSpPr/>
          <p:nvPr/>
        </p:nvSpPr>
        <p:spPr>
          <a:xfrm>
            <a:off x="228600" y="1676520"/>
            <a:ext cx="860976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 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Java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possui dois 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 de dados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que são divididos em: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aixaDeTexto 11"/>
          <p:cNvSpPr/>
          <p:nvPr/>
        </p:nvSpPr>
        <p:spPr>
          <a:xfrm>
            <a:off x="228600" y="2104920"/>
            <a:ext cx="8609760" cy="36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1 - por valor (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primitivos)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aixaDeTexto 17"/>
          <p:cNvSpPr/>
          <p:nvPr/>
        </p:nvSpPr>
        <p:spPr>
          <a:xfrm>
            <a:off x="2221560" y="6336360"/>
            <a:ext cx="4614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Strings, Arrays Primitivos e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m 2"/>
          <p:cNvPicPr/>
          <p:nvPr/>
        </p:nvPicPr>
        <p:blipFill>
          <a:blip r:embed="rId4"/>
          <a:stretch/>
        </p:blipFill>
        <p:spPr>
          <a:xfrm>
            <a:off x="2060640" y="4604400"/>
            <a:ext cx="6854040" cy="1795680"/>
          </a:xfrm>
          <a:prstGeom prst="rect">
            <a:avLst/>
          </a:prstGeom>
          <a:ln w="0">
            <a:noFill/>
          </a:ln>
        </p:spPr>
      </p:pic>
      <p:sp>
        <p:nvSpPr>
          <p:cNvPr id="183" name="Rectangle 3"/>
          <p:cNvSpPr/>
          <p:nvPr/>
        </p:nvSpPr>
        <p:spPr>
          <a:xfrm>
            <a:off x="304920" y="3097440"/>
            <a:ext cx="275364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	Numéricos (Inteiros)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angle 3"/>
          <p:cNvSpPr/>
          <p:nvPr/>
        </p:nvSpPr>
        <p:spPr>
          <a:xfrm>
            <a:off x="64800" y="5094360"/>
            <a:ext cx="2068560" cy="31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	Numéricos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(Ponto flutuante)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 1"/>
          <p:cNvSpPr/>
          <p:nvPr/>
        </p:nvSpPr>
        <p:spPr>
          <a:xfrm>
            <a:off x="375831" y="4366417"/>
            <a:ext cx="8391977" cy="200055"/>
          </a:xfrm>
          <a:prstGeom prst="rect">
            <a:avLst/>
          </a:prstGeom>
          <a:solidFill>
            <a:srgbClr val="FAFBF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300" b="1" strike="noStrike" spc="-1" dirty="0">
                <a:solidFill>
                  <a:srgbClr val="FF0000"/>
                </a:solidFill>
                <a:latin typeface="Inter"/>
                <a:ea typeface="DejaVu Sans"/>
              </a:rPr>
              <a:t>Wrapper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, que, </a:t>
            </a:r>
            <a:r>
              <a:rPr lang="en-US" sz="1300" b="0" strike="noStrike" spc="-1" dirty="0" err="1">
                <a:solidFill>
                  <a:srgbClr val="FF0000"/>
                </a:solidFill>
                <a:latin typeface="Inter"/>
                <a:ea typeface="DejaVu Sans"/>
              </a:rPr>
              <a:t>basicamente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, é </a:t>
            </a:r>
            <a:r>
              <a:rPr lang="en-US" sz="1300" b="0" strike="noStrike" spc="-1" dirty="0" err="1">
                <a:solidFill>
                  <a:srgbClr val="FF0000"/>
                </a:solidFill>
                <a:latin typeface="Inter"/>
                <a:ea typeface="DejaVu Sans"/>
              </a:rPr>
              <a:t>uma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 </a:t>
            </a:r>
            <a:r>
              <a:rPr lang="en-US" sz="1300" b="0" strike="noStrike" spc="-1" dirty="0" err="1">
                <a:solidFill>
                  <a:srgbClr val="FF0000"/>
                </a:solidFill>
                <a:latin typeface="Inter"/>
                <a:ea typeface="DejaVu Sans"/>
              </a:rPr>
              <a:t>classe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 que </a:t>
            </a:r>
            <a:r>
              <a:rPr lang="en-US" sz="1300" b="0" strike="noStrike" spc="-1" dirty="0" err="1">
                <a:solidFill>
                  <a:srgbClr val="FF0000"/>
                </a:solidFill>
                <a:latin typeface="Inter"/>
                <a:ea typeface="DejaVu Sans"/>
              </a:rPr>
              <a:t>representa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 um </a:t>
            </a:r>
            <a:r>
              <a:rPr lang="en-US" sz="1300" b="0" strike="noStrike" spc="-1" dirty="0" err="1">
                <a:solidFill>
                  <a:srgbClr val="FF0000"/>
                </a:solidFill>
                <a:latin typeface="Inter"/>
                <a:ea typeface="DejaVu Sans"/>
              </a:rPr>
              <a:t>tipo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 </a:t>
            </a:r>
            <a:r>
              <a:rPr lang="en-US" sz="1300" b="0" strike="noStrike" spc="-1" dirty="0" err="1">
                <a:solidFill>
                  <a:srgbClr val="FF0000"/>
                </a:solidFill>
                <a:latin typeface="Inter"/>
                <a:ea typeface="DejaVu Sans"/>
              </a:rPr>
              <a:t>primitivo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. Por </a:t>
            </a:r>
            <a:r>
              <a:rPr lang="en-US" sz="1300" b="0" strike="noStrike" spc="-1" dirty="0" err="1">
                <a:solidFill>
                  <a:srgbClr val="FF0000"/>
                </a:solidFill>
                <a:latin typeface="Inter"/>
                <a:ea typeface="DejaVu Sans"/>
              </a:rPr>
              <a:t>exemplo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 o Wrapper de </a:t>
            </a:r>
            <a:r>
              <a:rPr lang="en-US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 é o </a:t>
            </a:r>
            <a:r>
              <a:rPr lang="en-US" sz="13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Integer</a:t>
            </a:r>
            <a:r>
              <a:rPr lang="en-US" sz="1300" b="0" strike="noStrike" spc="-1" dirty="0">
                <a:solidFill>
                  <a:srgbClr val="FF0000"/>
                </a:solidFill>
                <a:latin typeface="Inter"/>
                <a:ea typeface="DejaVu Sans"/>
              </a:rPr>
              <a:t>.</a:t>
            </a:r>
            <a:r>
              <a:rPr lang="en-US" sz="6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tangle 1"/>
          <p:cNvSpPr/>
          <p:nvPr/>
        </p:nvSpPr>
        <p:spPr>
          <a:xfrm>
            <a:off x="222840" y="3839040"/>
            <a:ext cx="766080" cy="198360"/>
          </a:xfrm>
          <a:prstGeom prst="rect">
            <a:avLst/>
          </a:prstGeom>
          <a:solidFill>
            <a:srgbClr val="FAFBF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0000"/>
                </a:solidFill>
                <a:latin typeface="Inter"/>
                <a:ea typeface="DejaVu Sans"/>
              </a:rPr>
              <a:t> 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 = 0</a:t>
            </a:r>
            <a:r>
              <a:rPr lang="en-US" sz="600" b="0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Rectangle 1"/>
          <p:cNvSpPr/>
          <p:nvPr/>
        </p:nvSpPr>
        <p:spPr>
          <a:xfrm>
            <a:off x="244080" y="4067640"/>
            <a:ext cx="1460520" cy="198360"/>
          </a:xfrm>
          <a:prstGeom prst="rect">
            <a:avLst/>
          </a:prstGeom>
          <a:solidFill>
            <a:srgbClr val="FAFBF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300" b="0" strike="noStrike" spc="-1">
                <a:solidFill>
                  <a:srgbClr val="FF0000"/>
                </a:solidFill>
                <a:latin typeface="Inter"/>
                <a:ea typeface="DejaVu Sans"/>
              </a:rPr>
              <a:t> 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Integer = null</a:t>
            </a:r>
            <a:r>
              <a:rPr lang="en-US" sz="600" b="0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lang="pt-BR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1"/>
          <p:cNvSpPr/>
          <p:nvPr/>
        </p:nvSpPr>
        <p:spPr>
          <a:xfrm>
            <a:off x="120600" y="3641040"/>
            <a:ext cx="2308320" cy="16776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FF0000"/>
                </a:solidFill>
                <a:latin typeface="Inter"/>
                <a:ea typeface="DejaVu Sans"/>
              </a:rPr>
              <a:t> </a:t>
            </a:r>
            <a:r>
              <a:rPr lang="en-U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Em Java se o atributo vazio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 de dados em java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aixaDeTexto 16"/>
          <p:cNvSpPr/>
          <p:nvPr/>
        </p:nvSpPr>
        <p:spPr>
          <a:xfrm>
            <a:off x="228600" y="4114800"/>
            <a:ext cx="8609760" cy="36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2 - por referência (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por referência)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ixaDeTexto 12"/>
          <p:cNvSpPr/>
          <p:nvPr/>
        </p:nvSpPr>
        <p:spPr>
          <a:xfrm>
            <a:off x="228600" y="2284200"/>
            <a:ext cx="860976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tipo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char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 (caracter) permite armazenar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um caractere Unicode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, utilizando para isso </a:t>
            </a:r>
            <a:r>
              <a:rPr lang="pt-BR" sz="1800" b="0" strike="noStrike" spc="-1">
                <a:solidFill>
                  <a:srgbClr val="0070C0"/>
                </a:solidFill>
                <a:latin typeface="Open Sans"/>
                <a:ea typeface="DejaVu Sans"/>
              </a:rPr>
              <a:t>16 bits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Seu valor mínimo é ‘\u0000’ (ou 0), e seu valor máximo é ‘\uffff’ (ou 65535).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O Unicode é um padrão da indústria para representar dados relacionados a texto, incluindo </a:t>
            </a:r>
            <a:r>
              <a:rPr lang="pt-BR" sz="1800" b="1" strike="noStrike" spc="-1">
                <a:solidFill>
                  <a:srgbClr val="FF0000"/>
                </a:solidFill>
                <a:latin typeface="Open Sans"/>
                <a:ea typeface="DejaVu Sans"/>
              </a:rPr>
              <a:t>letras, símbolos e caracteres especiais</a:t>
            </a:r>
            <a:r>
              <a:rPr lang="pt-BR" sz="1800" b="0" strike="noStrike" spc="-1">
                <a:solidFill>
                  <a:srgbClr val="FF0000"/>
                </a:solidFill>
                <a:latin typeface="Open Sans"/>
                <a:ea typeface="DejaVu Sans"/>
              </a:rPr>
              <a:t>. Valor padrão para o tipo char: ‘\u0000’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aixaDeTexto 15"/>
          <p:cNvSpPr/>
          <p:nvPr/>
        </p:nvSpPr>
        <p:spPr>
          <a:xfrm>
            <a:off x="609480" y="4572000"/>
            <a:ext cx="686196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Classes que especificam os </a:t>
            </a:r>
            <a:r>
              <a:rPr lang="pt-BR" sz="1800" b="1" strike="noStrike" spc="-1">
                <a:solidFill>
                  <a:srgbClr val="FF0000"/>
                </a:solidFill>
                <a:latin typeface="arial"/>
                <a:ea typeface="DejaVu Sans"/>
              </a:rPr>
              <a:t>tipos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 de objeto: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70C0"/>
              </a:buClr>
              <a:buFont typeface="OpenSymbol"/>
              <a:buChar char="-"/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Strings,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70C0"/>
              </a:buClr>
              <a:buFont typeface="OpenSymbol"/>
              <a:buChar char="-"/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Arrays Primitivos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70C0"/>
              </a:buClr>
              <a:buFont typeface="OpenSymbol"/>
              <a:buChar char="-"/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21A2B025-65AC-EE7D-67DD-743C172C94F9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aixaDeTexto 9"/>
          <p:cNvSpPr/>
          <p:nvPr/>
        </p:nvSpPr>
        <p:spPr>
          <a:xfrm>
            <a:off x="228600" y="1828800"/>
            <a:ext cx="8609760" cy="36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1 - por valor (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tipos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 primitivos)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aixaDeTexto 6"/>
          <p:cNvSpPr/>
          <p:nvPr/>
        </p:nvSpPr>
        <p:spPr>
          <a:xfrm>
            <a:off x="762120" y="1371600"/>
            <a:ext cx="4614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Atividade verificadora de aprendizagem: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306DBAA3-6D1B-DAB1-D20C-67709ECD545C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 2"/>
          <p:cNvSpPr/>
          <p:nvPr/>
        </p:nvSpPr>
        <p:spPr>
          <a:xfrm>
            <a:off x="228600" y="1828800"/>
            <a:ext cx="8609760" cy="32331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Nessa aula, o professor deve dividir a turma em grupos (máximo 3 alunos) e propor para que se identifique as classes e atributos para cada uma das situações citadas abaixo: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241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Em uma turma de um curso de graduação temos disciplinas ministradas em salas diferentes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241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 transportadora "Super Cometa" monitora seus caminhões e motoristas através de um controlador embutido. Por meio dele é possível saber a localização de cada veículo. 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Ao final da aula o professor deve trazer uma possível solução e realizar a discussão com os alunos.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aixaDeTexto 9"/>
          <p:cNvSpPr/>
          <p:nvPr/>
        </p:nvSpPr>
        <p:spPr>
          <a:xfrm>
            <a:off x="228600" y="1905120"/>
            <a:ext cx="860976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[1] FURGERI, Sérgio. Java 8 - Ensino Didático: Desenvolvimento e Implementação de Aplicações. Capítulo 7 - Orientação a Objetos. Disponível em: https://integrada.minhabiblioteca.com.br/#/books/9788536519340/cfi/28!/4/2@100:0.00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aixaDeTexto 10"/>
          <p:cNvSpPr/>
          <p:nvPr/>
        </p:nvSpPr>
        <p:spPr>
          <a:xfrm>
            <a:off x="2395440" y="1295280"/>
            <a:ext cx="461412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Leitura Específica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aixaDeTexto 4"/>
          <p:cNvSpPr/>
          <p:nvPr/>
        </p:nvSpPr>
        <p:spPr>
          <a:xfrm>
            <a:off x="2438280" y="2983320"/>
            <a:ext cx="4614120" cy="363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Aprenda+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aixaDeTexto 6"/>
          <p:cNvSpPr/>
          <p:nvPr/>
        </p:nvSpPr>
        <p:spPr>
          <a:xfrm>
            <a:off x="1458000" y="3505320"/>
            <a:ext cx="614160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Assista ao vídeo Orientação a Objetos: Disponível em: https://www.youtube.com/watch?v=Gq1BS63pkRA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aixaDeTexto 8"/>
          <p:cNvSpPr/>
          <p:nvPr/>
        </p:nvSpPr>
        <p:spPr>
          <a:xfrm>
            <a:off x="1458000" y="4368240"/>
            <a:ext cx="646596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Assista ao vídeo Orientação a Objetos: classes e métodos simples: Disponível em: https://www.youtube.com/watch?v=-t_c6F_Uoeg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ADBDB645-A7C6-75F3-FA2F-F0C17E7DD380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aixaDeTexto 6"/>
          <p:cNvSpPr/>
          <p:nvPr/>
        </p:nvSpPr>
        <p:spPr>
          <a:xfrm>
            <a:off x="762120" y="1371600"/>
            <a:ext cx="4614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Atividade Autônoma Aura: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2FC8632C-08E1-9AA2-00F4-804BD251FBE1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Rectangle 2"/>
          <p:cNvSpPr/>
          <p:nvPr/>
        </p:nvSpPr>
        <p:spPr>
          <a:xfrm>
            <a:off x="228600" y="1828800"/>
            <a:ext cx="8609760" cy="40690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rabi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O paradigma de programação orientada a objetos nasceu da necessidade de trazer o entendimento de problemas computacionais para mais próximo do mundo real. Levando em consideração os conceitos de programação orientada a objetos, julgue os itens a seguir: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I - Classes e objetos possuem atributos e métodos, no entanto, uma classe é apenas um modelo que é usado para criar objetos diferentes do mesmo tipo.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II - Os atributos de um objeto são o que ele sabe fazer e o métodos são o que ele sabe.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III - uma classe é capaz de armazenar estados através de seus atributos e reagir a mensagens enviadas a ela, assim como se relacionar e enviar mensagens a outras classes. Está(ão) correta(s):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I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I e II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I, II e III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0070C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II e III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Font typeface="OpenSymbol"/>
              <a:buAutoNum type="alphaUcParenR"/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1" strike="noStrike" spc="-1">
                <a:solidFill>
                  <a:srgbClr val="FF0000"/>
                </a:solidFill>
                <a:latin typeface="Arial"/>
                <a:ea typeface="DejaVu Sans"/>
              </a:rPr>
              <a:t>III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aixaDeTexto 6"/>
          <p:cNvSpPr/>
          <p:nvPr/>
        </p:nvSpPr>
        <p:spPr>
          <a:xfrm>
            <a:off x="762120" y="1371600"/>
            <a:ext cx="4614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Atividade Autônoma Aura: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aixaDeTexto 5"/>
          <p:cNvSpPr/>
          <p:nvPr/>
        </p:nvSpPr>
        <p:spPr>
          <a:xfrm>
            <a:off x="6586560" y="4393080"/>
            <a:ext cx="1413720" cy="1155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I, I, II, II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II,I,II,I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II,II,I,II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lphaUcParenR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I,I,II,I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C00000"/>
              </a:buClr>
              <a:buFont typeface="OpenSymbol"/>
              <a:buAutoNum type="alphaUcParenR"/>
            </a:pPr>
            <a:r>
              <a:rPr lang="en-US" sz="1400" b="1" strike="noStrike" spc="-1">
                <a:solidFill>
                  <a:srgbClr val="C00000"/>
                </a:solidFill>
                <a:latin typeface="Arial"/>
                <a:ea typeface="DejaVu Sans"/>
              </a:rPr>
              <a:t>I, II, I, II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6">
            <a:extLst>
              <a:ext uri="{FF2B5EF4-FFF2-40B4-BE49-F238E27FC236}">
                <a16:creationId xmlns:a16="http://schemas.microsoft.com/office/drawing/2014/main" id="{51CC7748-D09C-9083-3801-C74FD4F672B4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tangle 2"/>
          <p:cNvSpPr/>
          <p:nvPr/>
        </p:nvSpPr>
        <p:spPr>
          <a:xfrm>
            <a:off x="228600" y="1828800"/>
            <a:ext cx="8609760" cy="403704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2) Os paradigmas de orientação a objeto e estruturado tem aplicações diversas na computação pois apresentam características distintas que os tornam adequados a aplicações específicas. Por exemplo, para desenvolver um programa para uma empresa de Recursos Humanos que irá ajudar a selecionar candidatos para um perfil de vaga específico e será modificado e atualizado constantemente, o paradigma mais adequado seria o orientando a objetos, mas se você irá desenvolver um software para o controle do frio ABS de um automóvel, o qual irá executar em um microcontrolador que possui diversas restrições de memória e processamento, seria mais adequado a utilização do paradigma estruturado.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Diante dessas duas situações motivadoras e de seus conhecimentos em relação aos paradigmas orientado a objetos e estruturado, relacione as características com os respectivos paradigmas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I - Orientado a objetos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II - Estruturado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( ) Reutilização de código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( ) Tratamento de dados misturados com o comportamento do programa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( ) utiliza um conjunto de procedimentos para resolver um problema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400" b="0" strike="noStrike" spc="-1">
                <a:solidFill>
                  <a:srgbClr val="0070C0"/>
                </a:solidFill>
                <a:latin typeface="Arial"/>
                <a:ea typeface="DejaVu Sans"/>
              </a:rPr>
              <a:t>( ) representação de problemas de forma abstrata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aixaDeTexto 6"/>
          <p:cNvSpPr/>
          <p:nvPr/>
        </p:nvSpPr>
        <p:spPr>
          <a:xfrm>
            <a:off x="762119" y="1380948"/>
            <a:ext cx="7698299" cy="36787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- Primeiro </a:t>
            </a: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programa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em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 java com NetBeans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Imagem 4"/>
          <p:cNvPicPr/>
          <p:nvPr/>
        </p:nvPicPr>
        <p:blipFill>
          <a:blip r:embed="rId3"/>
          <a:stretch/>
        </p:blipFill>
        <p:spPr>
          <a:xfrm>
            <a:off x="152280" y="1847966"/>
            <a:ext cx="4969080" cy="607680"/>
          </a:xfrm>
          <a:prstGeom prst="rect">
            <a:avLst/>
          </a:prstGeom>
          <a:ln w="0">
            <a:noFill/>
          </a:ln>
        </p:spPr>
      </p:pic>
      <p:pic>
        <p:nvPicPr>
          <p:cNvPr id="214" name="Imagem 9"/>
          <p:cNvPicPr/>
          <p:nvPr/>
        </p:nvPicPr>
        <p:blipFill>
          <a:blip r:embed="rId4"/>
          <a:stretch/>
        </p:blipFill>
        <p:spPr>
          <a:xfrm>
            <a:off x="2050560" y="2665526"/>
            <a:ext cx="5187600" cy="357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aixaDeTexto 6"/>
          <p:cNvSpPr/>
          <p:nvPr/>
        </p:nvSpPr>
        <p:spPr>
          <a:xfrm>
            <a:off x="762120" y="132768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- Primeiro </a:t>
            </a: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programa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70C0"/>
                </a:solidFill>
                <a:latin typeface="Arial"/>
                <a:ea typeface="DejaVu Sans"/>
              </a:rPr>
              <a:t>em</a:t>
            </a:r>
            <a:r>
              <a:rPr lang="en-US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 java com NetBeans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2"/>
          <p:cNvPicPr/>
          <p:nvPr/>
        </p:nvPicPr>
        <p:blipFill>
          <a:blip r:embed="rId3"/>
          <a:stretch/>
        </p:blipFill>
        <p:spPr>
          <a:xfrm>
            <a:off x="1428840" y="1906292"/>
            <a:ext cx="6285960" cy="438948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6">
            <a:extLst>
              <a:ext uri="{FF2B5EF4-FFF2-40B4-BE49-F238E27FC236}">
                <a16:creationId xmlns:a16="http://schemas.microsoft.com/office/drawing/2014/main" id="{854D1F9A-0919-2BD2-3156-9C48B4D02AE2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aixaDeTexto 6"/>
          <p:cNvSpPr/>
          <p:nvPr/>
        </p:nvSpPr>
        <p:spPr>
          <a:xfrm>
            <a:off x="762120" y="132768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Primeiro programa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3"/>
          <p:cNvPicPr/>
          <p:nvPr/>
        </p:nvPicPr>
        <p:blipFill>
          <a:blip r:embed="rId3"/>
          <a:stretch/>
        </p:blipFill>
        <p:spPr>
          <a:xfrm>
            <a:off x="0" y="1676520"/>
            <a:ext cx="9143280" cy="2849040"/>
          </a:xfrm>
          <a:prstGeom prst="rect">
            <a:avLst/>
          </a:prstGeom>
          <a:ln w="0">
            <a:noFill/>
          </a:ln>
        </p:spPr>
      </p:pic>
      <p:sp>
        <p:nvSpPr>
          <p:cNvPr id="221" name="CaixaDeTexto 8"/>
          <p:cNvSpPr/>
          <p:nvPr/>
        </p:nvSpPr>
        <p:spPr>
          <a:xfrm>
            <a:off x="762120" y="465984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Saída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m 5"/>
          <p:cNvPicPr/>
          <p:nvPr/>
        </p:nvPicPr>
        <p:blipFill>
          <a:blip r:embed="rId4"/>
          <a:stretch/>
        </p:blipFill>
        <p:spPr>
          <a:xfrm>
            <a:off x="1981080" y="4952880"/>
            <a:ext cx="4580640" cy="137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TEMA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"/>
          <p:cNvSpPr/>
          <p:nvPr/>
        </p:nvSpPr>
        <p:spPr>
          <a:xfrm>
            <a:off x="457200" y="2743200"/>
            <a:ext cx="7923960" cy="398160"/>
          </a:xfrm>
          <a:prstGeom prst="rect">
            <a:avLst/>
          </a:prstGeom>
          <a:noFill/>
          <a:ln w="222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2000" b="0" strike="noStrike" spc="-1">
                <a:solidFill>
                  <a:srgbClr val="0070C0"/>
                </a:solidFill>
                <a:latin typeface="Arial"/>
                <a:ea typeface="DejaVu Sans"/>
              </a:rPr>
              <a:t>INTRODUÇÃO À PROGRAMAÇÃO EM OO JAVA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 Box 1"/>
          <p:cNvSpPr/>
          <p:nvPr/>
        </p:nvSpPr>
        <p:spPr>
          <a:xfrm>
            <a:off x="945360" y="132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aixaDeTexto 6"/>
          <p:cNvSpPr/>
          <p:nvPr/>
        </p:nvSpPr>
        <p:spPr>
          <a:xfrm>
            <a:off x="730440" y="716040"/>
            <a:ext cx="700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- Classe Empregado em java com NetBeans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aixaDeTexto 4"/>
          <p:cNvSpPr/>
          <p:nvPr/>
        </p:nvSpPr>
        <p:spPr>
          <a:xfrm>
            <a:off x="648000" y="2907000"/>
            <a:ext cx="9900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aixaDeTexto 10"/>
          <p:cNvSpPr/>
          <p:nvPr/>
        </p:nvSpPr>
        <p:spPr>
          <a:xfrm>
            <a:off x="3034440" y="3130200"/>
            <a:ext cx="5466240" cy="169308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public class ExecutaEmpregado {//CLASSE INSTANCIADORA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public static void main(String[] args) {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    Empregado emp = new Empregado(1172, "Ediberto Silva");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    System.out.println("DADOS DO EMPREGADO \n");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    System.out.println("Matrícula : "+emp.matricula);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    System.out.println("Nome      : "+emp.nome);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    }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FF0000"/>
                </a:solidFill>
                <a:latin typeface="Arial"/>
              </a:rPr>
              <a:t>}</a:t>
            </a:r>
            <a:endParaRPr lang="en-US" sz="1500" b="0" strike="noStrike" spc="-1">
              <a:solidFill>
                <a:srgbClr val="FF0000"/>
              </a:solidFill>
              <a:latin typeface="Arial"/>
              <a:ea typeface="DejaVu Sans"/>
            </a:endParaRPr>
          </a:p>
        </p:txBody>
      </p:sp>
      <p:pic>
        <p:nvPicPr>
          <p:cNvPr id="229" name="Imagem 16"/>
          <p:cNvPicPr/>
          <p:nvPr/>
        </p:nvPicPr>
        <p:blipFill>
          <a:blip r:embed="rId3"/>
          <a:stretch/>
        </p:blipFill>
        <p:spPr>
          <a:xfrm>
            <a:off x="-19080" y="4991040"/>
            <a:ext cx="3904560" cy="118044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6">
            <a:extLst>
              <a:ext uri="{FF2B5EF4-FFF2-40B4-BE49-F238E27FC236}">
                <a16:creationId xmlns:a16="http://schemas.microsoft.com/office/drawing/2014/main" id="{9694477B-FBD4-A0B3-A470-2E7202C6715D}"/>
              </a:ext>
            </a:extLst>
          </p:cNvPr>
          <p:cNvSpPr/>
          <p:nvPr/>
        </p:nvSpPr>
        <p:spPr>
          <a:xfrm>
            <a:off x="559293" y="1693145"/>
            <a:ext cx="7927759" cy="15243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Imagem 2"/>
          <p:cNvPicPr/>
          <p:nvPr/>
        </p:nvPicPr>
        <p:blipFill>
          <a:blip r:embed="rId4"/>
          <a:stretch/>
        </p:blipFill>
        <p:spPr>
          <a:xfrm>
            <a:off x="108000" y="1144080"/>
            <a:ext cx="2152080" cy="2275920"/>
          </a:xfrm>
          <a:prstGeom prst="rect">
            <a:avLst/>
          </a:prstGeom>
          <a:ln w="0">
            <a:noFill/>
          </a:ln>
        </p:spPr>
      </p:pic>
      <p:sp>
        <p:nvSpPr>
          <p:cNvPr id="228" name="CaixaDeTexto 12"/>
          <p:cNvSpPr/>
          <p:nvPr/>
        </p:nvSpPr>
        <p:spPr>
          <a:xfrm>
            <a:off x="2340000" y="1150200"/>
            <a:ext cx="6480000" cy="1791720"/>
          </a:xfrm>
          <a:prstGeom prst="rect">
            <a:avLst/>
          </a:prstGeom>
          <a:noFill/>
          <a:ln w="0">
            <a:solidFill>
              <a:srgbClr val="00CC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public class Empregado {</a:t>
            </a:r>
            <a:r>
              <a:rPr lang="en-US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//CLASSE CONSTRUTORA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int matricula;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String nome;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public Empregado(int matricula, String nome) {</a:t>
            </a:r>
            <a:r>
              <a:rPr lang="en-US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DejaVu Sans"/>
              </a:rPr>
              <a:t>//MÉTODO CONSTRUTOR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	this.matricula=matricula;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	this.nome = nome; 	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}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/>
          <p:nvPr/>
        </p:nvSpPr>
        <p:spPr>
          <a:xfrm>
            <a:off x="536040" y="1869480"/>
            <a:ext cx="7923960" cy="119052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Distinguir o paradigma de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orientação a objeto 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em face do paradigma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estruturado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, fazendo a reflexão sobre os conceitos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chaves de classe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e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objetos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e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suas coleções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, para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construir programas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que reflitam estruturas do </a:t>
            </a: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mundo real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OBJETIVOS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tangle 6"/>
          <p:cNvSpPr/>
          <p:nvPr/>
        </p:nvSpPr>
        <p:spPr>
          <a:xfrm>
            <a:off x="530280" y="4106880"/>
            <a:ext cx="7923960" cy="3682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1.1 CLASSES E OBJETOS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ctangle 7"/>
          <p:cNvSpPr/>
          <p:nvPr/>
        </p:nvSpPr>
        <p:spPr>
          <a:xfrm>
            <a:off x="908640" y="35787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TÓPICOS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/>
          <p:nvPr/>
        </p:nvSpPr>
        <p:spPr>
          <a:xfrm>
            <a:off x="457200" y="1828800"/>
            <a:ext cx="822888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É um paradigma de programação.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2"/>
          <p:cNvSpPr/>
          <p:nvPr/>
        </p:nvSpPr>
        <p:spPr>
          <a:xfrm>
            <a:off x="945360" y="130500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O que é a Orientação a Objetos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4"/>
          <p:cNvSpPr/>
          <p:nvPr/>
        </p:nvSpPr>
        <p:spPr>
          <a:xfrm>
            <a:off x="457200" y="2438280"/>
            <a:ext cx="8228880" cy="33217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400" b="1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Existem</a:t>
            </a: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: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- 	linguagens de programação:  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C++, Java, Delphi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OpenSymbol"/>
              <a:buChar char="-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bancos de dados: 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indent="-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	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Jasmine(Computer </a:t>
            </a: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Associetes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), O2 (O2 </a:t>
            </a: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tecnology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) , </a:t>
            </a: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ObjectStore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(</a:t>
            </a: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ObjectDesign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)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OpenSymbol"/>
              <a:buChar char="-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Métodos para analise e desenvolvimento de sistemas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OpenSymbol"/>
              <a:buChar char="-"/>
              <a:tabLst>
                <a:tab pos="0" algn="l"/>
              </a:tabLst>
            </a:pP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Yordon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, </a:t>
            </a: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Booch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, Jacobson,</a:t>
            </a:r>
            <a:r>
              <a:rPr lang="pt-BR" sz="24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 </a:t>
            </a: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Rumbaugh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, Fusion, </a:t>
            </a: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Rational</a:t>
            </a:r>
            <a:r>
              <a:rPr lang="pt-BR" sz="2000" b="0" strike="noStrike" spc="-1" dirty="0">
                <a:solidFill>
                  <a:srgbClr val="0070C0"/>
                </a:solidFill>
                <a:latin typeface="Times New Roman"/>
                <a:ea typeface="DejaVu Sans"/>
              </a:rPr>
              <a:t> </a:t>
            </a:r>
            <a:r>
              <a:rPr lang="pt-BR" sz="2000" b="0" strike="noStrike" spc="-1" dirty="0" err="1">
                <a:solidFill>
                  <a:srgbClr val="0070C0"/>
                </a:solidFill>
                <a:latin typeface="Times New Roman"/>
                <a:ea typeface="DejaVu Sans"/>
              </a:rPr>
              <a:t>Objetory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"/>
          <p:cNvSpPr/>
          <p:nvPr/>
        </p:nvSpPr>
        <p:spPr>
          <a:xfrm>
            <a:off x="457200" y="1828800"/>
            <a:ext cx="7923960" cy="6516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 que é uma metodologia  de análise e desenvolvimento de sistemas?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	 </a:t>
            </a:r>
            <a:r>
              <a:rPr lang="pt-BR" sz="1600" b="0" strike="noStrike" spc="-1">
                <a:solidFill>
                  <a:srgbClr val="FF0000"/>
                </a:solidFill>
                <a:latin typeface="Arial"/>
                <a:ea typeface="DejaVu Sans"/>
              </a:rPr>
              <a:t>É a ciência que estuda os métodos.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Metodologias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2"/>
          <p:cNvSpPr/>
          <p:nvPr/>
        </p:nvSpPr>
        <p:spPr>
          <a:xfrm>
            <a:off x="457200" y="2666880"/>
            <a:ext cx="7923960" cy="894960"/>
          </a:xfrm>
          <a:prstGeom prst="rect">
            <a:avLst/>
          </a:prstGeom>
          <a:noFill/>
          <a:ln w="22225">
            <a:solidFill>
              <a:srgbClr val="ADAD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 que é um método para análise e desenvolvimento de sistemas?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2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FF0000"/>
                </a:solidFill>
                <a:latin typeface="Arial"/>
                <a:ea typeface="DejaVu Sans"/>
              </a:rPr>
              <a:t>	 É um conjunto de regras e procedimentos para entender, documentar e desenvolver sistemas numa determinada arquitetura.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/>
          <p:nvPr/>
        </p:nvSpPr>
        <p:spPr>
          <a:xfrm>
            <a:off x="457200" y="1828800"/>
            <a:ext cx="7923960" cy="33249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De que consiste um método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Um conjunto de conceitos para capturar a semântica do problema e sua solução.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Um conjunto de regras e dicas para efetuar o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Um processo de desenvolvimento passo-a-passo para construir os modelos e implementações.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Notações e visões para apresentar, examinar e modificar a informação modelada.		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Métodos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2"/>
          <p:cNvSpPr/>
          <p:nvPr/>
        </p:nvSpPr>
        <p:spPr>
          <a:xfrm>
            <a:off x="228600" y="1828800"/>
            <a:ext cx="8609760" cy="125172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O que é um modelo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É uma simplificação da realidade.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Construímos modelos para compreender melhor o sistema que estamos desenvolvendo.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Modelagem de sistemas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DeTexto 5"/>
          <p:cNvSpPr/>
          <p:nvPr/>
        </p:nvSpPr>
        <p:spPr>
          <a:xfrm>
            <a:off x="228600" y="3205800"/>
            <a:ext cx="8609760" cy="2467800"/>
          </a:xfrm>
          <a:prstGeom prst="rect">
            <a:avLst/>
          </a:prstGeom>
          <a:noFill/>
          <a:ln w="0">
            <a:solidFill>
              <a:srgbClr val="0D0D0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Com a modelagem, alcançamos quatro objetivos: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1 – Modelos a ajudam a visualizar o sistema como ele é ou como desejamos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            que seja.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2 – Modelos permitem especificar a estrutura ou o comportamento de um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             sistema.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3 – Modelos proporcionam um guia para a construção do sistema.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	4 – Modelos documentam as decisões tomadas.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2"/>
          <p:cNvSpPr/>
          <p:nvPr/>
        </p:nvSpPr>
        <p:spPr>
          <a:xfrm>
            <a:off x="228600" y="1828800"/>
            <a:ext cx="8609760" cy="1784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1 - A escolha dos modelos a serem criados tem profunda influência sobre a maneira como um determinado problema é atacado e como uma solução é definida.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60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	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Modelos corretos ilustram de modo brilhante os mais complicados problemas de desenvolvimento</a:t>
            </a:r>
            <a:r>
              <a:rPr lang="pt-BR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. </a:t>
            </a: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Modelos inadequados causarão confusões, desviando a atenção para questões irrelevantes.</a:t>
            </a:r>
            <a:r>
              <a:rPr lang="pt-BR" sz="1600" b="0" strike="noStrike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Box 1"/>
          <p:cNvSpPr/>
          <p:nvPr/>
        </p:nvSpPr>
        <p:spPr>
          <a:xfrm>
            <a:off x="945360" y="609480"/>
            <a:ext cx="6669720" cy="4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</a:tabLst>
            </a:pPr>
            <a:r>
              <a:rPr lang="pt-BR" sz="2400" b="1" strike="noStrike" spc="-1">
                <a:solidFill>
                  <a:srgbClr val="0070C0"/>
                </a:solidFill>
                <a:latin typeface="Calibri Light"/>
                <a:ea typeface="DejaVu Sans"/>
              </a:rPr>
              <a:t>PROGRAMAÇÃO ORIENTADA A OBJETOS EM JAVA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2"/>
          <p:cNvSpPr/>
          <p:nvPr/>
        </p:nvSpPr>
        <p:spPr>
          <a:xfrm>
            <a:off x="914400" y="1341360"/>
            <a:ext cx="79239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spAutoFit/>
          </a:bodyPr>
          <a:lstStyle/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pos="341280" algn="l"/>
                <a:tab pos="789120" algn="l"/>
                <a:tab pos="1238400" algn="l"/>
                <a:tab pos="168768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680" algn="l"/>
                <a:tab pos="7527960" algn="l"/>
                <a:tab pos="7977240" algn="l"/>
                <a:tab pos="8426520" algn="l"/>
                <a:tab pos="8875800" algn="l"/>
                <a:tab pos="9325080" algn="l"/>
              </a:tabLst>
            </a:pPr>
            <a:r>
              <a:rPr lang="en-US" sz="1800" b="1" strike="noStrike" spc="-1">
                <a:solidFill>
                  <a:srgbClr val="0070C0"/>
                </a:solidFill>
                <a:latin typeface="Arial"/>
                <a:ea typeface="DejaVu Sans"/>
              </a:rPr>
              <a:t>Modelagem de sistemas – (Princípios básicos)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DeTexto 5"/>
          <p:cNvSpPr/>
          <p:nvPr/>
        </p:nvSpPr>
        <p:spPr>
          <a:xfrm>
            <a:off x="228600" y="3960720"/>
            <a:ext cx="8609760" cy="1527170"/>
          </a:xfrm>
          <a:prstGeom prst="rect">
            <a:avLst/>
          </a:prstGeom>
          <a:noFill/>
          <a:ln w="0">
            <a:solidFill>
              <a:srgbClr val="0D0D0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spcBef>
                <a:spcPts val="241"/>
              </a:spcBef>
            </a:pPr>
            <a:r>
              <a:rPr lang="pt-BR" sz="18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2 - Cada modelo poderá ser expresso em diferentes níveis de precisão.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r>
              <a:rPr lang="pt-BR" sz="1600" b="0" strike="noStrike" spc="-1" dirty="0">
                <a:solidFill>
                  <a:srgbClr val="0070C0"/>
                </a:solidFill>
                <a:latin typeface="Arial"/>
                <a:ea typeface="DejaVu Sans"/>
              </a:rPr>
              <a:t>	</a:t>
            </a:r>
            <a:r>
              <a:rPr lang="pt-BR" sz="1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Os melhores tipos de modelos são aqueles que permitem a escolha do grau de detalhamento, dependendo de quem esteja fazendo a visualização e porque deseja fazê-la (modelo de interface para usuário X  para várias plataformas)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9533</TotalTime>
  <Words>2486</Words>
  <Application>Microsoft Office PowerPoint</Application>
  <PresentationFormat>Apresentação na tela (4:3)</PresentationFormat>
  <Paragraphs>284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44" baseType="lpstr">
      <vt:lpstr>Arial</vt:lpstr>
      <vt:lpstr>Arial</vt:lpstr>
      <vt:lpstr>Calibri</vt:lpstr>
      <vt:lpstr>Calibri Light</vt:lpstr>
      <vt:lpstr>Courier New</vt:lpstr>
      <vt:lpstr>Google Sans</vt:lpstr>
      <vt:lpstr>Inter</vt:lpstr>
      <vt:lpstr>Open Sans</vt:lpstr>
      <vt:lpstr>OpenSymbol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dc:description/>
  <cp:lastModifiedBy>usuario 1</cp:lastModifiedBy>
  <cp:revision>1581</cp:revision>
  <cp:lastPrinted>1601-01-01T00:00:00Z</cp:lastPrinted>
  <dcterms:created xsi:type="dcterms:W3CDTF">2015-08-12T20:16:29Z</dcterms:created>
  <dcterms:modified xsi:type="dcterms:W3CDTF">2024-02-17T23:45:38Z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41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41</vt:i4>
  </property>
</Properties>
</file>