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63"/>
  </p:notesMasterIdLst>
  <p:handoutMasterIdLst>
    <p:handoutMasterId r:id="rId64"/>
  </p:handoutMasterIdLst>
  <p:sldIdLst>
    <p:sldId id="256" r:id="rId2"/>
    <p:sldId id="391" r:id="rId3"/>
    <p:sldId id="392" r:id="rId4"/>
    <p:sldId id="393" r:id="rId5"/>
    <p:sldId id="420" r:id="rId6"/>
    <p:sldId id="419" r:id="rId7"/>
    <p:sldId id="456" r:id="rId8"/>
    <p:sldId id="476" r:id="rId9"/>
    <p:sldId id="457" r:id="rId10"/>
    <p:sldId id="458" r:id="rId11"/>
    <p:sldId id="470" r:id="rId12"/>
    <p:sldId id="471" r:id="rId13"/>
    <p:sldId id="472" r:id="rId14"/>
    <p:sldId id="473" r:id="rId15"/>
    <p:sldId id="474" r:id="rId16"/>
    <p:sldId id="475" r:id="rId17"/>
    <p:sldId id="477" r:id="rId18"/>
    <p:sldId id="479" r:id="rId19"/>
    <p:sldId id="478" r:id="rId20"/>
    <p:sldId id="462" r:id="rId21"/>
    <p:sldId id="465" r:id="rId22"/>
    <p:sldId id="466" r:id="rId23"/>
    <p:sldId id="423" r:id="rId24"/>
    <p:sldId id="441" r:id="rId25"/>
    <p:sldId id="443" r:id="rId26"/>
    <p:sldId id="444" r:id="rId27"/>
    <p:sldId id="445" r:id="rId28"/>
    <p:sldId id="446" r:id="rId29"/>
    <p:sldId id="447" r:id="rId30"/>
    <p:sldId id="450" r:id="rId31"/>
    <p:sldId id="449" r:id="rId32"/>
    <p:sldId id="451" r:id="rId33"/>
    <p:sldId id="448" r:id="rId34"/>
    <p:sldId id="452" r:id="rId35"/>
    <p:sldId id="453" r:id="rId36"/>
    <p:sldId id="454" r:id="rId37"/>
    <p:sldId id="455" r:id="rId38"/>
    <p:sldId id="426" r:id="rId39"/>
    <p:sldId id="427" r:id="rId40"/>
    <p:sldId id="428" r:id="rId41"/>
    <p:sldId id="431" r:id="rId42"/>
    <p:sldId id="439" r:id="rId43"/>
    <p:sldId id="440" r:id="rId44"/>
    <p:sldId id="407" r:id="rId45"/>
    <p:sldId id="408" r:id="rId46"/>
    <p:sldId id="418" r:id="rId47"/>
    <p:sldId id="430" r:id="rId48"/>
    <p:sldId id="432" r:id="rId49"/>
    <p:sldId id="433" r:id="rId50"/>
    <p:sldId id="434" r:id="rId51"/>
    <p:sldId id="435" r:id="rId52"/>
    <p:sldId id="436" r:id="rId53"/>
    <p:sldId id="437" r:id="rId54"/>
    <p:sldId id="438" r:id="rId55"/>
    <p:sldId id="424" r:id="rId56"/>
    <p:sldId id="461" r:id="rId57"/>
    <p:sldId id="463" r:id="rId58"/>
    <p:sldId id="467" r:id="rId59"/>
    <p:sldId id="468" r:id="rId60"/>
    <p:sldId id="429" r:id="rId61"/>
    <p:sldId id="464" r:id="rId62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82C44CA-E2B4-4C7D-8BFA-3FB5A07CC1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8CC3FC-B3CB-48DC-B16B-02BDBB2C8D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795B99D0-C1FD-4E63-9F73-69C439E975EF}" type="datetime1">
              <a:rPr lang="en-US"/>
              <a:pPr>
                <a:defRPr/>
              </a:pPr>
              <a:t>2/27/2024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81BDB7C-DF7D-48CC-8EE0-E0E0A38031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D6D62F-83A9-446B-B307-580A882884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46920F-E7B7-4348-B9DD-FEFEAB86D25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636246CB-B22B-4096-9A8B-838F42D0A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722193B6-23D6-4BFE-A9A0-725139904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1B461983-D81E-4FE7-BC4D-00683D02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9CF3B1F2-B597-4BC9-A11F-D2D1002D5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8" name="Rectangle 5">
            <a:extLst>
              <a:ext uri="{FF2B5EF4-FFF2-40B4-BE49-F238E27FC236}">
                <a16:creationId xmlns:a16="http://schemas.microsoft.com/office/drawing/2014/main" id="{35239921-9614-46C0-B1F5-F22C4AFF2B7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1525" cy="400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DFCC9C6C-D0A2-430D-91A4-B8852AC130C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2025" cy="48053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A19D7220-0538-45E4-932D-C190A5B055B0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pt-BR" altLang="en-US"/>
              <a:t> </a:t>
            </a:r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C4ADF483-4F0E-4202-A5D1-2A7EF88730D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5012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B4AC72C3-77D0-40C0-9372-A4C2653F559E}" type="datetime1">
              <a:rPr lang="en-US" altLang="en-US"/>
              <a:pPr>
                <a:defRPr/>
              </a:pPr>
              <a:t>2/27/2024</a:t>
            </a:fld>
            <a:endParaRPr lang="pt-BR" altLang="en-US"/>
          </a:p>
        </p:txBody>
      </p:sp>
      <p:sp>
        <p:nvSpPr>
          <p:cNvPr id="28681" name="Rectangle 9">
            <a:extLst>
              <a:ext uri="{FF2B5EF4-FFF2-40B4-BE49-F238E27FC236}">
                <a16:creationId xmlns:a16="http://schemas.microsoft.com/office/drawing/2014/main" id="{70674B82-CEAA-40CE-9F57-C4CDB8E6C0D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pt-BR" altLang="en-US"/>
              <a:t> </a:t>
            </a:r>
          </a:p>
        </p:txBody>
      </p:sp>
      <p:sp>
        <p:nvSpPr>
          <p:cNvPr id="28682" name="Rectangle 10">
            <a:extLst>
              <a:ext uri="{FF2B5EF4-FFF2-40B4-BE49-F238E27FC236}">
                <a16:creationId xmlns:a16="http://schemas.microsoft.com/office/drawing/2014/main" id="{3A415268-3CDE-4C7D-BFF8-92024784138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buSzPct val="100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B5D8A69-E2A5-402A-9661-C10D507829C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>
            <a:extLst>
              <a:ext uri="{FF2B5EF4-FFF2-40B4-BE49-F238E27FC236}">
                <a16:creationId xmlns:a16="http://schemas.microsoft.com/office/drawing/2014/main" id="{FE64465E-191D-41A1-92A1-A33265D9C4F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71C8A3-177F-4C38-BD09-839D38963331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22C97914-2653-400B-A21B-1999EAFA6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D1FC602D-CE17-4D9B-BEA1-37EAD2311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C39C4AED-BB98-4E6C-98EB-69A9503A7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365C0C5-6F25-455C-AA3F-EF646FB44BBB}" type="slidenum">
              <a:rPr lang="pt-BR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950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258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0351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006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101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356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5779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2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2154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6797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8839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0682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29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6379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Espaço Reservado para Anotações 1">
            <a:extLst>
              <a:ext uri="{FF2B5EF4-FFF2-40B4-BE49-F238E27FC236}">
                <a16:creationId xmlns:a16="http://schemas.microsoft.com/office/drawing/2014/main" id="{99861869-4CA9-43CE-BBBD-2BA7FF0C2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651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Espaço Reservado para Anotações 1">
            <a:extLst>
              <a:ext uri="{FF2B5EF4-FFF2-40B4-BE49-F238E27FC236}">
                <a16:creationId xmlns:a16="http://schemas.microsoft.com/office/drawing/2014/main" id="{99861869-4CA9-43CE-BBBD-2BA7FF0C2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241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Espaço Reservado para Anotações 1">
            <a:extLst>
              <a:ext uri="{FF2B5EF4-FFF2-40B4-BE49-F238E27FC236}">
                <a16:creationId xmlns:a16="http://schemas.microsoft.com/office/drawing/2014/main" id="{99861869-4CA9-43CE-BBBD-2BA7FF0C2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547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Espaço Reservado para Anotações 1">
            <a:extLst>
              <a:ext uri="{FF2B5EF4-FFF2-40B4-BE49-F238E27FC236}">
                <a16:creationId xmlns:a16="http://schemas.microsoft.com/office/drawing/2014/main" id="{99861869-4CA9-43CE-BBBD-2BA7FF0C2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09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Espaço Reservado para Anotações 1">
            <a:extLst>
              <a:ext uri="{FF2B5EF4-FFF2-40B4-BE49-F238E27FC236}">
                <a16:creationId xmlns:a16="http://schemas.microsoft.com/office/drawing/2014/main" id="{99861869-4CA9-43CE-BBBD-2BA7FF0C2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271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Espaço Reservado para Anotações 1">
            <a:extLst>
              <a:ext uri="{FF2B5EF4-FFF2-40B4-BE49-F238E27FC236}">
                <a16:creationId xmlns:a16="http://schemas.microsoft.com/office/drawing/2014/main" id="{99861869-4CA9-43CE-BBBD-2BA7FF0C2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595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Espaço Reservado para Anotações 1">
            <a:extLst>
              <a:ext uri="{FF2B5EF4-FFF2-40B4-BE49-F238E27FC236}">
                <a16:creationId xmlns:a16="http://schemas.microsoft.com/office/drawing/2014/main" id="{99861869-4CA9-43CE-BBBD-2BA7FF0C2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32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1113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Espaço Reservado para Anotações 1">
            <a:extLst>
              <a:ext uri="{FF2B5EF4-FFF2-40B4-BE49-F238E27FC236}">
                <a16:creationId xmlns:a16="http://schemas.microsoft.com/office/drawing/2014/main" id="{99861869-4CA9-43CE-BBBD-2BA7FF0C2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664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Espaço Reservado para Anotações 1">
            <a:extLst>
              <a:ext uri="{FF2B5EF4-FFF2-40B4-BE49-F238E27FC236}">
                <a16:creationId xmlns:a16="http://schemas.microsoft.com/office/drawing/2014/main" id="{99861869-4CA9-43CE-BBBD-2BA7FF0C2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190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Espaço Reservado para Anotações 1">
            <a:extLst>
              <a:ext uri="{FF2B5EF4-FFF2-40B4-BE49-F238E27FC236}">
                <a16:creationId xmlns:a16="http://schemas.microsoft.com/office/drawing/2014/main" id="{99861869-4CA9-43CE-BBBD-2BA7FF0C2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436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Espaço Reservado para Anotações 1">
            <a:extLst>
              <a:ext uri="{FF2B5EF4-FFF2-40B4-BE49-F238E27FC236}">
                <a16:creationId xmlns:a16="http://schemas.microsoft.com/office/drawing/2014/main" id="{99861869-4CA9-43CE-BBBD-2BA7FF0C2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499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Espaço Reservado para Anotações 1">
            <a:extLst>
              <a:ext uri="{FF2B5EF4-FFF2-40B4-BE49-F238E27FC236}">
                <a16:creationId xmlns:a16="http://schemas.microsoft.com/office/drawing/2014/main" id="{99861869-4CA9-43CE-BBBD-2BA7FF0C2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0595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Espaço Reservado para Anotações 1">
            <a:extLst>
              <a:ext uri="{FF2B5EF4-FFF2-40B4-BE49-F238E27FC236}">
                <a16:creationId xmlns:a16="http://schemas.microsoft.com/office/drawing/2014/main" id="{99861869-4CA9-43CE-BBBD-2BA7FF0C2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967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Espaço Reservado para Anotações 1">
            <a:extLst>
              <a:ext uri="{FF2B5EF4-FFF2-40B4-BE49-F238E27FC236}">
                <a16:creationId xmlns:a16="http://schemas.microsoft.com/office/drawing/2014/main" id="{99861869-4CA9-43CE-BBBD-2BA7FF0C2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6716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Espaço Reservado para Anotações 1">
            <a:extLst>
              <a:ext uri="{FF2B5EF4-FFF2-40B4-BE49-F238E27FC236}">
                <a16:creationId xmlns:a16="http://schemas.microsoft.com/office/drawing/2014/main" id="{99861869-4CA9-43CE-BBBD-2BA7FF0C2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637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1309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0905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761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55278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88665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61386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3826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13448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63713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0113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1419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2832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580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157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5221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20068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39948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0794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21029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53601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63044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91479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96811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6626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9272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18362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174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077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9452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2/27/2024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075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FFCF605-020E-48A6-834E-E1F86ECE632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074FC-3ECD-4176-AF77-3E16ABDDAA90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6527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D317844A-2632-4BC6-B05C-DF3A6FAFC82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6F827-CE20-4F2D-B942-8F9C8E448EBC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5998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4638" y="287338"/>
            <a:ext cx="2055812" cy="52879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87338"/>
            <a:ext cx="6015038" cy="52879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91BD56ED-23B1-456D-94B4-1AA418D17EA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74089-3F05-4FB3-A2F6-D5B78387D3DE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1631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6F118B1-9AF3-4114-9F84-D866AF828D5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A164E-70A9-4B91-8590-8B4777432958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500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944CD083-2C92-4D2E-9E9E-25BD397C81D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FFFAE-8103-4F6E-9C3A-51B706A06150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2035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3970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3970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9703874-B872-4D14-843E-177022BC1B0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EE346-AB55-495A-B97A-6FAB2F5D15DF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4302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347405E-6CA8-4836-B687-2699B807CC3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6220D-0C29-45B9-A54B-14486D4B52F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380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F67B0CAA-C94E-4AD6-8EDF-4B8F4E61878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93A91-20B7-4C9F-A643-7A4B88F4E3F4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5080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2">
            <a:extLst>
              <a:ext uri="{FF2B5EF4-FFF2-40B4-BE49-F238E27FC236}">
                <a16:creationId xmlns:a16="http://schemas.microsoft.com/office/drawing/2014/main" id="{F5957D37-2BB7-4940-9FF3-C0CE73CF22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 flipH="1">
            <a:off x="-30163" y="6324600"/>
            <a:ext cx="82296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en-US" dirty="0">
                <a:solidFill>
                  <a:schemeClr val="accent2"/>
                </a:solidFill>
              </a:rPr>
              <a:t>Professor: Ediberto Mariano                                                                    Aula 02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3" name="CaixaDeTexto 13">
            <a:extLst>
              <a:ext uri="{FF2B5EF4-FFF2-40B4-BE49-F238E27FC236}">
                <a16:creationId xmlns:a16="http://schemas.microsoft.com/office/drawing/2014/main" id="{F825DF52-8B7A-4467-A65D-BC9201E173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200" y="6594475"/>
            <a:ext cx="1447800" cy="230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en-US" sz="900" b="1" dirty="0"/>
              <a:t>2024-1</a:t>
            </a:r>
            <a:endParaRPr lang="en-US" altLang="en-US" b="1" dirty="0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FC613E1-146B-44C8-A2DD-76F0AB8116D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xfrm>
            <a:off x="8077200" y="6376988"/>
            <a:ext cx="1011238" cy="358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AFA30-58A3-4BD6-B5B8-4ABEF8CE0DFD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0220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2218B92-6FC7-4552-8581-191345F3EF4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65B2B-BD47-4FF4-97C4-D450692A9F65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2966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C49A5B9-EDAC-49DB-BA95-805CA85C076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F204B-680C-4248-93D4-C2AF6410710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763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2DEE2A89-0DAE-4FD6-8BA0-368D984EC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4125"/>
            <a:ext cx="9144000" cy="523875"/>
          </a:xfrm>
          <a:prstGeom prst="rect">
            <a:avLst/>
          </a:prstGeom>
          <a:solidFill>
            <a:srgbClr val="2683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A4D5ACE0-DB7D-4F22-8AA5-845C73E46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4125"/>
            <a:ext cx="9144000" cy="66675"/>
          </a:xfrm>
          <a:prstGeom prst="rect">
            <a:avLst/>
          </a:prstGeom>
          <a:solidFill>
            <a:srgbClr val="1CAD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8" name="Line 3">
            <a:extLst>
              <a:ext uri="{FF2B5EF4-FFF2-40B4-BE49-F238E27FC236}">
                <a16:creationId xmlns:a16="http://schemas.microsoft.com/office/drawing/2014/main" id="{F6EF0FD1-1005-4D13-BEB8-64C475D7AF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350" y="1738313"/>
            <a:ext cx="7475538" cy="1587"/>
          </a:xfrm>
          <a:prstGeom prst="line">
            <a:avLst/>
          </a:prstGeom>
          <a:noFill/>
          <a:ln w="6480" cap="sq">
            <a:solidFill>
              <a:srgbClr val="7F7F7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9" name="Picture 4">
            <a:extLst>
              <a:ext uri="{FF2B5EF4-FFF2-40B4-BE49-F238E27FC236}">
                <a16:creationId xmlns:a16="http://schemas.microsoft.com/office/drawing/2014/main" id="{26B28AD2-300B-410C-95DC-FA74F5AE1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179388"/>
            <a:ext cx="10699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 Box 5">
            <a:extLst>
              <a:ext uri="{FF2B5EF4-FFF2-40B4-BE49-F238E27FC236}">
                <a16:creationId xmlns:a16="http://schemas.microsoft.com/office/drawing/2014/main" id="{3747C51B-E800-47A3-9A3F-C92B5639F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SzPct val="100000"/>
              <a:defRPr/>
            </a:pPr>
            <a:r>
              <a:rPr lang="pt-BR" altLang="en-US" sz="900">
                <a:solidFill>
                  <a:srgbClr val="FFFFFF"/>
                </a:solidFill>
                <a:latin typeface="Calibri" panose="020F0502020204030204" pitchFamily="34" charset="0"/>
              </a:rPr>
              <a:t>2019.2</a:t>
            </a:r>
          </a:p>
        </p:txBody>
      </p:sp>
      <p:sp>
        <p:nvSpPr>
          <p:cNvPr id="1031" name="Rectangle 6">
            <a:extLst>
              <a:ext uri="{FF2B5EF4-FFF2-40B4-BE49-F238E27FC236}">
                <a16:creationId xmlns:a16="http://schemas.microsoft.com/office/drawing/2014/main" id="{530C03E4-D9D7-4C13-995A-A0BA5B7736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2325" y="287338"/>
            <a:ext cx="7537450" cy="144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 para editar o formato do texto do título</a:t>
            </a:r>
          </a:p>
        </p:txBody>
      </p:sp>
      <p:sp>
        <p:nvSpPr>
          <p:cNvPr id="1032" name="Rectangle 7">
            <a:extLst>
              <a:ext uri="{FF2B5EF4-FFF2-40B4-BE49-F238E27FC236}">
                <a16:creationId xmlns:a16="http://schemas.microsoft.com/office/drawing/2014/main" id="{0CDC0C78-963B-421E-879F-031FAAD41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397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 para editar o formato do texto da estrutura de tópicos</a:t>
            </a:r>
          </a:p>
          <a:p>
            <a:pPr lvl="1"/>
            <a:r>
              <a:rPr lang="en-GB" altLang="en-US"/>
              <a:t>2.º nível da estrutura de tópicos</a:t>
            </a:r>
          </a:p>
          <a:p>
            <a:pPr lvl="2"/>
            <a:r>
              <a:rPr lang="en-GB" altLang="en-US"/>
              <a:t>3.º nível da estrutura de tópicos</a:t>
            </a:r>
          </a:p>
          <a:p>
            <a:pPr lvl="3"/>
            <a:r>
              <a:rPr lang="en-GB" altLang="en-US"/>
              <a:t>4.º nível da estrutura de tópicos</a:t>
            </a:r>
          </a:p>
          <a:p>
            <a:pPr lvl="4"/>
            <a:r>
              <a:rPr lang="en-GB" altLang="en-US"/>
              <a:t>5.º nível da estrutura de tópicos</a:t>
            </a:r>
          </a:p>
          <a:p>
            <a:pPr lvl="4"/>
            <a:r>
              <a:rPr lang="en-GB" altLang="en-US"/>
              <a:t>6.º nível da estrutura de tópicos</a:t>
            </a:r>
          </a:p>
          <a:p>
            <a:pPr lvl="4"/>
            <a:r>
              <a:rPr lang="en-GB" altLang="en-US"/>
              <a:t>7.º nível da estrutura de tópicos</a:t>
            </a:r>
          </a:p>
        </p:txBody>
      </p:sp>
      <p:sp>
        <p:nvSpPr>
          <p:cNvPr id="1033" name="Text Box 8">
            <a:extLst>
              <a:ext uri="{FF2B5EF4-FFF2-40B4-BE49-F238E27FC236}">
                <a16:creationId xmlns:a16="http://schemas.microsoft.com/office/drawing/2014/main" id="{551AEE9E-3C0B-4BB0-A7D1-32C484EA2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4" name="Text Box 9">
            <a:extLst>
              <a:ext uri="{FF2B5EF4-FFF2-40B4-BE49-F238E27FC236}">
                <a16:creationId xmlns:a16="http://schemas.microsoft.com/office/drawing/2014/main" id="{AC030931-C2F1-40D4-94F9-1C9DB0DBE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14EBCBA0-59AA-49A8-BCD7-6D39DDEF110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80275" y="6459538"/>
            <a:ext cx="1122363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marL="215900" indent="-211138" eaLnBrk="1">
              <a:buSzPct val="45000"/>
              <a:tabLst>
                <a:tab pos="449263" algn="l"/>
                <a:tab pos="8985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D4AAE71-4E00-4F0E-8FAE-9163EBFAC71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61" r:id="rId1"/>
    <p:sldLayoutId id="2147485262" r:id="rId2"/>
    <p:sldLayoutId id="2147485263" r:id="rId3"/>
    <p:sldLayoutId id="2147485264" r:id="rId4"/>
    <p:sldLayoutId id="2147485265" r:id="rId5"/>
    <p:sldLayoutId id="2147485266" r:id="rId6"/>
    <p:sldLayoutId id="2147485271" r:id="rId7"/>
    <p:sldLayoutId id="2147485267" r:id="rId8"/>
    <p:sldLayoutId id="2147485268" r:id="rId9"/>
    <p:sldLayoutId id="2147485269" r:id="rId10"/>
    <p:sldLayoutId id="2147485270" r:id="rId11"/>
  </p:sldLayoutIdLst>
  <p:hf sldNum="0" hdr="0" dt="0"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DejaVu Sans" charset="0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5pPr>
      <a:lvl6pPr marL="25146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6pPr>
      <a:lvl7pPr marL="29718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7pPr>
      <a:lvl8pPr marL="34290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8pPr>
      <a:lvl9pPr marL="38862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DejaVu Sans" charset="0"/>
          <a:cs typeface="+mn-cs"/>
        </a:defRPr>
      </a:lvl1pPr>
      <a:lvl2pPr marL="742950" indent="-28575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DejaVu Sans" charset="0"/>
          <a:cs typeface="+mn-cs"/>
        </a:defRPr>
      </a:lvl2pPr>
      <a:lvl3pPr marL="11430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DejaVu Sans" charset="0"/>
          <a:cs typeface="+mn-cs"/>
        </a:defRPr>
      </a:lvl3pPr>
      <a:lvl4pPr marL="16002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DejaVu Sans" charset="0"/>
          <a:cs typeface="+mn-cs"/>
        </a:defRPr>
      </a:lvl4pPr>
      <a:lvl5pPr marL="20574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DejaVu Sans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translate.googleusercontent.com/translate_c?depth=1&amp;hl=pt-BR&amp;prev=/search%3Fq%3Doverriding%2Bjava%26biw%3D1280%26bih%3D629&amp;rurl=translate.google.com.br&amp;sl=en&amp;u=http://en.wikipedia.org/wiki/Superclass_(computer_science)&amp;usg=ALkJrhhqnpyIPqxBdV6xmo2BehHRucbikg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90A2AAA1-7FB8-437B-B190-FA5137DE6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31963"/>
            <a:ext cx="7723188" cy="131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4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  - ARA0075</a:t>
            </a:r>
            <a:endParaRPr lang="en-US" altLang="en-US" sz="36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73721FA2-AEBD-4A47-BDF2-BE7C0AB3C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419600"/>
            <a:ext cx="7543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ts val="1200"/>
              </a:spcBef>
              <a:spcAft>
                <a:spcPts val="200"/>
              </a:spcAft>
              <a:buClrTx/>
              <a:buFontTx/>
              <a:buNone/>
            </a:pPr>
            <a:r>
              <a:rPr lang="pt-BR" altLang="en-US" sz="2400">
                <a:solidFill>
                  <a:srgbClr val="0070C0"/>
                </a:solidFill>
                <a:latin typeface="Calibri" panose="020F0502020204030204" pitchFamily="34" charset="0"/>
              </a:rPr>
              <a:t>PROFESSOR:	 EDIBERTO MARIANO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Tx/>
              <a:buFontTx/>
              <a:buNone/>
            </a:pPr>
            <a:r>
              <a:rPr lang="pt-BR" altLang="en-US" sz="2400">
                <a:solidFill>
                  <a:srgbClr val="0070C0"/>
                </a:solidFill>
                <a:latin typeface="Calibri" panose="020F0502020204030204" pitchFamily="34" charset="0"/>
              </a:rPr>
              <a:t>programacaoedi@gmail.com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2FFC76D7-6AB9-4484-BDAF-6908EC77A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BB5FFE2-4763-45FC-85D7-E82F40AC079A}" type="slidenum">
              <a:rPr lang="pt-BR" altLang="en-US" sz="1000">
                <a:solidFill>
                  <a:srgbClr val="FFFFFF"/>
                </a:solidFill>
                <a:latin typeface="Calibri" panose="020F0502020204030204" pitchFamily="34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en-US" sz="1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25" name="Retângulo 4">
            <a:extLst>
              <a:ext uri="{FF2B5EF4-FFF2-40B4-BE49-F238E27FC236}">
                <a16:creationId xmlns:a16="http://schemas.microsoft.com/office/drawing/2014/main" id="{6D5A6125-0EEE-4503-8022-DA46D9D86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3448050"/>
            <a:ext cx="7543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Aula 02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9619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</a:t>
            </a:r>
            <a:r>
              <a:rPr lang="pt-BR" b="1" dirty="0">
                <a:solidFill>
                  <a:srgbClr val="0070C0"/>
                </a:solidFill>
              </a:rPr>
              <a:t>HERANÇA</a:t>
            </a:r>
            <a:r>
              <a:rPr lang="pt-BR" dirty="0">
                <a:solidFill>
                  <a:srgbClr val="0070C0"/>
                </a:solidFill>
              </a:rPr>
              <a:t>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228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D6CB510-BA82-0EE9-3F16-E452051D3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47800"/>
            <a:ext cx="2719959" cy="58778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0EB3742-46BC-1C76-9B0F-51E5728AE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" y="2209800"/>
            <a:ext cx="4314825" cy="371475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CF48116-F050-95D2-828F-F5D5DFB26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1828800"/>
            <a:ext cx="43910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456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9619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</a:t>
            </a:r>
            <a:r>
              <a:rPr lang="pt-BR" b="1" dirty="0">
                <a:solidFill>
                  <a:srgbClr val="0070C0"/>
                </a:solidFill>
              </a:rPr>
              <a:t>HERANÇA</a:t>
            </a:r>
            <a:r>
              <a:rPr lang="pt-BR" dirty="0">
                <a:solidFill>
                  <a:srgbClr val="0070C0"/>
                </a:solidFill>
              </a:rPr>
              <a:t>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3E6425A-AAA8-6177-A65C-6702A0A6E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6673"/>
            <a:ext cx="9144000" cy="310392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F00A1FF-149E-0172-E776-74D9534311E2}"/>
              </a:ext>
            </a:extLst>
          </p:cNvPr>
          <p:cNvSpPr txBox="1"/>
          <p:nvPr/>
        </p:nvSpPr>
        <p:spPr>
          <a:xfrm>
            <a:off x="273701" y="1314450"/>
            <a:ext cx="859659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CLASSE INSTANCIADORA – Aula02_Herança.java</a:t>
            </a:r>
          </a:p>
        </p:txBody>
      </p:sp>
    </p:spTree>
    <p:extLst>
      <p:ext uri="{BB962C8B-B14F-4D97-AF65-F5344CB8AC3E}">
        <p14:creationId xmlns:p14="http://schemas.microsoft.com/office/powerpoint/2010/main" val="28213539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9619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</a:t>
            </a:r>
            <a:r>
              <a:rPr lang="pt-BR" b="1" dirty="0">
                <a:solidFill>
                  <a:srgbClr val="0070C0"/>
                </a:solidFill>
              </a:rPr>
              <a:t>HERANÇA</a:t>
            </a:r>
            <a:r>
              <a:rPr lang="pt-BR" dirty="0">
                <a:solidFill>
                  <a:srgbClr val="0070C0"/>
                </a:solidFill>
              </a:rPr>
              <a:t>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20E4BC5-06F8-A10E-B52D-204EFF1E9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752600"/>
            <a:ext cx="4442460" cy="185451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AAFC9E3-80CD-A41C-F842-CF404ACF844F}"/>
              </a:ext>
            </a:extLst>
          </p:cNvPr>
          <p:cNvSpPr txBox="1"/>
          <p:nvPr/>
        </p:nvSpPr>
        <p:spPr>
          <a:xfrm>
            <a:off x="273701" y="1314450"/>
            <a:ext cx="859659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CLASSE CONSTRUTORA – Empregado.java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62BA224-99A8-FECA-A3B9-2E72BDF02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866" y="1643745"/>
            <a:ext cx="6395533" cy="23420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E25E9E7-F040-B27A-2BFC-87DD16B94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76400"/>
            <a:ext cx="2590799" cy="10332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7A14D6D-7F11-B910-F575-C9E0FBADD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579" y="3115420"/>
            <a:ext cx="4453221" cy="328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16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9619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</a:t>
            </a:r>
            <a:r>
              <a:rPr lang="pt-BR" b="1" dirty="0">
                <a:solidFill>
                  <a:srgbClr val="0070C0"/>
                </a:solidFill>
              </a:rPr>
              <a:t>HERANÇA</a:t>
            </a:r>
            <a:r>
              <a:rPr lang="pt-BR" dirty="0">
                <a:solidFill>
                  <a:srgbClr val="0070C0"/>
                </a:solidFill>
              </a:rPr>
              <a:t>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AAFC9E3-80CD-A41C-F842-CF404ACF844F}"/>
              </a:ext>
            </a:extLst>
          </p:cNvPr>
          <p:cNvSpPr txBox="1"/>
          <p:nvPr/>
        </p:nvSpPr>
        <p:spPr>
          <a:xfrm>
            <a:off x="273701" y="1314450"/>
            <a:ext cx="859659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CLASSE CONSTRUTORA – Empregado.java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62BA224-99A8-FECA-A3B9-2E72BDF02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866" y="1643745"/>
            <a:ext cx="6395533" cy="23420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E25E9E7-F040-B27A-2BFC-87DD16B94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76400"/>
            <a:ext cx="2590799" cy="10332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48E7CA9-970D-7AAA-9C6A-E053E0D93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975" y="1676400"/>
            <a:ext cx="2686050" cy="12954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47C9B29-E87D-5B79-8343-46F42B89F1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76600"/>
            <a:ext cx="9144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49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9619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</a:t>
            </a:r>
            <a:r>
              <a:rPr lang="pt-BR" b="1" dirty="0">
                <a:solidFill>
                  <a:srgbClr val="0070C0"/>
                </a:solidFill>
              </a:rPr>
              <a:t>HERANÇA</a:t>
            </a:r>
            <a:r>
              <a:rPr lang="pt-BR" dirty="0">
                <a:solidFill>
                  <a:srgbClr val="0070C0"/>
                </a:solidFill>
              </a:rPr>
              <a:t>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AAFC9E3-80CD-A41C-F842-CF404ACF844F}"/>
              </a:ext>
            </a:extLst>
          </p:cNvPr>
          <p:cNvSpPr txBox="1"/>
          <p:nvPr/>
        </p:nvSpPr>
        <p:spPr>
          <a:xfrm>
            <a:off x="273701" y="1314450"/>
            <a:ext cx="859659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CLASSE CONSTRUTORA – Tecnico.java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62BA224-99A8-FECA-A3B9-2E72BDF02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866" y="1643745"/>
            <a:ext cx="6395533" cy="23420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E25E9E7-F040-B27A-2BFC-87DD16B94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76400"/>
            <a:ext cx="2590799" cy="10332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F209C1-D984-D580-6ED2-EA034D565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801504"/>
            <a:ext cx="4453220" cy="180561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E16CCA1-E955-6494-FBAD-BCE40870E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9282" y="2747432"/>
            <a:ext cx="4468518" cy="327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696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9619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</a:t>
            </a:r>
            <a:r>
              <a:rPr lang="pt-BR" b="1" dirty="0">
                <a:solidFill>
                  <a:srgbClr val="0070C0"/>
                </a:solidFill>
              </a:rPr>
              <a:t>HERANÇA</a:t>
            </a:r>
            <a:r>
              <a:rPr lang="pt-BR" dirty="0">
                <a:solidFill>
                  <a:srgbClr val="0070C0"/>
                </a:solidFill>
              </a:rPr>
              <a:t>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AAFC9E3-80CD-A41C-F842-CF404ACF844F}"/>
              </a:ext>
            </a:extLst>
          </p:cNvPr>
          <p:cNvSpPr txBox="1"/>
          <p:nvPr/>
        </p:nvSpPr>
        <p:spPr>
          <a:xfrm>
            <a:off x="273701" y="1314450"/>
            <a:ext cx="859659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CLASSE CONSTRUTORA – Tecnico.java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62BA224-99A8-FECA-A3B9-2E72BDF02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866" y="1643745"/>
            <a:ext cx="6395533" cy="23420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E25E9E7-F040-B27A-2BFC-87DD16B94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76400"/>
            <a:ext cx="2590799" cy="10332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E244ED9-0358-5AA9-5597-8AFEBDE92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1676400"/>
            <a:ext cx="2667000" cy="14478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B709E44-29B5-5EA6-9360-79BD5E1D0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76600"/>
            <a:ext cx="9144000" cy="253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93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</a:t>
            </a:r>
            <a:r>
              <a:rPr lang="pt-BR" b="1" dirty="0">
                <a:solidFill>
                  <a:srgbClr val="0070C0"/>
                </a:solidFill>
              </a:rPr>
              <a:t>HERANÇA</a:t>
            </a:r>
            <a:r>
              <a:rPr lang="pt-BR" dirty="0">
                <a:solidFill>
                  <a:srgbClr val="0070C0"/>
                </a:solidFill>
              </a:rPr>
              <a:t>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25D7C1D-22FE-4839-A886-0784595DBE05}"/>
              </a:ext>
            </a:extLst>
          </p:cNvPr>
          <p:cNvSpPr txBox="1"/>
          <p:nvPr/>
        </p:nvSpPr>
        <p:spPr>
          <a:xfrm>
            <a:off x="273701" y="4419600"/>
            <a:ext cx="859659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SAÍDA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953D417-61FE-8822-FE36-C4B9E724E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017" y="4821384"/>
            <a:ext cx="2876550" cy="141922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C458B13-D2D5-5AA1-F2B4-48DF21A2A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19200"/>
            <a:ext cx="9144000" cy="320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447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8600"/>
            <a:ext cx="79248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1600" dirty="0">
                <a:solidFill>
                  <a:srgbClr val="0070C0"/>
                </a:solidFill>
              </a:rPr>
              <a:t>1.2 IMPLEMENTAÇÃO DE </a:t>
            </a:r>
            <a:r>
              <a:rPr lang="pt-BR" sz="1600" b="1" dirty="0">
                <a:solidFill>
                  <a:srgbClr val="0070C0"/>
                </a:solidFill>
              </a:rPr>
              <a:t>HERANÇA</a:t>
            </a:r>
            <a:r>
              <a:rPr lang="pt-BR" sz="1600" dirty="0">
                <a:solidFill>
                  <a:srgbClr val="0070C0"/>
                </a:solidFill>
              </a:rPr>
              <a:t> E POLIMORFISMO: O BÁSICO</a:t>
            </a:r>
            <a:endParaRPr lang="pt-BR" altLang="en-US" sz="1600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-166248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1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16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25D7C1D-22FE-4839-A886-0784595DBE05}"/>
              </a:ext>
            </a:extLst>
          </p:cNvPr>
          <p:cNvSpPr txBox="1"/>
          <p:nvPr/>
        </p:nvSpPr>
        <p:spPr>
          <a:xfrm>
            <a:off x="502301" y="5331023"/>
            <a:ext cx="178369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SAÍDA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1F814D4-1B38-4E5C-AD4C-2B76E88F15E2}"/>
              </a:ext>
            </a:extLst>
          </p:cNvPr>
          <p:cNvSpPr txBox="1"/>
          <p:nvPr/>
        </p:nvSpPr>
        <p:spPr>
          <a:xfrm>
            <a:off x="1447800" y="533400"/>
            <a:ext cx="63246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USANDO PASSAGENS DE VALORES POR PARÂMETROS PARA FUNÇÃO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3CE4164-CADA-3007-F77B-0E9F79936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400"/>
            <a:ext cx="9144000" cy="358612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A9AECA1-143A-04F0-CBA5-DFB41B837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137" y="4391025"/>
            <a:ext cx="38957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224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57200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</a:t>
            </a:r>
            <a:r>
              <a:rPr lang="pt-BR" b="1" dirty="0">
                <a:solidFill>
                  <a:srgbClr val="0070C0"/>
                </a:solidFill>
              </a:rPr>
              <a:t>HERANÇA</a:t>
            </a:r>
            <a:r>
              <a:rPr lang="pt-BR" dirty="0">
                <a:solidFill>
                  <a:srgbClr val="0070C0"/>
                </a:solidFill>
              </a:rPr>
              <a:t>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25D7C1D-22FE-4839-A886-0784595DBE05}"/>
              </a:ext>
            </a:extLst>
          </p:cNvPr>
          <p:cNvSpPr txBox="1"/>
          <p:nvPr/>
        </p:nvSpPr>
        <p:spPr>
          <a:xfrm>
            <a:off x="273701" y="4572000"/>
            <a:ext cx="859659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SAÍDA </a:t>
            </a:r>
            <a:r>
              <a:rPr lang="en-US" sz="1400" dirty="0">
                <a:solidFill>
                  <a:srgbClr val="0070C0"/>
                </a:solidFill>
              </a:rPr>
              <a:t>EM AMBIENTE GRÁFICO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1F814D4-1B38-4E5C-AD4C-2B76E88F15E2}"/>
              </a:ext>
            </a:extLst>
          </p:cNvPr>
          <p:cNvSpPr txBox="1"/>
          <p:nvPr/>
        </p:nvSpPr>
        <p:spPr>
          <a:xfrm>
            <a:off x="274780" y="838200"/>
            <a:ext cx="859659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USANDO PASSAGENS DE VALORES POR PARÂMETROS PARA FUNÇÃO – </a:t>
            </a:r>
            <a:r>
              <a:rPr lang="en-US" sz="1400" dirty="0" err="1">
                <a:solidFill>
                  <a:schemeClr val="tx1"/>
                </a:solidFill>
              </a:rPr>
              <a:t>Outra</a:t>
            </a:r>
            <a:r>
              <a:rPr lang="en-US" sz="1400" dirty="0">
                <a:solidFill>
                  <a:schemeClr val="tx1"/>
                </a:solidFill>
              </a:rPr>
              <a:t> forma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6ED8E3-60CD-E9BE-8F14-9C3D9C495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4933950"/>
            <a:ext cx="2571750" cy="13906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33EF94E-3B70-A6AB-6E1C-BCDA4665D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95296"/>
            <a:ext cx="9144000" cy="330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489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1656"/>
            <a:ext cx="792480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1400" dirty="0">
                <a:solidFill>
                  <a:srgbClr val="0070C0"/>
                </a:solidFill>
              </a:rPr>
              <a:t>1.2 IMPLEMENTAÇÃO DE </a:t>
            </a:r>
            <a:r>
              <a:rPr lang="pt-BR" sz="1400" b="1" dirty="0">
                <a:solidFill>
                  <a:srgbClr val="0070C0"/>
                </a:solidFill>
              </a:rPr>
              <a:t>HERANÇA</a:t>
            </a:r>
            <a:r>
              <a:rPr lang="pt-BR" sz="1400" dirty="0">
                <a:solidFill>
                  <a:srgbClr val="0070C0"/>
                </a:solidFill>
              </a:rPr>
              <a:t> E POLIMORFISMO: O BÁSICO</a:t>
            </a:r>
            <a:endParaRPr lang="pt-BR" altLang="en-US" sz="1400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-166249"/>
            <a:ext cx="6670391" cy="489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1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16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25D7C1D-22FE-4839-A886-0784595DBE05}"/>
              </a:ext>
            </a:extLst>
          </p:cNvPr>
          <p:cNvSpPr txBox="1"/>
          <p:nvPr/>
        </p:nvSpPr>
        <p:spPr>
          <a:xfrm>
            <a:off x="6293501" y="3429000"/>
            <a:ext cx="285049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SAÍDA </a:t>
            </a:r>
            <a:r>
              <a:rPr lang="en-US" sz="1400" dirty="0">
                <a:solidFill>
                  <a:srgbClr val="0070C0"/>
                </a:solidFill>
              </a:rPr>
              <a:t>EM AMBIENTE GRÁFICO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1F814D4-1B38-4E5C-AD4C-2B76E88F15E2}"/>
              </a:ext>
            </a:extLst>
          </p:cNvPr>
          <p:cNvSpPr txBox="1"/>
          <p:nvPr/>
        </p:nvSpPr>
        <p:spPr>
          <a:xfrm>
            <a:off x="274780" y="457200"/>
            <a:ext cx="859659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USANDO PASSAGENS DE VALORES POR PARÂMETROS PARA FUNÇÃO / </a:t>
            </a:r>
            <a:r>
              <a:rPr lang="en-US" sz="1200" dirty="0">
                <a:solidFill>
                  <a:srgbClr val="0070C0"/>
                </a:solidFill>
                <a:highlight>
                  <a:srgbClr val="FFFF00"/>
                </a:highlight>
              </a:rPr>
              <a:t>ENTRADA DE DADOS PELO USUÁRIO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B7DC220-5AFB-312E-181C-38B1C6519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40613"/>
            <a:ext cx="2322211" cy="98398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253EF84-E9E7-C9E9-5A9A-C7E7D7AEC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5309125"/>
            <a:ext cx="2345826" cy="10154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118023C-F41A-0A8C-DD8A-6BB268984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800" y="5257800"/>
            <a:ext cx="1932195" cy="105197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59D2DC3-02DF-BB9F-9B45-201A7FC48280}"/>
              </a:ext>
            </a:extLst>
          </p:cNvPr>
          <p:cNvSpPr txBox="1"/>
          <p:nvPr/>
        </p:nvSpPr>
        <p:spPr>
          <a:xfrm>
            <a:off x="26989" y="685800"/>
            <a:ext cx="9040811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package aula02_herança;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import </a:t>
            </a:r>
            <a:r>
              <a:rPr lang="en-US" sz="1400" dirty="0" err="1">
                <a:solidFill>
                  <a:srgbClr val="FF0000"/>
                </a:solidFill>
              </a:rPr>
              <a:t>javax.swing.JOptionPane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public class Aula02_Herança{ //CLASSE INSTANCIADORA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public static void </a:t>
            </a:r>
            <a:r>
              <a:rPr lang="en-US" sz="1400" dirty="0" err="1">
                <a:solidFill>
                  <a:srgbClr val="FF0000"/>
                </a:solidFill>
              </a:rPr>
              <a:t>mostrarTecnico</a:t>
            </a:r>
            <a:r>
              <a:rPr lang="en-US" sz="1400" dirty="0">
                <a:solidFill>
                  <a:srgbClr val="FF0000"/>
                </a:solidFill>
              </a:rPr>
              <a:t>(Integer m, String n, String t) {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//EXIBINDO O RESULTADO</a:t>
            </a:r>
          </a:p>
          <a:p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err="1">
                <a:solidFill>
                  <a:srgbClr val="FF0000"/>
                </a:solidFill>
              </a:rPr>
              <a:t>JOptionPane.showMessageDialog</a:t>
            </a:r>
            <a:r>
              <a:rPr lang="en-US" sz="1400" dirty="0">
                <a:solidFill>
                  <a:srgbClr val="FF0000"/>
                </a:solidFill>
              </a:rPr>
              <a:t>(null, "Matricula-----: "+m+"\</a:t>
            </a:r>
            <a:r>
              <a:rPr lang="en-US" sz="1400" dirty="0" err="1">
                <a:solidFill>
                  <a:srgbClr val="FF0000"/>
                </a:solidFill>
              </a:rPr>
              <a:t>nNome</a:t>
            </a:r>
            <a:r>
              <a:rPr lang="en-US" sz="1400" dirty="0">
                <a:solidFill>
                  <a:srgbClr val="FF0000"/>
                </a:solidFill>
              </a:rPr>
              <a:t>----------: "+n+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   "\</a:t>
            </a:r>
            <a:r>
              <a:rPr lang="en-US" sz="1400" dirty="0" err="1">
                <a:solidFill>
                  <a:srgbClr val="FF0000"/>
                </a:solidFill>
              </a:rPr>
              <a:t>nTitulo</a:t>
            </a:r>
            <a:r>
              <a:rPr lang="en-US" sz="1400" dirty="0">
                <a:solidFill>
                  <a:srgbClr val="FF0000"/>
                </a:solidFill>
              </a:rPr>
              <a:t>----------: "+t, "DADOS DO TÉCNICO", </a:t>
            </a:r>
            <a:r>
              <a:rPr lang="en-US" sz="1400" dirty="0" err="1">
                <a:solidFill>
                  <a:srgbClr val="FF0000"/>
                </a:solidFill>
              </a:rPr>
              <a:t>JOptionPane.PLAIN_MESSAGE</a:t>
            </a:r>
            <a:r>
              <a:rPr lang="en-US" sz="1400" dirty="0">
                <a:solidFill>
                  <a:srgbClr val="FF0000"/>
                </a:solidFill>
              </a:rPr>
              <a:t>);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}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public static void main(String[] </a:t>
            </a:r>
            <a:r>
              <a:rPr lang="en-US" sz="1400" dirty="0" err="1">
                <a:solidFill>
                  <a:srgbClr val="FF0000"/>
                </a:solidFill>
              </a:rPr>
              <a:t>args</a:t>
            </a:r>
            <a:r>
              <a:rPr lang="en-US" sz="1400" dirty="0">
                <a:solidFill>
                  <a:srgbClr val="FF0000"/>
                </a:solidFill>
              </a:rPr>
              <a:t>) { 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	Integer </a:t>
            </a:r>
            <a:r>
              <a:rPr lang="en-US" sz="1400" dirty="0" err="1">
                <a:solidFill>
                  <a:srgbClr val="FF0000"/>
                </a:solidFill>
              </a:rPr>
              <a:t>mat_aux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String mat = </a:t>
            </a:r>
            <a:r>
              <a:rPr lang="en-US" sz="1400" dirty="0" err="1">
                <a:solidFill>
                  <a:srgbClr val="FF0000"/>
                </a:solidFill>
              </a:rPr>
              <a:t>JOptionPane.showInputDialog</a:t>
            </a:r>
            <a:r>
              <a:rPr lang="en-US" sz="1400" dirty="0">
                <a:solidFill>
                  <a:srgbClr val="FF0000"/>
                </a:solidFill>
              </a:rPr>
              <a:t>("</a:t>
            </a:r>
            <a:r>
              <a:rPr lang="en-US" sz="1400" dirty="0" err="1">
                <a:solidFill>
                  <a:srgbClr val="FF0000"/>
                </a:solidFill>
              </a:rPr>
              <a:t>Digite</a:t>
            </a:r>
            <a:r>
              <a:rPr lang="en-US" sz="1400" dirty="0">
                <a:solidFill>
                  <a:srgbClr val="FF0000"/>
                </a:solidFill>
              </a:rPr>
              <a:t> a </a:t>
            </a:r>
            <a:r>
              <a:rPr lang="en-US" sz="1400" dirty="0" err="1">
                <a:solidFill>
                  <a:srgbClr val="FF0000"/>
                </a:solidFill>
              </a:rPr>
              <a:t>matrícula</a:t>
            </a:r>
            <a:r>
              <a:rPr lang="en-US" sz="1400" dirty="0">
                <a:solidFill>
                  <a:srgbClr val="FF0000"/>
                </a:solidFill>
              </a:rPr>
              <a:t> do Técnico:");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//String mat = </a:t>
            </a:r>
            <a:r>
              <a:rPr lang="en-US" sz="1400" dirty="0" err="1">
                <a:solidFill>
                  <a:srgbClr val="FF0000"/>
                </a:solidFill>
              </a:rPr>
              <a:t>JOptionPane.showInputDialog</a:t>
            </a:r>
            <a:r>
              <a:rPr lang="en-US" sz="1400" dirty="0">
                <a:solidFill>
                  <a:srgbClr val="FF0000"/>
                </a:solidFill>
              </a:rPr>
              <a:t>(null, "</a:t>
            </a:r>
            <a:r>
              <a:rPr lang="en-US" sz="1400" dirty="0" err="1">
                <a:solidFill>
                  <a:srgbClr val="FF0000"/>
                </a:solidFill>
              </a:rPr>
              <a:t>Digite</a:t>
            </a:r>
            <a:r>
              <a:rPr lang="en-US" sz="1400" dirty="0">
                <a:solidFill>
                  <a:srgbClr val="FF0000"/>
                </a:solidFill>
              </a:rPr>
              <a:t> a </a:t>
            </a:r>
            <a:r>
              <a:rPr lang="en-US" sz="1400" dirty="0" err="1">
                <a:solidFill>
                  <a:srgbClr val="FF0000"/>
                </a:solidFill>
              </a:rPr>
              <a:t>matrícula</a:t>
            </a:r>
            <a:r>
              <a:rPr lang="en-US" sz="1400" dirty="0">
                <a:solidFill>
                  <a:srgbClr val="FF0000"/>
                </a:solidFill>
              </a:rPr>
              <a:t> do Técnico:",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"DADOS DOS TÉCNICO", </a:t>
            </a:r>
            <a:r>
              <a:rPr lang="en-US" sz="1400" dirty="0" err="1">
                <a:solidFill>
                  <a:srgbClr val="FF0000"/>
                </a:solidFill>
              </a:rPr>
              <a:t>JOptionPane.INFORMATION_MESSAGE</a:t>
            </a:r>
            <a:r>
              <a:rPr lang="en-US" sz="1400" dirty="0">
                <a:solidFill>
                  <a:srgbClr val="FF0000"/>
                </a:solidFill>
              </a:rPr>
              <a:t>);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//CONVERTENDO O VALOR DE STRING PARA INTEIRO</a:t>
            </a:r>
          </a:p>
          <a:p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err="1">
                <a:solidFill>
                  <a:srgbClr val="FF0000"/>
                </a:solidFill>
              </a:rPr>
              <a:t>mat_aux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Integer.parseInt</a:t>
            </a:r>
            <a:r>
              <a:rPr lang="en-US" sz="1400" dirty="0">
                <a:solidFill>
                  <a:srgbClr val="FF0000"/>
                </a:solidFill>
              </a:rPr>
              <a:t>(mat);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String </a:t>
            </a:r>
            <a:r>
              <a:rPr lang="en-US" sz="1400" dirty="0" err="1">
                <a:solidFill>
                  <a:srgbClr val="FF0000"/>
                </a:solidFill>
              </a:rPr>
              <a:t>nome_aux</a:t>
            </a:r>
            <a:r>
              <a:rPr lang="en-US" sz="1400" dirty="0">
                <a:solidFill>
                  <a:srgbClr val="FF0000"/>
                </a:solidFill>
              </a:rPr>
              <a:t>=</a:t>
            </a:r>
            <a:r>
              <a:rPr lang="en-US" sz="1400" dirty="0" err="1">
                <a:solidFill>
                  <a:srgbClr val="FF0000"/>
                </a:solidFill>
              </a:rPr>
              <a:t>JOptionPane.showInputDialog</a:t>
            </a:r>
            <a:r>
              <a:rPr lang="en-US" sz="1400" dirty="0">
                <a:solidFill>
                  <a:srgbClr val="FF0000"/>
                </a:solidFill>
              </a:rPr>
              <a:t>("</a:t>
            </a:r>
            <a:r>
              <a:rPr lang="en-US" sz="1400" dirty="0" err="1">
                <a:solidFill>
                  <a:srgbClr val="FF0000"/>
                </a:solidFill>
              </a:rPr>
              <a:t>Digite</a:t>
            </a:r>
            <a:r>
              <a:rPr lang="en-US" sz="1400" dirty="0">
                <a:solidFill>
                  <a:srgbClr val="FF0000"/>
                </a:solidFill>
              </a:rPr>
              <a:t> o </a:t>
            </a:r>
            <a:r>
              <a:rPr lang="en-US" sz="1400" dirty="0" err="1">
                <a:solidFill>
                  <a:srgbClr val="FF0000"/>
                </a:solidFill>
              </a:rPr>
              <a:t>nome</a:t>
            </a:r>
            <a:r>
              <a:rPr lang="en-US" sz="1400" dirty="0">
                <a:solidFill>
                  <a:srgbClr val="FF0000"/>
                </a:solidFill>
              </a:rPr>
              <a:t> do Técnico:");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String </a:t>
            </a:r>
            <a:r>
              <a:rPr lang="en-US" sz="1400" dirty="0" err="1">
                <a:solidFill>
                  <a:srgbClr val="FF0000"/>
                </a:solidFill>
              </a:rPr>
              <a:t>titulo_aux</a:t>
            </a:r>
            <a:r>
              <a:rPr lang="en-US" sz="1400" dirty="0">
                <a:solidFill>
                  <a:srgbClr val="FF0000"/>
                </a:solidFill>
              </a:rPr>
              <a:t>=</a:t>
            </a:r>
            <a:r>
              <a:rPr lang="en-US" sz="1400" dirty="0" err="1">
                <a:solidFill>
                  <a:srgbClr val="FF0000"/>
                </a:solidFill>
              </a:rPr>
              <a:t>JOptionPane.showInputDialog</a:t>
            </a:r>
            <a:r>
              <a:rPr lang="en-US" sz="1400" dirty="0">
                <a:solidFill>
                  <a:srgbClr val="FF0000"/>
                </a:solidFill>
              </a:rPr>
              <a:t>("</a:t>
            </a:r>
            <a:r>
              <a:rPr lang="en-US" sz="1400" dirty="0" err="1">
                <a:solidFill>
                  <a:srgbClr val="FF0000"/>
                </a:solidFill>
              </a:rPr>
              <a:t>Digite</a:t>
            </a:r>
            <a:r>
              <a:rPr lang="en-US" sz="1400" dirty="0">
                <a:solidFill>
                  <a:srgbClr val="FF0000"/>
                </a:solidFill>
              </a:rPr>
              <a:t> o </a:t>
            </a:r>
            <a:r>
              <a:rPr lang="en-US" sz="1400" dirty="0" err="1">
                <a:solidFill>
                  <a:srgbClr val="FF0000"/>
                </a:solidFill>
              </a:rPr>
              <a:t>título</a:t>
            </a:r>
            <a:r>
              <a:rPr lang="en-US" sz="1400" dirty="0">
                <a:solidFill>
                  <a:srgbClr val="FF0000"/>
                </a:solidFill>
              </a:rPr>
              <a:t> do Técnico:");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</a:t>
            </a:r>
            <a:r>
              <a:rPr lang="en-US" sz="1400" dirty="0" err="1">
                <a:solidFill>
                  <a:srgbClr val="FF0000"/>
                </a:solidFill>
              </a:rPr>
              <a:t>Tecnico</a:t>
            </a:r>
            <a:r>
              <a:rPr lang="en-US" sz="1400" dirty="0">
                <a:solidFill>
                  <a:srgbClr val="FF0000"/>
                </a:solidFill>
              </a:rPr>
              <a:t> tec = new </a:t>
            </a:r>
            <a:r>
              <a:rPr lang="en-US" sz="1400" dirty="0" err="1">
                <a:solidFill>
                  <a:srgbClr val="FF0000"/>
                </a:solidFill>
              </a:rPr>
              <a:t>Tecnico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mat_aux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nome_aux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titulo_aux</a:t>
            </a:r>
            <a:r>
              <a:rPr lang="en-US" sz="1400" dirty="0">
                <a:solidFill>
                  <a:srgbClr val="FF0000"/>
                </a:solidFill>
              </a:rPr>
              <a:t>); //INSTANCIAÇÃO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mostrarTecnico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mat_aux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nome_aux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titulo_aux</a:t>
            </a:r>
            <a:r>
              <a:rPr lang="en-US" sz="1400" dirty="0">
                <a:solidFill>
                  <a:srgbClr val="FF0000"/>
                </a:solidFill>
              </a:rPr>
              <a:t>);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//  </a:t>
            </a:r>
            <a:r>
              <a:rPr lang="en-US" sz="1400" dirty="0" err="1">
                <a:solidFill>
                  <a:srgbClr val="FF0000"/>
                </a:solidFill>
              </a:rPr>
              <a:t>JOptionPane.showMessageDialog</a:t>
            </a:r>
            <a:r>
              <a:rPr lang="en-US" sz="1400" dirty="0">
                <a:solidFill>
                  <a:srgbClr val="FF0000"/>
                </a:solidFill>
              </a:rPr>
              <a:t>(null, "Matricula-----: "+</a:t>
            </a:r>
            <a:r>
              <a:rPr lang="en-US" sz="1400" dirty="0" err="1">
                <a:solidFill>
                  <a:srgbClr val="FF0000"/>
                </a:solidFill>
              </a:rPr>
              <a:t>mat_aux</a:t>
            </a:r>
            <a:r>
              <a:rPr lang="en-US" sz="1400" dirty="0">
                <a:solidFill>
                  <a:srgbClr val="FF0000"/>
                </a:solidFill>
              </a:rPr>
              <a:t>+"\</a:t>
            </a:r>
            <a:r>
              <a:rPr lang="en-US" sz="1400" dirty="0" err="1">
                <a:solidFill>
                  <a:srgbClr val="FF0000"/>
                </a:solidFill>
              </a:rPr>
              <a:t>nNome</a:t>
            </a:r>
            <a:r>
              <a:rPr lang="en-US" sz="1400" dirty="0">
                <a:solidFill>
                  <a:srgbClr val="FF0000"/>
                </a:solidFill>
              </a:rPr>
              <a:t>----------: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"+</a:t>
            </a:r>
            <a:r>
              <a:rPr lang="en-US" sz="1400" dirty="0" err="1">
                <a:solidFill>
                  <a:srgbClr val="FF0000"/>
                </a:solidFill>
              </a:rPr>
              <a:t>nome_aux</a:t>
            </a:r>
            <a:r>
              <a:rPr lang="en-US" sz="1400" dirty="0">
                <a:solidFill>
                  <a:srgbClr val="FF0000"/>
                </a:solidFill>
              </a:rPr>
              <a:t>+"\</a:t>
            </a:r>
            <a:r>
              <a:rPr lang="en-US" sz="1400" dirty="0" err="1">
                <a:solidFill>
                  <a:srgbClr val="FF0000"/>
                </a:solidFill>
              </a:rPr>
              <a:t>nTitulo</a:t>
            </a:r>
            <a:r>
              <a:rPr lang="en-US" sz="1400" dirty="0">
                <a:solidFill>
                  <a:srgbClr val="FF0000"/>
                </a:solidFill>
              </a:rPr>
              <a:t>----------: "+</a:t>
            </a:r>
            <a:r>
              <a:rPr lang="en-US" sz="1400" dirty="0" err="1">
                <a:solidFill>
                  <a:srgbClr val="FF0000"/>
                </a:solidFill>
              </a:rPr>
              <a:t>titulo_aux</a:t>
            </a:r>
            <a:r>
              <a:rPr lang="en-US" sz="1400" dirty="0">
                <a:solidFill>
                  <a:srgbClr val="FF0000"/>
                </a:solidFill>
              </a:rPr>
              <a:t>, "DADOS DO TÉCNICO", </a:t>
            </a:r>
            <a:r>
              <a:rPr lang="en-US" sz="1400" dirty="0" err="1">
                <a:solidFill>
                  <a:srgbClr val="FF0000"/>
                </a:solidFill>
              </a:rPr>
              <a:t>JOptionPane.PLAIN_MESSAGE</a:t>
            </a:r>
            <a:r>
              <a:rPr lang="en-US" sz="1400" dirty="0">
                <a:solidFill>
                  <a:srgbClr val="FF0000"/>
                </a:solidFill>
              </a:rPr>
              <a:t>);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}</a:t>
            </a:r>
          </a:p>
          <a:p>
            <a:r>
              <a:rPr lang="en-US" sz="1400" dirty="0">
                <a:solidFill>
                  <a:srgbClr val="FF0000"/>
                </a:solidFill>
              </a:rPr>
              <a:t>}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578BC0D9-F2F9-FDD5-77C6-8D7FD3A8A7A4}"/>
              </a:ext>
            </a:extLst>
          </p:cNvPr>
          <p:cNvCxnSpPr/>
          <p:nvPr/>
        </p:nvCxnSpPr>
        <p:spPr bwMode="auto">
          <a:xfrm flipH="1">
            <a:off x="8713995" y="3736777"/>
            <a:ext cx="353805" cy="152102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5A6B057-2405-5B48-0925-8F7E40EB2149}"/>
              </a:ext>
            </a:extLst>
          </p:cNvPr>
          <p:cNvCxnSpPr>
            <a:stCxn id="14" idx="1"/>
          </p:cNvCxnSpPr>
          <p:nvPr/>
        </p:nvCxnSpPr>
        <p:spPr bwMode="auto">
          <a:xfrm>
            <a:off x="26989" y="3209568"/>
            <a:ext cx="49211" cy="22006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3EABEAD-83DA-F57B-F0CC-ECBA7E2B7B60}"/>
              </a:ext>
            </a:extLst>
          </p:cNvPr>
          <p:cNvCxnSpPr>
            <a:stCxn id="14" idx="1"/>
          </p:cNvCxnSpPr>
          <p:nvPr/>
        </p:nvCxnSpPr>
        <p:spPr bwMode="auto">
          <a:xfrm>
            <a:off x="26989" y="3209568"/>
            <a:ext cx="43021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9FB5D28-25AF-4583-B523-5E8ECF5286A1}"/>
              </a:ext>
            </a:extLst>
          </p:cNvPr>
          <p:cNvCxnSpPr/>
          <p:nvPr/>
        </p:nvCxnSpPr>
        <p:spPr bwMode="auto">
          <a:xfrm flipH="1">
            <a:off x="2743200" y="2514600"/>
            <a:ext cx="4872690" cy="29626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485E5E91-F577-EBC4-51A0-AAE18AFB506D}"/>
              </a:ext>
            </a:extLst>
          </p:cNvPr>
          <p:cNvCxnSpPr/>
          <p:nvPr/>
        </p:nvCxnSpPr>
        <p:spPr bwMode="auto">
          <a:xfrm flipV="1">
            <a:off x="6629400" y="2514600"/>
            <a:ext cx="986490" cy="457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513737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41438"/>
            <a:ext cx="7924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TEMA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EBC32712-7823-442B-9BA8-2A8AC089F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3200"/>
            <a:ext cx="7924800" cy="402291"/>
          </a:xfrm>
          <a:prstGeom prst="rect">
            <a:avLst/>
          </a:prstGeom>
          <a:noFill/>
          <a:ln w="222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sz="2000" dirty="0">
                <a:solidFill>
                  <a:srgbClr val="0070C0"/>
                </a:solidFill>
              </a:rPr>
              <a:t>INTRODUÇÃO À PROGRAMAÇÃO EM OO JAVA</a:t>
            </a:r>
            <a:endParaRPr lang="pt-BR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260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en-US" b="1" dirty="0">
                <a:solidFill>
                  <a:srgbClr val="0070C0"/>
                </a:solidFill>
              </a:rPr>
              <a:t>Polimorfismo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AE3C86F-A126-4108-BC5F-A3CA9834D6D2}"/>
              </a:ext>
            </a:extLst>
          </p:cNvPr>
          <p:cNvSpPr txBox="1"/>
          <p:nvPr/>
        </p:nvSpPr>
        <p:spPr>
          <a:xfrm>
            <a:off x="457200" y="2249269"/>
            <a:ext cx="8229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Reutilização do mesmo nome para um conceito correlato em tipos diferentes</a:t>
            </a:r>
            <a:r>
              <a:rPr lang="pt-B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O sistema escolherá qual o método que deve ser utilizado por meio de:</a:t>
            </a:r>
            <a:endParaRPr lang="en-US" sz="1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38FBFF2-0544-43BA-80B8-4061681B56A7}"/>
              </a:ext>
            </a:extLst>
          </p:cNvPr>
          <p:cNvSpPr txBox="1"/>
          <p:nvPr/>
        </p:nvSpPr>
        <p:spPr>
          <a:xfrm>
            <a:off x="812997" y="2971800"/>
            <a:ext cx="7432281" cy="1526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1" indent="0" algn="just">
              <a:spcBef>
                <a:spcPts val="600"/>
              </a:spcBef>
              <a:spcAft>
                <a:spcPts val="0"/>
              </a:spcAft>
              <a:tabLst>
                <a:tab pos="914400" algn="l"/>
              </a:tabLst>
            </a:pPr>
            <a:r>
              <a:rPr lang="pt-BR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Sobrecarga (</a:t>
            </a:r>
            <a:r>
              <a:rPr lang="pt-BR" sz="1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Overloading</a:t>
            </a:r>
            <a:r>
              <a:rPr lang="pt-BR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comparação feita em </a:t>
            </a:r>
            <a:r>
              <a:rPr lang="pt-BR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tempo de compilação</a:t>
            </a:r>
            <a:r>
              <a:rPr lang="pt-B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 pergunta “Qual método possui os tipos de argumentos correspondentes?” e escolhe o método que será usado. Recurso usado no caso </a:t>
            </a:r>
            <a:r>
              <a:rPr lang="pt-BR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métodos de mesmo nome, definidos em uma mesma classe, com argumentos diferentes;</a:t>
            </a:r>
            <a:endParaRPr lang="en-US" sz="1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E28287A-8F15-465A-AFC7-3426895E637A}"/>
              </a:ext>
            </a:extLst>
          </p:cNvPr>
          <p:cNvSpPr txBox="1"/>
          <p:nvPr/>
        </p:nvSpPr>
        <p:spPr>
          <a:xfrm>
            <a:off x="812997" y="4745436"/>
            <a:ext cx="743228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R="0" algn="just">
              <a:spcBef>
                <a:spcPts val="60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Sobreposição (</a:t>
            </a:r>
            <a:r>
              <a:rPr lang="pt-BR" sz="1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Overriding</a:t>
            </a:r>
            <a:r>
              <a:rPr lang="pt-BR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comparação feita em </a:t>
            </a:r>
            <a:r>
              <a:rPr lang="pt-BR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tempo de execução</a:t>
            </a: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que pergunta “Qual método foi definido para este tipo de objeto? Existe uma redefinição deste método na classe do objeto ou deve ser usado o método definido na superclasse?”.</a:t>
            </a:r>
            <a:endParaRPr lang="en-US" sz="18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3DA6D0-00C8-4A1E-A93A-B6293BCD4B0C}"/>
              </a:ext>
            </a:extLst>
          </p:cNvPr>
          <p:cNvSpPr txBox="1"/>
          <p:nvPr/>
        </p:nvSpPr>
        <p:spPr>
          <a:xfrm>
            <a:off x="344741" y="6034199"/>
            <a:ext cx="8475409" cy="290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200" b="1" dirty="0" err="1">
                <a:solidFill>
                  <a:srgbClr val="0070C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r>
              <a:rPr lang="pt-BR" sz="1200" b="1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nada mais é do que a substituição de métodos, variáveis.</a:t>
            </a:r>
            <a:endParaRPr lang="en-US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0268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en-US" b="1" dirty="0">
                <a:solidFill>
                  <a:srgbClr val="0070C0"/>
                </a:solidFill>
              </a:rPr>
              <a:t>Polimorfismo - </a:t>
            </a:r>
            <a:r>
              <a:rPr lang="pt-BR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Sobrecarga (</a:t>
            </a:r>
            <a:r>
              <a:rPr lang="pt-BR" sz="1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Overloading</a:t>
            </a:r>
            <a:r>
              <a:rPr lang="pt-BR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AE3C86F-A126-4108-BC5F-A3CA9834D6D2}"/>
              </a:ext>
            </a:extLst>
          </p:cNvPr>
          <p:cNvSpPr txBox="1"/>
          <p:nvPr/>
        </p:nvSpPr>
        <p:spPr>
          <a:xfrm>
            <a:off x="76200" y="2249269"/>
            <a:ext cx="3810000" cy="3582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</a:t>
            </a:r>
            <a:r>
              <a:rPr lang="en-US" sz="11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OverloadTeste</a:t>
            </a:r>
            <a:r>
              <a:rPr lang="en-US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void </a:t>
            </a:r>
            <a:r>
              <a:rPr lang="en-US" sz="1100" b="1" dirty="0">
                <a:solidFill>
                  <a:srgbClr val="0070C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</a:t>
            </a:r>
            <a:r>
              <a:rPr lang="en-US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</a:t>
            </a: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 </a:t>
            </a:r>
            <a:b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pt-BR" sz="11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System.out.println</a:t>
            </a: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("Nenhum Parâmetro"); </a:t>
            </a:r>
            <a:b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} </a:t>
            </a:r>
            <a:b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pt-BR" sz="1100" b="1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//método com um parâmetro tipo inteiro</a:t>
            </a: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b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sz="1100" b="1" dirty="0" err="1">
                <a:solidFill>
                  <a:srgbClr val="0070C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</a:t>
            </a: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pt-BR" sz="11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a) { </a:t>
            </a:r>
            <a:b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pt-BR" sz="11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System.out.println</a:t>
            </a: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("a: " +a); </a:t>
            </a:r>
            <a:b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} </a:t>
            </a:r>
            <a:b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pt-BR" sz="1100" b="1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//método com dois parâmetros tipo inteiro</a:t>
            </a: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b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sz="1100" b="1" dirty="0" err="1">
                <a:solidFill>
                  <a:srgbClr val="0070C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</a:t>
            </a: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pt-BR" sz="11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a, </a:t>
            </a:r>
            <a:r>
              <a:rPr lang="pt-BR" sz="11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b) { </a:t>
            </a:r>
            <a:b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pt-BR" sz="11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System.out.println</a:t>
            </a: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("a e b: "+a+" "+b); </a:t>
            </a:r>
            <a:b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} </a:t>
            </a:r>
            <a:b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pt-BR" sz="1100" b="1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// método com um parâmetro tipo </a:t>
            </a:r>
            <a:r>
              <a:rPr lang="pt-BR" sz="1100" b="1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b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sz="1100" b="1" dirty="0" err="1">
                <a:solidFill>
                  <a:srgbClr val="0070C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</a:t>
            </a: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pt-BR" sz="11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a) </a:t>
            </a:r>
            <a:r>
              <a:rPr lang="en-US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 </a:t>
            </a:r>
            <a:br>
              <a:rPr lang="en-US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1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System.out.println</a:t>
            </a:r>
            <a:r>
              <a:rPr lang="en-US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("double a: " + a); </a:t>
            </a:r>
            <a:br>
              <a:rPr lang="en-US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return a*a; </a:t>
            </a:r>
            <a:br>
              <a:rPr lang="en-US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} </a:t>
            </a:r>
            <a:br>
              <a:rPr lang="en-US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281350-9DA3-407D-AC24-8AF8015EE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757" y="2147501"/>
            <a:ext cx="6471643" cy="392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java.text.NumberFormat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lang="en-US" altLang="en-US" sz="110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Overload { </a:t>
            </a:r>
            <a:b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public static void main(String </a:t>
            </a:r>
            <a:r>
              <a:rPr lang="en-US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[]) {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OverloadTeste</a:t>
            </a: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ob</a:t>
            </a: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new </a:t>
            </a:r>
            <a:r>
              <a:rPr lang="pt-BR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OverloadTeste</a:t>
            </a: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(); </a:t>
            </a:r>
            <a:b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double</a:t>
            </a: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result</a:t>
            </a: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 </a:t>
            </a:r>
            <a:b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ob.test</a:t>
            </a: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();  </a:t>
            </a:r>
            <a:r>
              <a:rPr lang="pt-BR" altLang="en-US" sz="11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 chama o método com nome teste() sem parâmetro</a:t>
            </a: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 </a:t>
            </a:r>
            <a:endParaRPr lang="en-US" altLang="en-US" sz="110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1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 chama o método com nome teste() com um parâmetro tipo inteiro.</a:t>
            </a:r>
            <a:b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ob.test</a:t>
            </a: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(10); </a:t>
            </a:r>
            <a:endParaRPr lang="en-US" altLang="en-US" sz="110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1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 chama o método com nome teste() com dois parâmetros tipo inteiro.</a:t>
            </a:r>
            <a:b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ob.test</a:t>
            </a: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(10, 20); 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1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 chama o método com nome teste() com um parâmetro tipo </a:t>
            </a:r>
            <a:r>
              <a:rPr lang="pt-BR" altLang="en-US" sz="110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double</a:t>
            </a:r>
            <a:r>
              <a:rPr lang="pt-BR" altLang="en-US" sz="11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b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result = </a:t>
            </a:r>
            <a:r>
              <a:rPr lang="en-US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ob.test</a:t>
            </a: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(123.2); //123.2 * 123.2 = 15178.240000000002</a:t>
            </a:r>
            <a:b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Resultado</a:t>
            </a: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de </a:t>
            </a:r>
            <a:r>
              <a:rPr lang="en-US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ob.test</a:t>
            </a: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(123.2): " + result);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//SAÍDA FORMATADA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double x = 10000.0/3.0;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NumberFormat</a:t>
            </a: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nf</a:t>
            </a: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NumberFormat.getNumberInstance</a:t>
            </a: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1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//O ultimo dígito é arredondado para cima se for maior ou igual a cinco</a:t>
            </a:r>
            <a:endParaRPr lang="en-US" altLang="en-US" sz="1100" dirty="0">
              <a:solidFill>
                <a:srgbClr val="FF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nf.setMaximumFractionDigits</a:t>
            </a: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(2);  //string “15.178,24”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String </a:t>
            </a:r>
            <a:r>
              <a:rPr lang="en-US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fx</a:t>
            </a: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nf.format</a:t>
            </a: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(result); //string “3.333,33”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System.out.println</a:t>
            </a: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(“Resultado de </a:t>
            </a:r>
            <a:r>
              <a:rPr lang="pt-BR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ob.test</a:t>
            </a: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(123.2): “ +</a:t>
            </a:r>
            <a:r>
              <a:rPr lang="pt-BR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fx</a:t>
            </a: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); </a:t>
            </a:r>
            <a:b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} </a:t>
            </a:r>
            <a:b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40680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en-US" b="1" dirty="0">
                <a:solidFill>
                  <a:srgbClr val="0070C0"/>
                </a:solidFill>
              </a:rPr>
              <a:t>Polimorfismo - </a:t>
            </a:r>
            <a:r>
              <a:rPr lang="pt-BR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Sobreposição (</a:t>
            </a:r>
            <a:r>
              <a:rPr lang="pt-BR" sz="1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Overriding</a:t>
            </a:r>
            <a:r>
              <a:rPr lang="pt-BR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 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AE3C86F-A126-4108-BC5F-A3CA9834D6D2}"/>
              </a:ext>
            </a:extLst>
          </p:cNvPr>
          <p:cNvSpPr txBox="1"/>
          <p:nvPr/>
        </p:nvSpPr>
        <p:spPr>
          <a:xfrm>
            <a:off x="24765" y="2209800"/>
            <a:ext cx="5071110" cy="3924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pt-B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Pensamento {  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//SUPERCLASSE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pt-BR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mensagem()  {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1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System.out.println</a:t>
            </a: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("mensagem da Superclasse pensamento...");</a:t>
            </a:r>
            <a:endParaRPr lang="en-US" sz="1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    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pt-B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Conselho </a:t>
            </a:r>
            <a:r>
              <a:rPr lang="pt-B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Pensamento {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pt-BR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@Override </a:t>
            </a:r>
            <a:r>
              <a:rPr lang="pt-BR" sz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//@Override anotação em Java 5 é opcional, mas útil.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B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mensagem()  {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System.out.println</a:t>
            </a: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("Mensagem da Subclasse Conselho ...");</a:t>
            </a:r>
            <a:endParaRPr lang="en-US" sz="1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281350-9DA3-407D-AC24-8AF8015EE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72" y="2631510"/>
            <a:ext cx="3960828" cy="29561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class Overrid01  {</a:t>
            </a:r>
            <a:r>
              <a:rPr lang="en-US" sz="14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//CLASSE INSTANCIADORA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public static void main(String </a:t>
            </a:r>
            <a:r>
              <a:rPr lang="en-US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[]) {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Pensamento </a:t>
            </a:r>
            <a:r>
              <a:rPr lang="pt-BR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pt-BR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new Pensamento();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ob.mensagem</a:t>
            </a:r>
            <a:r>
              <a:rPr lang="pt-BR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Conselho </a:t>
            </a:r>
            <a:r>
              <a:rPr lang="pt-BR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obj</a:t>
            </a:r>
            <a:r>
              <a:rPr lang="pt-BR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new Conselho();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obj.mensagem</a:t>
            </a:r>
            <a:r>
              <a:rPr lang="pt-BR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}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3231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</a:t>
            </a:r>
            <a:r>
              <a:rPr lang="pt-BR" b="1" dirty="0">
                <a:solidFill>
                  <a:srgbClr val="0070C0"/>
                </a:solidFill>
              </a:rPr>
              <a:t>POLIMORFISMO</a:t>
            </a:r>
            <a:r>
              <a:rPr lang="pt-BR" dirty="0">
                <a:solidFill>
                  <a:srgbClr val="0070C0"/>
                </a:solidFill>
              </a:rPr>
              <a:t>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7" name="Imagem 6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61D42A09-F3F9-4A5D-8A07-BDC5587AD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" y="4191000"/>
            <a:ext cx="8753475" cy="11239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E5CDD1A-EC98-438C-AFF1-3A820AB7044E}"/>
              </a:ext>
            </a:extLst>
          </p:cNvPr>
          <p:cNvSpPr txBox="1"/>
          <p:nvPr/>
        </p:nvSpPr>
        <p:spPr>
          <a:xfrm>
            <a:off x="195262" y="1752600"/>
            <a:ext cx="84915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Como sugestão, o professor pode apresentar a seguinte situação: Crie uma classe chamada </a:t>
            </a:r>
            <a:r>
              <a:rPr lang="pt-BR" dirty="0">
                <a:solidFill>
                  <a:srgbClr val="0070C0"/>
                </a:solidFill>
              </a:rPr>
              <a:t>Forma2D</a:t>
            </a:r>
            <a:r>
              <a:rPr lang="pt-BR" dirty="0">
                <a:solidFill>
                  <a:srgbClr val="FF0000"/>
                </a:solidFill>
              </a:rPr>
              <a:t> que possui os atributos </a:t>
            </a:r>
            <a:r>
              <a:rPr lang="pt-BR" dirty="0">
                <a:solidFill>
                  <a:srgbClr val="0070C0"/>
                </a:solidFill>
              </a:rPr>
              <a:t>dimensao1</a:t>
            </a:r>
            <a:r>
              <a:rPr lang="pt-BR" dirty="0">
                <a:solidFill>
                  <a:srgbClr val="FF0000"/>
                </a:solidFill>
              </a:rPr>
              <a:t> e </a:t>
            </a:r>
            <a:r>
              <a:rPr lang="pt-BR" dirty="0">
                <a:solidFill>
                  <a:srgbClr val="0070C0"/>
                </a:solidFill>
              </a:rPr>
              <a:t>dimensao2</a:t>
            </a:r>
            <a:r>
              <a:rPr lang="pt-BR" dirty="0">
                <a:solidFill>
                  <a:srgbClr val="FF0000"/>
                </a:solidFill>
              </a:rPr>
              <a:t>; também possui o método </a:t>
            </a:r>
            <a:r>
              <a:rPr lang="pt-BR" dirty="0">
                <a:solidFill>
                  <a:srgbClr val="0070C0"/>
                </a:solidFill>
              </a:rPr>
              <a:t>área</a:t>
            </a:r>
            <a:r>
              <a:rPr lang="pt-BR" dirty="0">
                <a:solidFill>
                  <a:srgbClr val="FF0000"/>
                </a:solidFill>
              </a:rPr>
              <a:t>. Crie duas classes que herdam as características e atributos da classe Forma2D: classe </a:t>
            </a:r>
            <a:r>
              <a:rPr lang="pt-BR" dirty="0">
                <a:solidFill>
                  <a:srgbClr val="0070C0"/>
                </a:solidFill>
              </a:rPr>
              <a:t>Triângulo</a:t>
            </a:r>
            <a:r>
              <a:rPr lang="pt-BR" dirty="0">
                <a:solidFill>
                  <a:srgbClr val="FF0000"/>
                </a:solidFill>
              </a:rPr>
              <a:t> e </a:t>
            </a:r>
            <a:r>
              <a:rPr lang="pt-BR" dirty="0">
                <a:solidFill>
                  <a:srgbClr val="0070C0"/>
                </a:solidFill>
              </a:rPr>
              <a:t>Quadrado</a:t>
            </a:r>
            <a:r>
              <a:rPr lang="pt-BR" dirty="0">
                <a:solidFill>
                  <a:srgbClr val="FF0000"/>
                </a:solidFill>
              </a:rPr>
              <a:t>. Os métodos de cálculo de área devem ser adaptados e executados para demonstrar o conceito de polimorfismo.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5723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</a:t>
            </a:r>
            <a:r>
              <a:rPr lang="pt-BR" b="1" dirty="0">
                <a:solidFill>
                  <a:srgbClr val="0070C0"/>
                </a:solidFill>
              </a:rPr>
              <a:t>POLIMORFISMO</a:t>
            </a:r>
            <a:r>
              <a:rPr lang="pt-BR" dirty="0">
                <a:solidFill>
                  <a:srgbClr val="0070C0"/>
                </a:solidFill>
              </a:rPr>
              <a:t>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9297BD9-507D-4F60-81D6-195916E3E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307" y="1828800"/>
            <a:ext cx="5691385" cy="436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370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</a:t>
            </a:r>
            <a:r>
              <a:rPr lang="pt-BR" b="1" dirty="0">
                <a:solidFill>
                  <a:srgbClr val="0070C0"/>
                </a:solidFill>
              </a:rPr>
              <a:t>POLIMORFISMO</a:t>
            </a:r>
            <a:r>
              <a:rPr lang="pt-BR" dirty="0">
                <a:solidFill>
                  <a:srgbClr val="0070C0"/>
                </a:solidFill>
              </a:rPr>
              <a:t>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4" name="Imagem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9D2FB5B1-5812-4791-9011-221E41FDC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175" y="1748192"/>
            <a:ext cx="6289649" cy="442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527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</a:t>
            </a:r>
            <a:r>
              <a:rPr lang="pt-BR" b="1" dirty="0">
                <a:solidFill>
                  <a:srgbClr val="0070C0"/>
                </a:solidFill>
              </a:rPr>
              <a:t>POLIMORFISMO</a:t>
            </a:r>
            <a:r>
              <a:rPr lang="pt-BR" dirty="0">
                <a:solidFill>
                  <a:srgbClr val="0070C0"/>
                </a:solidFill>
              </a:rPr>
              <a:t>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3" name="Imagem 2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DF73509A-E96A-4C39-982D-7F88B412F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1971675"/>
            <a:ext cx="90678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32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</a:t>
            </a:r>
            <a:r>
              <a:rPr lang="pt-BR" b="1" dirty="0">
                <a:solidFill>
                  <a:srgbClr val="0070C0"/>
                </a:solidFill>
              </a:rPr>
              <a:t>POLIMORFISMO</a:t>
            </a:r>
            <a:r>
              <a:rPr lang="pt-BR" dirty="0">
                <a:solidFill>
                  <a:srgbClr val="0070C0"/>
                </a:solidFill>
              </a:rPr>
              <a:t>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13" name="Imagem 1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8517355-8EEF-479C-8E29-6274B2D34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7" y="1724025"/>
            <a:ext cx="70199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499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</a:t>
            </a:r>
            <a:r>
              <a:rPr lang="pt-BR" b="1" dirty="0">
                <a:solidFill>
                  <a:srgbClr val="0070C0"/>
                </a:solidFill>
              </a:rPr>
              <a:t>POLIMORFISMO</a:t>
            </a:r>
            <a:r>
              <a:rPr lang="pt-BR" dirty="0">
                <a:solidFill>
                  <a:srgbClr val="0070C0"/>
                </a:solidFill>
              </a:rPr>
              <a:t>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3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A2D37045-9B19-451F-B00D-131C86CAE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692" y="2020875"/>
            <a:ext cx="5738615" cy="399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41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</a:t>
            </a:r>
            <a:r>
              <a:rPr lang="pt-BR" b="1" dirty="0">
                <a:solidFill>
                  <a:srgbClr val="0070C0"/>
                </a:solidFill>
              </a:rPr>
              <a:t>POLIMORFISMO</a:t>
            </a:r>
            <a:r>
              <a:rPr lang="pt-BR" dirty="0">
                <a:solidFill>
                  <a:srgbClr val="0070C0"/>
                </a:solidFill>
              </a:rPr>
              <a:t>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561D8BB7-2F2A-4E53-A7BE-483404F9D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3187"/>
            <a:ext cx="9144000" cy="349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32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76822"/>
            <a:ext cx="7924800" cy="925511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dirty="0">
                <a:solidFill>
                  <a:srgbClr val="0070C0"/>
                </a:solidFill>
              </a:rPr>
              <a:t>Explorar os conceitos de </a:t>
            </a:r>
            <a:r>
              <a:rPr lang="pt-BR" b="1" dirty="0">
                <a:solidFill>
                  <a:srgbClr val="0070C0"/>
                </a:solidFill>
              </a:rPr>
              <a:t>polimorfismo</a:t>
            </a:r>
            <a:r>
              <a:rPr lang="pt-BR" dirty="0">
                <a:solidFill>
                  <a:srgbClr val="0070C0"/>
                </a:solidFill>
              </a:rPr>
              <a:t> e </a:t>
            </a:r>
            <a:r>
              <a:rPr lang="pt-BR" b="1" dirty="0">
                <a:solidFill>
                  <a:srgbClr val="0070C0"/>
                </a:solidFill>
              </a:rPr>
              <a:t>herança</a:t>
            </a:r>
            <a:r>
              <a:rPr lang="pt-BR" dirty="0">
                <a:solidFill>
                  <a:srgbClr val="0070C0"/>
                </a:solidFill>
              </a:rPr>
              <a:t>, apresentando exemplos práticos e de implementação simples, de forma que os alunos tenham uma base sólida desses dois fundamentos da orientação a objetos.</a:t>
            </a:r>
            <a:endParaRPr lang="pt-BR" altLang="en-US" dirty="0">
              <a:solidFill>
                <a:srgbClr val="0070C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41438"/>
            <a:ext cx="7924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OBJETIVOS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290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</a:t>
            </a:r>
            <a:r>
              <a:rPr lang="pt-BR" b="1" dirty="0">
                <a:solidFill>
                  <a:srgbClr val="0070C0"/>
                </a:solidFill>
              </a:rPr>
              <a:t>POLIMORFISMO</a:t>
            </a:r>
            <a:r>
              <a:rPr lang="pt-BR" dirty="0">
                <a:solidFill>
                  <a:srgbClr val="0070C0"/>
                </a:solidFill>
              </a:rPr>
              <a:t>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13" name="Imagem 1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8517355-8EEF-479C-8E29-6274B2D34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7" y="1724025"/>
            <a:ext cx="70199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125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</a:t>
            </a:r>
            <a:r>
              <a:rPr lang="pt-BR" b="1" dirty="0">
                <a:solidFill>
                  <a:srgbClr val="0070C0"/>
                </a:solidFill>
              </a:rPr>
              <a:t>POLIMORFISMO</a:t>
            </a:r>
            <a:r>
              <a:rPr lang="pt-BR" dirty="0">
                <a:solidFill>
                  <a:srgbClr val="0070C0"/>
                </a:solidFill>
              </a:rPr>
              <a:t>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3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187FC4DA-634A-442D-AE45-544517912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761" y="1849582"/>
            <a:ext cx="6312477" cy="439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201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</a:t>
            </a:r>
            <a:r>
              <a:rPr lang="pt-BR" b="1" dirty="0">
                <a:solidFill>
                  <a:srgbClr val="0070C0"/>
                </a:solidFill>
              </a:rPr>
              <a:t>POLIMORFISMO</a:t>
            </a:r>
            <a:r>
              <a:rPr lang="pt-BR" dirty="0">
                <a:solidFill>
                  <a:srgbClr val="0070C0"/>
                </a:solidFill>
              </a:rPr>
              <a:t>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0A2E6BF-28FC-418E-B8DC-A92F1A55C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4521"/>
            <a:ext cx="9144000" cy="331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328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</a:t>
            </a:r>
            <a:r>
              <a:rPr lang="pt-BR" b="1" dirty="0">
                <a:solidFill>
                  <a:srgbClr val="0070C0"/>
                </a:solidFill>
              </a:rPr>
              <a:t>POLIMORFISMO</a:t>
            </a:r>
            <a:r>
              <a:rPr lang="pt-BR" dirty="0">
                <a:solidFill>
                  <a:srgbClr val="0070C0"/>
                </a:solidFill>
              </a:rPr>
              <a:t>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7A55D38-5EB7-42CE-BD99-222712E3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2166937"/>
            <a:ext cx="67246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22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</a:t>
            </a:r>
            <a:r>
              <a:rPr lang="pt-BR" b="1" dirty="0">
                <a:solidFill>
                  <a:srgbClr val="0070C0"/>
                </a:solidFill>
              </a:rPr>
              <a:t>POLIMORFISMO</a:t>
            </a:r>
            <a:r>
              <a:rPr lang="pt-BR" dirty="0">
                <a:solidFill>
                  <a:srgbClr val="0070C0"/>
                </a:solidFill>
              </a:rPr>
              <a:t>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3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68F205D3-5542-477E-B15A-E119B9729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079" y="1816677"/>
            <a:ext cx="6277841" cy="435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</a:t>
            </a:r>
            <a:r>
              <a:rPr lang="pt-BR" b="1" dirty="0">
                <a:solidFill>
                  <a:srgbClr val="0070C0"/>
                </a:solidFill>
              </a:rPr>
              <a:t>POLIMORFISMO</a:t>
            </a:r>
            <a:r>
              <a:rPr lang="pt-BR" dirty="0">
                <a:solidFill>
                  <a:srgbClr val="0070C0"/>
                </a:solidFill>
              </a:rPr>
              <a:t>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0E14C0D5-B79F-4FE3-8F13-1CCA46ADE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9127"/>
            <a:ext cx="9144000" cy="353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030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</a:t>
            </a:r>
            <a:r>
              <a:rPr lang="pt-BR" b="1" dirty="0">
                <a:solidFill>
                  <a:srgbClr val="0070C0"/>
                </a:solidFill>
              </a:rPr>
              <a:t>POLIMORFISMO</a:t>
            </a:r>
            <a:r>
              <a:rPr lang="pt-BR" dirty="0">
                <a:solidFill>
                  <a:srgbClr val="0070C0"/>
                </a:solidFill>
              </a:rPr>
              <a:t>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16056813-0AD0-46C8-9062-CE7384D28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8970"/>
            <a:ext cx="9144000" cy="481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58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</a:t>
            </a:r>
            <a:r>
              <a:rPr lang="pt-BR" b="1" dirty="0">
                <a:solidFill>
                  <a:srgbClr val="0070C0"/>
                </a:solidFill>
              </a:rPr>
              <a:t>POLIMORFISMO</a:t>
            </a:r>
            <a:r>
              <a:rPr lang="pt-BR" dirty="0">
                <a:solidFill>
                  <a:srgbClr val="0070C0"/>
                </a:solidFill>
              </a:rPr>
              <a:t>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2A8ECF8-F33D-4C85-88C4-0D77CB41D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066887"/>
            <a:ext cx="208684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b="1" dirty="0">
                <a:solidFill>
                  <a:srgbClr val="0070C0"/>
                </a:solidFill>
              </a:rPr>
              <a:t>EXECUÇÃO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CAF8EBE-F0E4-417C-8ED6-D6720B6F4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362200"/>
            <a:ext cx="2857500" cy="1238250"/>
          </a:xfrm>
          <a:prstGeom prst="rect">
            <a:avLst/>
          </a:prstGeom>
        </p:spPr>
      </p:pic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407310D-5CDD-4C74-9F57-F730B917C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810000"/>
            <a:ext cx="2828925" cy="1219200"/>
          </a:xfrm>
          <a:prstGeom prst="rect">
            <a:avLst/>
          </a:prstGeom>
        </p:spPr>
      </p:pic>
      <p:pic>
        <p:nvPicPr>
          <p:cNvPr id="10" name="Imagem 9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ADC21844-805F-418B-82B2-1B0732C41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4975" y="2438400"/>
            <a:ext cx="2562225" cy="1200150"/>
          </a:xfrm>
          <a:prstGeom prst="rect">
            <a:avLst/>
          </a:prstGeom>
        </p:spPr>
      </p:pic>
      <p:pic>
        <p:nvPicPr>
          <p:cNvPr id="12" name="Imagem 11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A6177E7-A3E2-4327-96B4-8C838D069E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4975" y="3695700"/>
            <a:ext cx="2562225" cy="1181100"/>
          </a:xfrm>
          <a:prstGeom prst="rect">
            <a:avLst/>
          </a:prstGeom>
        </p:spPr>
      </p:pic>
      <p:pic>
        <p:nvPicPr>
          <p:cNvPr id="14" name="Imagem 1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3306514-6FA3-4F5E-AA2E-3022618541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4975" y="5000625"/>
            <a:ext cx="25622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106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en-US" b="1" dirty="0">
                <a:solidFill>
                  <a:srgbClr val="0070C0"/>
                </a:solidFill>
              </a:rPr>
              <a:t>Polimorfismo  -  </a:t>
            </a:r>
            <a:r>
              <a:rPr lang="pt-BR" dirty="0" err="1">
                <a:solidFill>
                  <a:srgbClr val="FF0000"/>
                </a:solidFill>
              </a:rPr>
              <a:t>Overloading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</a:t>
            </a:r>
            <a:r>
              <a:rPr lang="pt-BR" b="1" dirty="0">
                <a:solidFill>
                  <a:srgbClr val="0070C0"/>
                </a:solidFill>
              </a:rPr>
              <a:t>POLIMORFISMO</a:t>
            </a:r>
            <a:r>
              <a:rPr lang="pt-BR" dirty="0">
                <a:solidFill>
                  <a:srgbClr val="0070C0"/>
                </a:solidFill>
              </a:rPr>
              <a:t>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AE3C86F-A126-4108-BC5F-A3CA9834D6D2}"/>
              </a:ext>
            </a:extLst>
          </p:cNvPr>
          <p:cNvSpPr txBox="1"/>
          <p:nvPr/>
        </p:nvSpPr>
        <p:spPr>
          <a:xfrm>
            <a:off x="457200" y="2304871"/>
            <a:ext cx="8229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Em Java é possível definir dois ou mais métodos de dentro da mesma classe que compartilham o mesmo nome, desde que as respectivas declarações de parâmetros são diferentes. Quando for este o caso, os métodos são ditos ser sobrecarregado, e o processo é referido como método de sobrecarga.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8AD1F57-56D8-4378-9F55-9785977D83A2}"/>
              </a:ext>
            </a:extLst>
          </p:cNvPr>
          <p:cNvSpPr/>
          <p:nvPr/>
        </p:nvSpPr>
        <p:spPr>
          <a:xfrm>
            <a:off x="457201" y="3614678"/>
            <a:ext cx="8229600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rgbClr val="FF0000"/>
                </a:solidFill>
              </a:rPr>
              <a:t>Assim, métodos sobrecarregados devem diferir no tipo e / ou o número dos seus</a:t>
            </a:r>
          </a:p>
          <a:p>
            <a:pPr algn="just"/>
            <a:r>
              <a:rPr lang="pt-BR" sz="1600" dirty="0">
                <a:solidFill>
                  <a:srgbClr val="FF0000"/>
                </a:solidFill>
              </a:rPr>
              <a:t>parâmetros. Enquanto os métodos sobrecarregados podem ter diferentes tipos de retorno, o tipo de retorno é insuficiente para distinguir duas versões de um método. Quando o Java encontra uma chamada a um método sobrecarregado, ele simplesmente executa a versão do método cujos parâmetros coincidir com os argumentos usados ​​na chamada. Aqui está um exemplo simples que ilustra a sobrecarga de método:</a:t>
            </a:r>
          </a:p>
        </p:txBody>
      </p:sp>
    </p:spTree>
    <p:extLst>
      <p:ext uri="{BB962C8B-B14F-4D97-AF65-F5344CB8AC3E}">
        <p14:creationId xmlns:p14="http://schemas.microsoft.com/office/powerpoint/2010/main" val="10585482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en-US" b="1" dirty="0">
                <a:solidFill>
                  <a:srgbClr val="0070C0"/>
                </a:solidFill>
              </a:rPr>
              <a:t>Polimorfismo  -  </a:t>
            </a:r>
            <a:r>
              <a:rPr lang="pt-BR" dirty="0" err="1">
                <a:solidFill>
                  <a:srgbClr val="FF0000"/>
                </a:solidFill>
              </a:rPr>
              <a:t>Overloading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AE3C86F-A126-4108-BC5F-A3CA9834D6D2}"/>
              </a:ext>
            </a:extLst>
          </p:cNvPr>
          <p:cNvSpPr txBox="1"/>
          <p:nvPr/>
        </p:nvSpPr>
        <p:spPr>
          <a:xfrm>
            <a:off x="1257300" y="2278082"/>
            <a:ext cx="66294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400" dirty="0" err="1">
                <a:solidFill>
                  <a:schemeClr val="tx1"/>
                </a:solidFill>
              </a:rPr>
              <a:t>class</a:t>
            </a:r>
            <a:r>
              <a:rPr lang="pt-BR" sz="1400" dirty="0">
                <a:solidFill>
                  <a:schemeClr val="tx1"/>
                </a:solidFill>
              </a:rPr>
              <a:t> Sobrecarga { 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	</a:t>
            </a:r>
            <a:r>
              <a:rPr lang="pt-BR" sz="1400" dirty="0" err="1">
                <a:solidFill>
                  <a:schemeClr val="tx1"/>
                </a:solidFill>
              </a:rPr>
              <a:t>void</a:t>
            </a:r>
            <a:r>
              <a:rPr lang="pt-BR" sz="1400" dirty="0">
                <a:solidFill>
                  <a:schemeClr val="tx1"/>
                </a:solidFill>
              </a:rPr>
              <a:t> teste()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	{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		</a:t>
            </a:r>
            <a:r>
              <a:rPr lang="pt-BR" sz="1400" dirty="0" err="1">
                <a:solidFill>
                  <a:schemeClr val="tx1"/>
                </a:solidFill>
              </a:rPr>
              <a:t>System.out.println</a:t>
            </a:r>
            <a:r>
              <a:rPr lang="pt-BR" sz="1400" dirty="0">
                <a:solidFill>
                  <a:schemeClr val="tx1"/>
                </a:solidFill>
              </a:rPr>
              <a:t>(“Método sem argumentos”);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	}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	</a:t>
            </a:r>
            <a:r>
              <a:rPr lang="pt-BR" sz="1400" dirty="0" err="1">
                <a:solidFill>
                  <a:schemeClr val="tx1"/>
                </a:solidFill>
              </a:rPr>
              <a:t>void</a:t>
            </a:r>
            <a:r>
              <a:rPr lang="pt-BR" sz="1400" dirty="0">
                <a:solidFill>
                  <a:schemeClr val="tx1"/>
                </a:solidFill>
              </a:rPr>
              <a:t> teste(</a:t>
            </a:r>
            <a:r>
              <a:rPr lang="pt-BR" sz="1400" dirty="0" err="1">
                <a:solidFill>
                  <a:schemeClr val="tx1"/>
                </a:solidFill>
              </a:rPr>
              <a:t>Integer</a:t>
            </a:r>
            <a:r>
              <a:rPr lang="pt-BR" sz="1400" dirty="0">
                <a:solidFill>
                  <a:schemeClr val="tx1"/>
                </a:solidFill>
              </a:rPr>
              <a:t> tx1) {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		</a:t>
            </a:r>
            <a:r>
              <a:rPr lang="pt-BR" sz="1400" dirty="0" err="1">
                <a:solidFill>
                  <a:schemeClr val="tx1"/>
                </a:solidFill>
              </a:rPr>
              <a:t>System.out.println</a:t>
            </a:r>
            <a:r>
              <a:rPr lang="pt-BR" sz="1400" dirty="0">
                <a:solidFill>
                  <a:schemeClr val="tx1"/>
                </a:solidFill>
              </a:rPr>
              <a:t>(“Valor de a : “+tx1);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	}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	</a:t>
            </a:r>
            <a:r>
              <a:rPr lang="pt-BR" sz="1400" dirty="0" err="1">
                <a:solidFill>
                  <a:schemeClr val="tx1"/>
                </a:solidFill>
              </a:rPr>
              <a:t>void</a:t>
            </a:r>
            <a:r>
              <a:rPr lang="pt-BR" sz="1400" dirty="0">
                <a:solidFill>
                  <a:schemeClr val="tx1"/>
                </a:solidFill>
              </a:rPr>
              <a:t> teste(Double tx1) {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		</a:t>
            </a:r>
            <a:r>
              <a:rPr lang="pt-BR" sz="1400" dirty="0" err="1">
                <a:solidFill>
                  <a:schemeClr val="tx1"/>
                </a:solidFill>
              </a:rPr>
              <a:t>System.out.println</a:t>
            </a:r>
            <a:r>
              <a:rPr lang="pt-BR" sz="1400" dirty="0">
                <a:solidFill>
                  <a:schemeClr val="tx1"/>
                </a:solidFill>
              </a:rPr>
              <a:t>(“Valor de b : “+tx1);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	}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	</a:t>
            </a:r>
            <a:r>
              <a:rPr lang="pt-BR" sz="1400" dirty="0" err="1">
                <a:solidFill>
                  <a:schemeClr val="tx1"/>
                </a:solidFill>
              </a:rPr>
              <a:t>void</a:t>
            </a:r>
            <a:r>
              <a:rPr lang="pt-BR" sz="1400" dirty="0">
                <a:solidFill>
                  <a:schemeClr val="tx1"/>
                </a:solidFill>
              </a:rPr>
              <a:t> teste(</a:t>
            </a:r>
            <a:r>
              <a:rPr lang="pt-BR" sz="1400" dirty="0" err="1">
                <a:solidFill>
                  <a:schemeClr val="tx1"/>
                </a:solidFill>
              </a:rPr>
              <a:t>Integer</a:t>
            </a:r>
            <a:r>
              <a:rPr lang="pt-BR" sz="1400" dirty="0">
                <a:solidFill>
                  <a:schemeClr val="tx1"/>
                </a:solidFill>
              </a:rPr>
              <a:t> tx1, </a:t>
            </a:r>
            <a:r>
              <a:rPr lang="pt-BR" sz="1400" dirty="0" err="1">
                <a:solidFill>
                  <a:schemeClr val="tx1"/>
                </a:solidFill>
              </a:rPr>
              <a:t>Integer</a:t>
            </a:r>
            <a:r>
              <a:rPr lang="pt-BR" sz="1400" dirty="0">
                <a:solidFill>
                  <a:schemeClr val="tx1"/>
                </a:solidFill>
              </a:rPr>
              <a:t> tx2) {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		</a:t>
            </a:r>
            <a:r>
              <a:rPr lang="pt-BR" sz="1400" dirty="0" err="1">
                <a:solidFill>
                  <a:schemeClr val="tx1"/>
                </a:solidFill>
              </a:rPr>
              <a:t>System.out.println</a:t>
            </a:r>
            <a:r>
              <a:rPr lang="pt-BR" sz="1400" dirty="0">
                <a:solidFill>
                  <a:schemeClr val="tx1"/>
                </a:solidFill>
              </a:rPr>
              <a:t>(“Valor de a + a : “+(tx1+tx1));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	}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	</a:t>
            </a:r>
            <a:r>
              <a:rPr lang="pt-BR" sz="1400" dirty="0" err="1">
                <a:solidFill>
                  <a:schemeClr val="tx1"/>
                </a:solidFill>
              </a:rPr>
              <a:t>void</a:t>
            </a:r>
            <a:r>
              <a:rPr lang="pt-BR" sz="1400" dirty="0">
                <a:solidFill>
                  <a:schemeClr val="tx1"/>
                </a:solidFill>
              </a:rPr>
              <a:t> teste(Double tx1, Double tx2) {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		</a:t>
            </a:r>
            <a:r>
              <a:rPr lang="pt-BR" sz="1400" dirty="0" err="1">
                <a:solidFill>
                  <a:schemeClr val="tx1"/>
                </a:solidFill>
              </a:rPr>
              <a:t>System.out.println</a:t>
            </a:r>
            <a:r>
              <a:rPr lang="pt-BR" sz="1400" dirty="0">
                <a:solidFill>
                  <a:schemeClr val="tx1"/>
                </a:solidFill>
              </a:rPr>
              <a:t>(“Valor de b + b : “+(tx1+tx2));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	}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427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en-US" b="1" dirty="0">
                <a:solidFill>
                  <a:srgbClr val="0070C0"/>
                </a:solidFill>
              </a:rPr>
              <a:t>Herança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DCCF223-5935-4BAC-971C-5AF291969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54115"/>
            <a:ext cx="8229600" cy="9462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ct val="20000"/>
              </a:spcBef>
            </a:pPr>
            <a:r>
              <a:rPr lang="pt-BR" sz="1800" dirty="0">
                <a:solidFill>
                  <a:srgbClr val="FF0000"/>
                </a:solidFill>
              </a:rPr>
              <a:t>O paradigma orientado a objetos possui alguns pilares importantes, um deles é a herança que é um mecanismo utilizado para reaproveitamento de propriedades e métodos de classes existentes.</a:t>
            </a:r>
            <a:endParaRPr lang="pt-BR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67E7772-9D3C-4A36-9B10-5193BEEE3F3C}"/>
              </a:ext>
            </a:extLst>
          </p:cNvPr>
          <p:cNvSpPr txBox="1"/>
          <p:nvPr/>
        </p:nvSpPr>
        <p:spPr>
          <a:xfrm>
            <a:off x="457200" y="3318804"/>
            <a:ext cx="8229600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</a:rPr>
              <a:t>Ao estender uma classe (</a:t>
            </a:r>
            <a:r>
              <a:rPr lang="pt-BR" dirty="0">
                <a:solidFill>
                  <a:srgbClr val="0070C0"/>
                </a:solidFill>
                <a:latin typeface="Times New Roman" panose="02020603050405020304" pitchFamily="18" charset="0"/>
              </a:rPr>
              <a:t>superclasse</a:t>
            </a: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</a:rPr>
              <a:t>), a classe filha (</a:t>
            </a:r>
            <a:r>
              <a:rPr lang="pt-BR" dirty="0">
                <a:solidFill>
                  <a:srgbClr val="0070C0"/>
                </a:solidFill>
                <a:latin typeface="Times New Roman" panose="02020603050405020304" pitchFamily="18" charset="0"/>
              </a:rPr>
              <a:t>subclasse</a:t>
            </a: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</a:rPr>
              <a:t>) tem todas as propriedades e métodos da classe base e pode-se adicionar ou modificar métodos que se aplicam apenas a esta classe filha. Então, a classe </a:t>
            </a:r>
            <a:r>
              <a:rPr lang="pt-BR" dirty="0">
                <a:solidFill>
                  <a:srgbClr val="0070C0"/>
                </a:solidFill>
                <a:latin typeface="Times New Roman" panose="02020603050405020304" pitchFamily="18" charset="0"/>
              </a:rPr>
              <a:t>filha</a:t>
            </a: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</a:rPr>
              <a:t> "</a:t>
            </a:r>
            <a:r>
              <a:rPr lang="pt-BR" dirty="0">
                <a:solidFill>
                  <a:srgbClr val="0070C0"/>
                </a:solidFill>
                <a:latin typeface="Times New Roman" panose="02020603050405020304" pitchFamily="18" charset="0"/>
              </a:rPr>
              <a:t>herda</a:t>
            </a: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</a:rPr>
              <a:t>" métodos e propriedades da classe "mãe".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626245A-64CB-49AD-B14C-FA21FBC92E43}"/>
              </a:ext>
            </a:extLst>
          </p:cNvPr>
          <p:cNvSpPr txBox="1"/>
          <p:nvPr/>
        </p:nvSpPr>
        <p:spPr>
          <a:xfrm>
            <a:off x="457200" y="4648200"/>
            <a:ext cx="8229600" cy="5847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algn="just">
              <a:spcBef>
                <a:spcPts val="60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Herança, em Java, nada mais é do que criar classes usando outras classes já existentes.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685800" marR="0" indent="-685800" algn="just"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Quando e como saber que é hora de usar herança em Java - </a:t>
            </a:r>
            <a:r>
              <a:rPr lang="pt-BR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Relação 'é um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'.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CA08D1-75DB-47BC-824F-E44B3A94B764}"/>
              </a:ext>
            </a:extLst>
          </p:cNvPr>
          <p:cNvSpPr txBox="1"/>
          <p:nvPr/>
        </p:nvSpPr>
        <p:spPr>
          <a:xfrm>
            <a:off x="457200" y="5340459"/>
            <a:ext cx="8229600" cy="90794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marR="0" algn="just">
              <a:spcBef>
                <a:spcPts val="600"/>
              </a:spcBef>
              <a:spcAft>
                <a:spcPts val="0"/>
              </a:spcAft>
            </a:pPr>
            <a:r>
              <a:rPr lang="pt-BR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HERANÇA MÚLTIPLA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: uma </a:t>
            </a:r>
            <a:r>
              <a:rPr lang="pt-BR" sz="16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sub-classe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 herda características de mais de uma </a:t>
            </a:r>
            <a:r>
              <a:rPr lang="pt-BR" sz="16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super-classe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marR="0" algn="just">
              <a:spcBef>
                <a:spcPts val="60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Algumas linguagens orientadas a objetos </a:t>
            </a:r>
            <a:r>
              <a:rPr lang="pt-BR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não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 suportam herança múltipla, por exemplo a linguagem Java.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1005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en-US" b="1" dirty="0">
                <a:solidFill>
                  <a:srgbClr val="0070C0"/>
                </a:solidFill>
              </a:rPr>
              <a:t>Polimorfismo  -  </a:t>
            </a:r>
            <a:r>
              <a:rPr lang="pt-BR" dirty="0" err="1">
                <a:solidFill>
                  <a:srgbClr val="FF0000"/>
                </a:solidFill>
              </a:rPr>
              <a:t>Overloading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D3F6C2F-5CB2-4508-93F1-53A6B05FB3AD}"/>
              </a:ext>
            </a:extLst>
          </p:cNvPr>
          <p:cNvSpPr/>
          <p:nvPr/>
        </p:nvSpPr>
        <p:spPr>
          <a:xfrm>
            <a:off x="357000" y="2192107"/>
            <a:ext cx="86346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tx1"/>
                </a:solidFill>
              </a:rPr>
              <a:t>public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class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TestaSobrecarga</a:t>
            </a:r>
            <a:r>
              <a:rPr lang="pt-BR" sz="1600" dirty="0">
                <a:solidFill>
                  <a:schemeClr val="tx1"/>
                </a:solidFill>
              </a:rPr>
              <a:t> { </a:t>
            </a:r>
          </a:p>
          <a:p>
            <a:r>
              <a:rPr lang="pt-BR" sz="1600" dirty="0">
                <a:solidFill>
                  <a:schemeClr val="tx1"/>
                </a:solidFill>
              </a:rPr>
              <a:t>	</a:t>
            </a:r>
            <a:r>
              <a:rPr lang="pt-BR" sz="1600" dirty="0" err="1">
                <a:solidFill>
                  <a:schemeClr val="tx1"/>
                </a:solidFill>
              </a:rPr>
              <a:t>public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static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void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main</a:t>
            </a:r>
            <a:r>
              <a:rPr lang="pt-BR" sz="1600" dirty="0">
                <a:solidFill>
                  <a:schemeClr val="tx1"/>
                </a:solidFill>
              </a:rPr>
              <a:t>(</a:t>
            </a:r>
            <a:r>
              <a:rPr lang="pt-BR" sz="1600" dirty="0" err="1">
                <a:solidFill>
                  <a:schemeClr val="tx1"/>
                </a:solidFill>
              </a:rPr>
              <a:t>String</a:t>
            </a:r>
            <a:r>
              <a:rPr lang="pt-BR" sz="1600" dirty="0">
                <a:solidFill>
                  <a:schemeClr val="tx1"/>
                </a:solidFill>
              </a:rPr>
              <a:t>[] </a:t>
            </a:r>
            <a:r>
              <a:rPr lang="pt-BR" sz="1600" dirty="0" err="1">
                <a:solidFill>
                  <a:schemeClr val="tx1"/>
                </a:solidFill>
              </a:rPr>
              <a:t>args</a:t>
            </a:r>
            <a:r>
              <a:rPr lang="pt-BR" sz="1600" dirty="0">
                <a:solidFill>
                  <a:schemeClr val="tx1"/>
                </a:solidFill>
              </a:rPr>
              <a:t>) { //INSTÂNCIA</a:t>
            </a:r>
          </a:p>
          <a:p>
            <a:r>
              <a:rPr lang="pt-BR" sz="1600" dirty="0">
                <a:solidFill>
                  <a:schemeClr val="tx1"/>
                </a:solidFill>
              </a:rPr>
              <a:t>		Sobrecarga sob = new Sobrecarga();</a:t>
            </a:r>
          </a:p>
          <a:p>
            <a:r>
              <a:rPr lang="pt-BR" sz="1600" dirty="0">
                <a:solidFill>
                  <a:schemeClr val="tx1"/>
                </a:solidFill>
              </a:rPr>
              <a:t>		</a:t>
            </a:r>
            <a:r>
              <a:rPr lang="pt-BR" sz="1600" dirty="0" err="1">
                <a:solidFill>
                  <a:schemeClr val="tx1"/>
                </a:solidFill>
              </a:rPr>
              <a:t>System.out.println</a:t>
            </a:r>
            <a:r>
              <a:rPr lang="pt-BR" sz="1600" dirty="0">
                <a:solidFill>
                  <a:schemeClr val="tx1"/>
                </a:solidFill>
              </a:rPr>
              <a:t>(“</a:t>
            </a:r>
            <a:r>
              <a:rPr lang="pt-BR" sz="1200" dirty="0">
                <a:solidFill>
                  <a:schemeClr val="tx1"/>
                </a:solidFill>
              </a:rPr>
              <a:t>SOBRECARGA DE MÉTODOS - PROFESSOR: EDIBERTO MARIANO</a:t>
            </a:r>
            <a:r>
              <a:rPr lang="pt-BR" sz="1600" dirty="0">
                <a:solidFill>
                  <a:schemeClr val="tx1"/>
                </a:solidFill>
              </a:rPr>
              <a:t>\n\n”);</a:t>
            </a:r>
          </a:p>
          <a:p>
            <a:r>
              <a:rPr lang="pt-BR" sz="1600" dirty="0">
                <a:solidFill>
                  <a:schemeClr val="tx1"/>
                </a:solidFill>
              </a:rPr>
              <a:t>		</a:t>
            </a:r>
            <a:r>
              <a:rPr lang="pt-BR" sz="1600" dirty="0" err="1">
                <a:solidFill>
                  <a:schemeClr val="tx1"/>
                </a:solidFill>
              </a:rPr>
              <a:t>System.out.println</a:t>
            </a:r>
            <a:r>
              <a:rPr lang="pt-BR" sz="1600" dirty="0">
                <a:solidFill>
                  <a:schemeClr val="tx1"/>
                </a:solidFill>
              </a:rPr>
              <a:t>(“------------- OVERLOADING ----------------\n”);</a:t>
            </a:r>
          </a:p>
          <a:p>
            <a:r>
              <a:rPr lang="pt-BR" sz="1600" dirty="0">
                <a:solidFill>
                  <a:schemeClr val="tx1"/>
                </a:solidFill>
              </a:rPr>
              <a:t>		//INVOCA OS MÉTODOS TESTE</a:t>
            </a:r>
          </a:p>
          <a:p>
            <a:r>
              <a:rPr lang="pt-BR" sz="1600" dirty="0">
                <a:solidFill>
                  <a:schemeClr val="tx1"/>
                </a:solidFill>
              </a:rPr>
              <a:t>		</a:t>
            </a:r>
            <a:r>
              <a:rPr lang="pt-BR" sz="1600" dirty="0" err="1">
                <a:solidFill>
                  <a:schemeClr val="tx1"/>
                </a:solidFill>
              </a:rPr>
              <a:t>sob.teste</a:t>
            </a:r>
            <a:r>
              <a:rPr lang="pt-BR" sz="1600" dirty="0">
                <a:solidFill>
                  <a:schemeClr val="tx1"/>
                </a:solidFill>
              </a:rPr>
              <a:t>();</a:t>
            </a:r>
          </a:p>
          <a:p>
            <a:r>
              <a:rPr lang="pt-BR" sz="1600" dirty="0">
                <a:solidFill>
                  <a:schemeClr val="tx1"/>
                </a:solidFill>
              </a:rPr>
              <a:t>		</a:t>
            </a:r>
            <a:r>
              <a:rPr lang="pt-BR" sz="1600" dirty="0" err="1">
                <a:solidFill>
                  <a:schemeClr val="tx1"/>
                </a:solidFill>
              </a:rPr>
              <a:t>sob.teste</a:t>
            </a:r>
            <a:r>
              <a:rPr lang="pt-BR" sz="1600" dirty="0">
                <a:solidFill>
                  <a:schemeClr val="tx1"/>
                </a:solidFill>
              </a:rPr>
              <a:t>(10);</a:t>
            </a:r>
          </a:p>
          <a:p>
            <a:r>
              <a:rPr lang="pt-BR" sz="1600" dirty="0">
                <a:solidFill>
                  <a:schemeClr val="tx1"/>
                </a:solidFill>
              </a:rPr>
              <a:t>		</a:t>
            </a:r>
            <a:r>
              <a:rPr lang="pt-BR" sz="1600" dirty="0" err="1">
                <a:solidFill>
                  <a:schemeClr val="tx1"/>
                </a:solidFill>
              </a:rPr>
              <a:t>sob.teste</a:t>
            </a:r>
            <a:r>
              <a:rPr lang="pt-BR" sz="1600" dirty="0">
                <a:solidFill>
                  <a:schemeClr val="tx1"/>
                </a:solidFill>
              </a:rPr>
              <a:t>(20.5);</a:t>
            </a:r>
          </a:p>
          <a:p>
            <a:r>
              <a:rPr lang="pt-BR" sz="1600" dirty="0">
                <a:solidFill>
                  <a:schemeClr val="tx1"/>
                </a:solidFill>
              </a:rPr>
              <a:t>		</a:t>
            </a:r>
            <a:r>
              <a:rPr lang="pt-BR" sz="1600" dirty="0" err="1">
                <a:solidFill>
                  <a:schemeClr val="tx1"/>
                </a:solidFill>
              </a:rPr>
              <a:t>sob.teste</a:t>
            </a:r>
            <a:r>
              <a:rPr lang="pt-BR" sz="1600" dirty="0">
                <a:solidFill>
                  <a:schemeClr val="tx1"/>
                </a:solidFill>
              </a:rPr>
              <a:t>(10, 10);</a:t>
            </a:r>
          </a:p>
          <a:p>
            <a:r>
              <a:rPr lang="pt-BR" sz="1600" dirty="0">
                <a:solidFill>
                  <a:schemeClr val="tx1"/>
                </a:solidFill>
              </a:rPr>
              <a:t>		</a:t>
            </a:r>
            <a:r>
              <a:rPr lang="pt-BR" sz="1600" dirty="0" err="1">
                <a:solidFill>
                  <a:schemeClr val="tx1"/>
                </a:solidFill>
              </a:rPr>
              <a:t>sob.teste</a:t>
            </a:r>
            <a:r>
              <a:rPr lang="pt-BR" sz="1600" dirty="0">
                <a:solidFill>
                  <a:schemeClr val="tx1"/>
                </a:solidFill>
              </a:rPr>
              <a:t>(10.5, 10.4);</a:t>
            </a:r>
          </a:p>
          <a:p>
            <a:r>
              <a:rPr lang="pt-BR" sz="1600" dirty="0">
                <a:solidFill>
                  <a:schemeClr val="tx1"/>
                </a:solidFill>
              </a:rPr>
              <a:t>	}</a:t>
            </a:r>
          </a:p>
          <a:p>
            <a:r>
              <a:rPr lang="pt-BR" sz="16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0C8C05B-4D3A-4937-B33C-4B9958C07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619" y="4407587"/>
            <a:ext cx="5076181" cy="18408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9988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en-US" b="1" dirty="0">
                <a:solidFill>
                  <a:srgbClr val="0070C0"/>
                </a:solidFill>
              </a:rPr>
              <a:t>Polimorfismo  -  </a:t>
            </a:r>
            <a:r>
              <a:rPr lang="pt-BR" sz="1800" b="1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Overriding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AE3C86F-A126-4108-BC5F-A3CA9834D6D2}"/>
              </a:ext>
            </a:extLst>
          </p:cNvPr>
          <p:cNvSpPr txBox="1"/>
          <p:nvPr/>
        </p:nvSpPr>
        <p:spPr>
          <a:xfrm>
            <a:off x="457200" y="2304871"/>
            <a:ext cx="8229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b="1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r>
              <a:rPr lang="pt-BR" sz="1600" b="1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nada mais é do que a substituição de métodos, variáveis.</a:t>
            </a:r>
            <a:endParaRPr lang="en-US" sz="16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8AD1F57-56D8-4378-9F55-9785977D83A2}"/>
              </a:ext>
            </a:extLst>
          </p:cNvPr>
          <p:cNvSpPr/>
          <p:nvPr/>
        </p:nvSpPr>
        <p:spPr>
          <a:xfrm>
            <a:off x="457201" y="2743200"/>
            <a:ext cx="8229600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Método de substituição,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em </a:t>
            </a:r>
            <a:r>
              <a:rPr lang="pt-BR" sz="160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programação orientada a objeto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é um recurso de linguagem que </a:t>
            </a:r>
            <a:r>
              <a:rPr lang="pt-BR" sz="16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permite uma </a:t>
            </a:r>
            <a:r>
              <a:rPr lang="pt-BR" sz="1600" b="1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subclasse</a:t>
            </a:r>
            <a:r>
              <a:rPr lang="pt-BR" sz="16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da classe ou da criança para fornecer uma implementação específica de um </a:t>
            </a:r>
            <a:r>
              <a:rPr lang="pt-BR" sz="1600" b="1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método</a:t>
            </a:r>
            <a:r>
              <a:rPr lang="pt-BR" sz="16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que já é fornecido por uma de suas </a:t>
            </a:r>
            <a:r>
              <a:rPr lang="pt-BR" sz="16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 tooltip="Superclasse (ciência da computaçã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superclasses</a:t>
            </a:r>
            <a:r>
              <a:rPr lang="pt-BR" sz="16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ou classes pais.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pt-B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8147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en-US" b="1" dirty="0">
                <a:solidFill>
                  <a:srgbClr val="0070C0"/>
                </a:solidFill>
              </a:rPr>
              <a:t>Polimorfismo  -  </a:t>
            </a:r>
            <a:r>
              <a:rPr lang="pt-BR" sz="1800" b="1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Overriding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7B80B83-B98F-4158-BA8E-DC559725108D}"/>
              </a:ext>
            </a:extLst>
          </p:cNvPr>
          <p:cNvSpPr txBox="1"/>
          <p:nvPr/>
        </p:nvSpPr>
        <p:spPr>
          <a:xfrm>
            <a:off x="762000" y="2264733"/>
            <a:ext cx="7620000" cy="3755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Pensamento  //SUPERCLASSE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    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mensagem() 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{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("mensagem da Superclasse pensamento...");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}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     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Conselho 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Pensamento //SUBCLASSE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  @ 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// @ 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anotação em Java 5 é opcional, mas útil.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mensagem()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{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("Mensagem da Subclasse Conselho ...");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}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1741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en-US" b="1" dirty="0">
                <a:solidFill>
                  <a:srgbClr val="0070C0"/>
                </a:solidFill>
              </a:rPr>
              <a:t>Polimorfismo  -  </a:t>
            </a:r>
            <a:r>
              <a:rPr lang="pt-BR" sz="1800" b="1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Overriding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132AE57-E93F-464C-B120-439C5C422FAE}"/>
              </a:ext>
            </a:extLst>
          </p:cNvPr>
          <p:cNvSpPr txBox="1"/>
          <p:nvPr/>
        </p:nvSpPr>
        <p:spPr>
          <a:xfrm>
            <a:off x="914400" y="2428396"/>
            <a:ext cx="7239000" cy="2905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Overrid01 //CLASSE INSTANCIADORA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  public static void main(String </a:t>
            </a:r>
            <a:r>
              <a:rPr lang="en-US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[]) 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  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("OFICINA – OVERRINDING EM JAVA"); 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("\n\</a:t>
            </a:r>
            <a:r>
              <a:rPr lang="en-US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nPROF</a:t>
            </a:r>
            <a:r>
              <a:rPr lang="en-US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EDIBERTO MARIANO DA SILVA\n");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Pensamento 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new Pensamento(); 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ob.mensagem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Conselho 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new Conselho(); 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obj.mensagem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} 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84845F99-F3F2-4741-B601-C614E9D8E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886325"/>
            <a:ext cx="35814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202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610600" cy="3473901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dirty="0">
                <a:solidFill>
                  <a:srgbClr val="0070C0"/>
                </a:solidFill>
              </a:rPr>
              <a:t>Nessa aula, o professor deve dividir a turma em </a:t>
            </a:r>
            <a:r>
              <a:rPr lang="pt-BR" b="1" dirty="0">
                <a:solidFill>
                  <a:srgbClr val="0070C0"/>
                </a:solidFill>
              </a:rPr>
              <a:t>grupos</a:t>
            </a:r>
            <a:r>
              <a:rPr lang="pt-BR" dirty="0">
                <a:solidFill>
                  <a:srgbClr val="0070C0"/>
                </a:solidFill>
              </a:rPr>
              <a:t> e propor para cada um deles os seguintes problemas: </a:t>
            </a:r>
          </a:p>
          <a:p>
            <a:pPr algn="just">
              <a:spcBef>
                <a:spcPct val="20000"/>
              </a:spcBef>
            </a:pPr>
            <a:endParaRPr lang="pt-BR" dirty="0">
              <a:solidFill>
                <a:srgbClr val="0070C0"/>
              </a:solidFill>
            </a:endParaRPr>
          </a:p>
          <a:p>
            <a:pPr marL="349250" indent="-342900" algn="just">
              <a:spcBef>
                <a:spcPct val="20000"/>
              </a:spcBef>
              <a:buAutoNum type="arabicPeriod"/>
            </a:pPr>
            <a:r>
              <a:rPr lang="pt-BR" dirty="0">
                <a:solidFill>
                  <a:srgbClr val="0070C0"/>
                </a:solidFill>
              </a:rPr>
              <a:t>Apresente uma situação na qual seria possível e vantajoso a utilização do mecanismo de herança. Faça a sua implementação. </a:t>
            </a:r>
          </a:p>
          <a:p>
            <a:pPr marL="349250" indent="-342900" algn="just">
              <a:spcBef>
                <a:spcPct val="20000"/>
              </a:spcBef>
              <a:buAutoNum type="arabicPeriod"/>
            </a:pPr>
            <a:endParaRPr lang="pt-BR" dirty="0">
              <a:solidFill>
                <a:srgbClr val="0070C0"/>
              </a:solidFill>
            </a:endParaRPr>
          </a:p>
          <a:p>
            <a:pPr marL="349250" indent="-342900" algn="just">
              <a:spcBef>
                <a:spcPct val="20000"/>
              </a:spcBef>
              <a:buAutoNum type="arabicPeriod"/>
            </a:pPr>
            <a:r>
              <a:rPr lang="pt-BR" dirty="0">
                <a:solidFill>
                  <a:srgbClr val="0070C0"/>
                </a:solidFill>
              </a:rPr>
              <a:t>Apresente uma situação em que o polimorfismo poderia ser aplicado. Faça a sua implementação.</a:t>
            </a:r>
          </a:p>
          <a:p>
            <a:pPr algn="just">
              <a:spcBef>
                <a:spcPct val="20000"/>
              </a:spcBef>
            </a:pPr>
            <a:endParaRPr lang="pt-BR" dirty="0">
              <a:solidFill>
                <a:srgbClr val="0070C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dirty="0">
                <a:solidFill>
                  <a:srgbClr val="0070C0"/>
                </a:solidFill>
              </a:rPr>
              <a:t>A atividade deve ser desenvolvida durante a sala de aula e ao final os grupos devem apresentar as situações propostas. </a:t>
            </a:r>
            <a:endParaRPr lang="pt-BR" altLang="en-US" sz="12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64F167-F3FA-44A2-A12D-CE5037204EC2}"/>
              </a:ext>
            </a:extLst>
          </p:cNvPr>
          <p:cNvSpPr txBox="1"/>
          <p:nvPr/>
        </p:nvSpPr>
        <p:spPr>
          <a:xfrm>
            <a:off x="762000" y="1371600"/>
            <a:ext cx="4614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Atividade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verificadora</a:t>
            </a:r>
            <a:r>
              <a:rPr lang="en-US" dirty="0">
                <a:solidFill>
                  <a:srgbClr val="0070C0"/>
                </a:solidFill>
              </a:rPr>
              <a:t> de </a:t>
            </a:r>
            <a:r>
              <a:rPr lang="en-US" dirty="0" err="1">
                <a:solidFill>
                  <a:srgbClr val="0070C0"/>
                </a:solidFill>
              </a:rPr>
              <a:t>aprendizagem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845258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610600" cy="1079399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sz="1600" dirty="0">
                <a:solidFill>
                  <a:srgbClr val="0070C0"/>
                </a:solidFill>
              </a:rPr>
              <a:t>[1] Os conteúdos abordados nessa aula estão disponíveis no livro FURGERI, Sérgio. Java 8 - Ensino Didático: Desenvolvimento e Implementação de Aplicações. Capítulo 7 - Orientação a Objetos. Seções 7.1 e 7.2 Disponível em: https://integrada.minhabiblioteca.com.br/#/books/9788536519340/cfi/28!/4/2@100:0.00</a:t>
            </a:r>
            <a:endParaRPr lang="pt-BR" altLang="en-US" sz="1100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64F167-F3FA-44A2-A12D-CE5037204EC2}"/>
              </a:ext>
            </a:extLst>
          </p:cNvPr>
          <p:cNvSpPr txBox="1"/>
          <p:nvPr/>
        </p:nvSpPr>
        <p:spPr>
          <a:xfrm>
            <a:off x="762000" y="1371600"/>
            <a:ext cx="4614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BBEE7DE-0B68-40AC-9C59-EA9312B95884}"/>
              </a:ext>
            </a:extLst>
          </p:cNvPr>
          <p:cNvSpPr txBox="1"/>
          <p:nvPr/>
        </p:nvSpPr>
        <p:spPr>
          <a:xfrm>
            <a:off x="228600" y="3600271"/>
            <a:ext cx="8610600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70C0"/>
                </a:solidFill>
              </a:rPr>
              <a:t>Assista ao vídeo: - Orientação a Objetos: Herança. Disponível em: https://www.youtube.com/watch?v=MOXLCjL4Ik4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587FDA4-1B8B-4880-88A9-DF7D8211CCF4}"/>
              </a:ext>
            </a:extLst>
          </p:cNvPr>
          <p:cNvSpPr txBox="1"/>
          <p:nvPr/>
        </p:nvSpPr>
        <p:spPr>
          <a:xfrm>
            <a:off x="762000" y="3288268"/>
            <a:ext cx="4614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636117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610600" cy="2119684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01 - Implemente um programa em Java usando </a:t>
            </a:r>
            <a:r>
              <a:rPr lang="pt-BR" altLang="en-US" sz="1400" b="1" dirty="0">
                <a:solidFill>
                  <a:srgbClr val="0070C0"/>
                </a:solidFill>
              </a:rPr>
              <a:t>sobrecarga</a:t>
            </a:r>
            <a:r>
              <a:rPr lang="pt-BR" altLang="en-US" sz="1400" dirty="0">
                <a:solidFill>
                  <a:srgbClr val="0070C0"/>
                </a:solidFill>
              </a:rPr>
              <a:t> de método que:</a:t>
            </a:r>
          </a:p>
          <a:p>
            <a:pPr algn="just"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a – leia via teclado dois valores: um tipo inteiro e outro tipo real.</a:t>
            </a:r>
          </a:p>
          <a:p>
            <a:pPr algn="just"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b – após os números informados, exiba as operações abaixo:</a:t>
            </a:r>
          </a:p>
          <a:p>
            <a:pPr algn="just"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	b.1 – valor do primeiro.</a:t>
            </a:r>
          </a:p>
          <a:p>
            <a:pPr algn="just"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	b.2 – valor do primeiro, e o valor do segundo.</a:t>
            </a:r>
          </a:p>
          <a:p>
            <a:pPr algn="just"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	b.3 – valor do segundo.</a:t>
            </a:r>
          </a:p>
          <a:p>
            <a:pPr algn="just"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	b.4 – valor do primeiro vezes três.</a:t>
            </a:r>
          </a:p>
          <a:p>
            <a:pPr algn="just"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	b.5 – valor do segundo vezes dois.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64F167-F3FA-44A2-A12D-CE5037204EC2}"/>
              </a:ext>
            </a:extLst>
          </p:cNvPr>
          <p:cNvSpPr txBox="1"/>
          <p:nvPr/>
        </p:nvSpPr>
        <p:spPr>
          <a:xfrm>
            <a:off x="762000" y="1371600"/>
            <a:ext cx="4614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Exercícios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1909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610600" cy="309958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01 - Gabarito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64F167-F3FA-44A2-A12D-CE5037204EC2}"/>
              </a:ext>
            </a:extLst>
          </p:cNvPr>
          <p:cNvSpPr txBox="1"/>
          <p:nvPr/>
        </p:nvSpPr>
        <p:spPr>
          <a:xfrm>
            <a:off x="762000" y="1371600"/>
            <a:ext cx="4614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Exercícios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F542E37-6E5D-472D-8029-20B5E09BD248}"/>
              </a:ext>
            </a:extLst>
          </p:cNvPr>
          <p:cNvSpPr/>
          <p:nvPr/>
        </p:nvSpPr>
        <p:spPr>
          <a:xfrm>
            <a:off x="191086" y="2278082"/>
            <a:ext cx="4953000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FF0000"/>
                </a:solidFill>
              </a:rPr>
              <a:t>import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java.util.Scanner</a:t>
            </a:r>
            <a:r>
              <a:rPr lang="pt-BR" sz="1400" dirty="0">
                <a:solidFill>
                  <a:srgbClr val="FF0000"/>
                </a:solidFill>
              </a:rPr>
              <a:t>;</a:t>
            </a:r>
          </a:p>
          <a:p>
            <a:r>
              <a:rPr lang="pt-BR" sz="1400" dirty="0" err="1">
                <a:solidFill>
                  <a:srgbClr val="FF0000"/>
                </a:solidFill>
              </a:rPr>
              <a:t>class</a:t>
            </a:r>
            <a:r>
              <a:rPr lang="pt-BR" sz="1400" dirty="0">
                <a:solidFill>
                  <a:srgbClr val="FF0000"/>
                </a:solidFill>
              </a:rPr>
              <a:t> Sobrecarga { 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</a:t>
            </a:r>
            <a:r>
              <a:rPr lang="pt-BR" sz="1400" dirty="0" err="1">
                <a:solidFill>
                  <a:srgbClr val="FF0000"/>
                </a:solidFill>
              </a:rPr>
              <a:t>void</a:t>
            </a:r>
            <a:r>
              <a:rPr lang="pt-BR" sz="1400" dirty="0">
                <a:solidFill>
                  <a:srgbClr val="FF0000"/>
                </a:solidFill>
              </a:rPr>
              <a:t> teste(</a:t>
            </a:r>
            <a:r>
              <a:rPr lang="pt-BR" sz="1400" dirty="0" err="1">
                <a:solidFill>
                  <a:srgbClr val="FF0000"/>
                </a:solidFill>
              </a:rPr>
              <a:t>Integer</a:t>
            </a:r>
            <a:r>
              <a:rPr lang="pt-BR" sz="1400" dirty="0">
                <a:solidFill>
                  <a:srgbClr val="FF0000"/>
                </a:solidFill>
              </a:rPr>
              <a:t> tx1) {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  </a:t>
            </a:r>
            <a:r>
              <a:rPr lang="pt-BR" sz="1400" dirty="0" err="1">
                <a:solidFill>
                  <a:srgbClr val="FF0000"/>
                </a:solidFill>
              </a:rPr>
              <a:t>System.out.println</a:t>
            </a:r>
            <a:r>
              <a:rPr lang="pt-BR" sz="1400" dirty="0">
                <a:solidFill>
                  <a:srgbClr val="FF0000"/>
                </a:solidFill>
              </a:rPr>
              <a:t>(“Valor de a : “+tx1);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}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</a:t>
            </a:r>
            <a:r>
              <a:rPr lang="pt-BR" sz="1400" dirty="0" err="1">
                <a:solidFill>
                  <a:srgbClr val="FF0000"/>
                </a:solidFill>
              </a:rPr>
              <a:t>void</a:t>
            </a:r>
            <a:r>
              <a:rPr lang="pt-BR" sz="1400" dirty="0">
                <a:solidFill>
                  <a:srgbClr val="FF0000"/>
                </a:solidFill>
              </a:rPr>
              <a:t> teste(</a:t>
            </a:r>
            <a:r>
              <a:rPr lang="pt-BR" sz="1400" dirty="0" err="1">
                <a:solidFill>
                  <a:srgbClr val="FF0000"/>
                </a:solidFill>
              </a:rPr>
              <a:t>Integer</a:t>
            </a:r>
            <a:r>
              <a:rPr lang="pt-BR" sz="1400" dirty="0">
                <a:solidFill>
                  <a:srgbClr val="FF0000"/>
                </a:solidFill>
              </a:rPr>
              <a:t> tx1, Double tx2) {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  </a:t>
            </a:r>
            <a:r>
              <a:rPr lang="pt-BR" sz="1400" dirty="0" err="1">
                <a:solidFill>
                  <a:srgbClr val="FF0000"/>
                </a:solidFill>
              </a:rPr>
              <a:t>System.out.println</a:t>
            </a:r>
            <a:r>
              <a:rPr lang="pt-BR" sz="1400" dirty="0">
                <a:solidFill>
                  <a:srgbClr val="FF0000"/>
                </a:solidFill>
              </a:rPr>
              <a:t>(“Valor de a e de b : “+tx1+” “+tx2);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}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</a:t>
            </a:r>
            <a:r>
              <a:rPr lang="pt-BR" sz="1400" dirty="0" err="1">
                <a:solidFill>
                  <a:srgbClr val="FF0000"/>
                </a:solidFill>
              </a:rPr>
              <a:t>void</a:t>
            </a:r>
            <a:r>
              <a:rPr lang="pt-BR" sz="1400" dirty="0">
                <a:solidFill>
                  <a:srgbClr val="FF0000"/>
                </a:solidFill>
              </a:rPr>
              <a:t> teste(Double tx1) {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  </a:t>
            </a:r>
            <a:r>
              <a:rPr lang="pt-BR" sz="1400" dirty="0" err="1">
                <a:solidFill>
                  <a:srgbClr val="FF0000"/>
                </a:solidFill>
              </a:rPr>
              <a:t>System.out.println</a:t>
            </a:r>
            <a:r>
              <a:rPr lang="pt-BR" sz="1400" dirty="0">
                <a:solidFill>
                  <a:srgbClr val="FF0000"/>
                </a:solidFill>
              </a:rPr>
              <a:t>(“Valor de b : &amp;</a:t>
            </a:r>
            <a:r>
              <a:rPr lang="pt-BR" sz="1400" dirty="0" err="1">
                <a:solidFill>
                  <a:srgbClr val="FF0000"/>
                </a:solidFill>
              </a:rPr>
              <a:t>quot</a:t>
            </a:r>
            <a:r>
              <a:rPr lang="pt-BR" sz="1400" dirty="0">
                <a:solidFill>
                  <a:srgbClr val="FF0000"/>
                </a:solidFill>
              </a:rPr>
              <a:t>;+tx1);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}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</a:t>
            </a:r>
            <a:r>
              <a:rPr lang="pt-BR" sz="1400" dirty="0" err="1">
                <a:solidFill>
                  <a:srgbClr val="FF0000"/>
                </a:solidFill>
              </a:rPr>
              <a:t>void</a:t>
            </a:r>
            <a:r>
              <a:rPr lang="pt-BR" sz="1400" dirty="0">
                <a:solidFill>
                  <a:srgbClr val="FF0000"/>
                </a:solidFill>
              </a:rPr>
              <a:t> teste(</a:t>
            </a:r>
            <a:r>
              <a:rPr lang="pt-BR" sz="1400" dirty="0" err="1">
                <a:solidFill>
                  <a:srgbClr val="FF0000"/>
                </a:solidFill>
              </a:rPr>
              <a:t>Integer</a:t>
            </a:r>
            <a:r>
              <a:rPr lang="pt-BR" sz="1400" dirty="0">
                <a:solidFill>
                  <a:srgbClr val="FF0000"/>
                </a:solidFill>
              </a:rPr>
              <a:t> tx1, </a:t>
            </a:r>
            <a:r>
              <a:rPr lang="pt-BR" sz="1400" dirty="0" err="1">
                <a:solidFill>
                  <a:srgbClr val="FF0000"/>
                </a:solidFill>
              </a:rPr>
              <a:t>Integer</a:t>
            </a:r>
            <a:r>
              <a:rPr lang="pt-BR" sz="1400" dirty="0">
                <a:solidFill>
                  <a:srgbClr val="FF0000"/>
                </a:solidFill>
              </a:rPr>
              <a:t> tx2, </a:t>
            </a:r>
            <a:r>
              <a:rPr lang="pt-BR" sz="1400" dirty="0" err="1">
                <a:solidFill>
                  <a:srgbClr val="FF0000"/>
                </a:solidFill>
              </a:rPr>
              <a:t>Integer</a:t>
            </a:r>
            <a:r>
              <a:rPr lang="pt-BR" sz="1400" dirty="0">
                <a:solidFill>
                  <a:srgbClr val="FF0000"/>
                </a:solidFill>
              </a:rPr>
              <a:t> tx3) {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  </a:t>
            </a:r>
            <a:r>
              <a:rPr lang="pt-BR" sz="1400" dirty="0" err="1">
                <a:solidFill>
                  <a:srgbClr val="FF0000"/>
                </a:solidFill>
              </a:rPr>
              <a:t>System.out.println</a:t>
            </a:r>
            <a:r>
              <a:rPr lang="pt-BR" sz="1400" dirty="0">
                <a:solidFill>
                  <a:srgbClr val="FF0000"/>
                </a:solidFill>
              </a:rPr>
              <a:t>(“Valor de a + a + a : “+(tx1+tx1+tx1));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}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</a:t>
            </a:r>
            <a:r>
              <a:rPr lang="pt-BR" sz="1400" dirty="0" err="1">
                <a:solidFill>
                  <a:srgbClr val="FF0000"/>
                </a:solidFill>
              </a:rPr>
              <a:t>void</a:t>
            </a:r>
            <a:r>
              <a:rPr lang="pt-BR" sz="1400" dirty="0">
                <a:solidFill>
                  <a:srgbClr val="FF0000"/>
                </a:solidFill>
              </a:rPr>
              <a:t> teste(Double tx1, Double tx2) {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   </a:t>
            </a:r>
            <a:r>
              <a:rPr lang="pt-BR" sz="1400" dirty="0" err="1">
                <a:solidFill>
                  <a:srgbClr val="FF0000"/>
                </a:solidFill>
              </a:rPr>
              <a:t>System.out.println</a:t>
            </a:r>
            <a:r>
              <a:rPr lang="pt-BR" sz="1400" dirty="0">
                <a:solidFill>
                  <a:srgbClr val="FF0000"/>
                </a:solidFill>
              </a:rPr>
              <a:t>(“Valor de b + b : “+(tx1+tx2));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}</a:t>
            </a:r>
          </a:p>
          <a:p>
            <a:r>
              <a:rPr lang="pt-BR" sz="14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37C8C62-A10D-48E3-8139-AE2A67BC169C}"/>
              </a:ext>
            </a:extLst>
          </p:cNvPr>
          <p:cNvSpPr/>
          <p:nvPr/>
        </p:nvSpPr>
        <p:spPr>
          <a:xfrm>
            <a:off x="5155809" y="2169238"/>
            <a:ext cx="4292991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FF0000"/>
                </a:solidFill>
              </a:rPr>
              <a:t>public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class</a:t>
            </a:r>
            <a:r>
              <a:rPr lang="pt-BR" sz="1400" dirty="0">
                <a:solidFill>
                  <a:srgbClr val="FF0000"/>
                </a:solidFill>
              </a:rPr>
              <a:t> Polimorfismo {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</a:t>
            </a:r>
            <a:r>
              <a:rPr lang="pt-BR" sz="1400" dirty="0" err="1">
                <a:solidFill>
                  <a:srgbClr val="FF0000"/>
                </a:solidFill>
              </a:rPr>
              <a:t>public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static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void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main</a:t>
            </a:r>
            <a:r>
              <a:rPr lang="pt-BR" sz="1400" dirty="0">
                <a:solidFill>
                  <a:srgbClr val="FF0000"/>
                </a:solidFill>
              </a:rPr>
              <a:t>(</a:t>
            </a:r>
            <a:r>
              <a:rPr lang="pt-BR" sz="1400" dirty="0" err="1">
                <a:solidFill>
                  <a:srgbClr val="FF0000"/>
                </a:solidFill>
              </a:rPr>
              <a:t>String</a:t>
            </a:r>
            <a:r>
              <a:rPr lang="pt-BR" sz="1400" dirty="0">
                <a:solidFill>
                  <a:srgbClr val="FF0000"/>
                </a:solidFill>
              </a:rPr>
              <a:t>[] </a:t>
            </a:r>
            <a:r>
              <a:rPr lang="pt-BR" sz="1400" dirty="0" err="1">
                <a:solidFill>
                  <a:srgbClr val="FF0000"/>
                </a:solidFill>
              </a:rPr>
              <a:t>args</a:t>
            </a:r>
            <a:r>
              <a:rPr lang="pt-BR" sz="1400" dirty="0">
                <a:solidFill>
                  <a:srgbClr val="FF0000"/>
                </a:solidFill>
              </a:rPr>
              <a:t>) {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 Sobrecarga sob = new Sobrecarga();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 Scanner </a:t>
            </a:r>
            <a:r>
              <a:rPr lang="pt-BR" sz="1400" dirty="0" err="1">
                <a:solidFill>
                  <a:srgbClr val="FF0000"/>
                </a:solidFill>
              </a:rPr>
              <a:t>obj</a:t>
            </a:r>
            <a:r>
              <a:rPr lang="pt-BR" sz="1400" dirty="0">
                <a:solidFill>
                  <a:srgbClr val="FF0000"/>
                </a:solidFill>
              </a:rPr>
              <a:t> = new Scanner(System.in);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 </a:t>
            </a:r>
            <a:r>
              <a:rPr lang="pt-BR" sz="1400" dirty="0" err="1">
                <a:solidFill>
                  <a:srgbClr val="FF0000"/>
                </a:solidFill>
              </a:rPr>
              <a:t>System.out.println</a:t>
            </a:r>
            <a:r>
              <a:rPr lang="pt-BR" sz="1400" dirty="0">
                <a:solidFill>
                  <a:srgbClr val="FF0000"/>
                </a:solidFill>
              </a:rPr>
              <a:t>(“</a:t>
            </a:r>
            <a:r>
              <a:rPr lang="pt-BR" sz="1100" dirty="0">
                <a:solidFill>
                  <a:srgbClr val="FF0000"/>
                </a:solidFill>
              </a:rPr>
              <a:t>SOBRECARGA DE MÉTODOS –</a:t>
            </a:r>
          </a:p>
          <a:p>
            <a:r>
              <a:rPr lang="pt-BR" sz="1100" dirty="0">
                <a:solidFill>
                  <a:srgbClr val="FF0000"/>
                </a:solidFill>
              </a:rPr>
              <a:t>        PROFESSOR: EDIBERTO </a:t>
            </a:r>
            <a:r>
              <a:rPr lang="pt-BR" sz="1400" dirty="0">
                <a:solidFill>
                  <a:srgbClr val="FF0000"/>
                </a:solidFill>
              </a:rPr>
              <a:t>\n”);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 </a:t>
            </a:r>
            <a:r>
              <a:rPr lang="pt-BR" sz="1400" dirty="0" err="1">
                <a:solidFill>
                  <a:srgbClr val="FF0000"/>
                </a:solidFill>
              </a:rPr>
              <a:t>System.out.println</a:t>
            </a:r>
            <a:r>
              <a:rPr lang="pt-BR" sz="1400" dirty="0">
                <a:solidFill>
                  <a:srgbClr val="FF0000"/>
                </a:solidFill>
              </a:rPr>
              <a:t>(“OVERLOADING “);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 </a:t>
            </a:r>
            <a:r>
              <a:rPr lang="pt-BR" sz="1400" dirty="0" err="1">
                <a:solidFill>
                  <a:srgbClr val="FF0000"/>
                </a:solidFill>
              </a:rPr>
              <a:t>System.out.printf</a:t>
            </a:r>
            <a:r>
              <a:rPr lang="pt-BR" sz="1400" dirty="0">
                <a:solidFill>
                  <a:srgbClr val="FF0000"/>
                </a:solidFill>
              </a:rPr>
              <a:t>(“Digite um valor tipo 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  inteiro--: “); 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  </a:t>
            </a:r>
            <a:r>
              <a:rPr lang="pt-BR" sz="1400" dirty="0" err="1">
                <a:solidFill>
                  <a:srgbClr val="FF0000"/>
                </a:solidFill>
              </a:rPr>
              <a:t>Integer</a:t>
            </a:r>
            <a:r>
              <a:rPr lang="pt-BR" sz="1400" dirty="0">
                <a:solidFill>
                  <a:srgbClr val="FF0000"/>
                </a:solidFill>
              </a:rPr>
              <a:t> a = </a:t>
            </a:r>
            <a:r>
              <a:rPr lang="pt-BR" sz="1400" dirty="0" err="1">
                <a:solidFill>
                  <a:srgbClr val="FF0000"/>
                </a:solidFill>
              </a:rPr>
              <a:t>obj.nextInt</a:t>
            </a:r>
            <a:r>
              <a:rPr lang="pt-BR" sz="1400" dirty="0">
                <a:solidFill>
                  <a:srgbClr val="FF0000"/>
                </a:solidFill>
              </a:rPr>
              <a:t>();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 </a:t>
            </a:r>
            <a:r>
              <a:rPr lang="pt-BR" sz="1400" dirty="0" err="1">
                <a:solidFill>
                  <a:srgbClr val="FF0000"/>
                </a:solidFill>
              </a:rPr>
              <a:t>System.out.printf</a:t>
            </a:r>
            <a:r>
              <a:rPr lang="pt-BR" sz="1400" dirty="0">
                <a:solidFill>
                  <a:srgbClr val="FF0000"/>
                </a:solidFill>
              </a:rPr>
              <a:t>(“Digite um valor tipo 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  real-----: “); 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 Double b = </a:t>
            </a:r>
            <a:r>
              <a:rPr lang="pt-BR" sz="1400" dirty="0" err="1">
                <a:solidFill>
                  <a:srgbClr val="FF0000"/>
                </a:solidFill>
              </a:rPr>
              <a:t>obj.nextDouble</a:t>
            </a:r>
            <a:r>
              <a:rPr lang="pt-BR" sz="1400" dirty="0">
                <a:solidFill>
                  <a:srgbClr val="FF0000"/>
                </a:solidFill>
              </a:rPr>
              <a:t>();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 </a:t>
            </a:r>
            <a:r>
              <a:rPr lang="pt-BR" sz="1400" dirty="0" err="1">
                <a:solidFill>
                  <a:srgbClr val="FF0000"/>
                </a:solidFill>
              </a:rPr>
              <a:t>sob.teste</a:t>
            </a:r>
            <a:r>
              <a:rPr lang="pt-BR" sz="1400" dirty="0">
                <a:solidFill>
                  <a:srgbClr val="FF0000"/>
                </a:solidFill>
              </a:rPr>
              <a:t>(a);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 </a:t>
            </a:r>
            <a:r>
              <a:rPr lang="pt-BR" sz="1400" dirty="0" err="1">
                <a:solidFill>
                  <a:srgbClr val="FF0000"/>
                </a:solidFill>
              </a:rPr>
              <a:t>sob.teste</a:t>
            </a:r>
            <a:r>
              <a:rPr lang="pt-BR" sz="1400" dirty="0">
                <a:solidFill>
                  <a:srgbClr val="FF0000"/>
                </a:solidFill>
              </a:rPr>
              <a:t>(b);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 </a:t>
            </a:r>
            <a:r>
              <a:rPr lang="pt-BR" sz="1400" dirty="0" err="1">
                <a:solidFill>
                  <a:srgbClr val="FF0000"/>
                </a:solidFill>
              </a:rPr>
              <a:t>sob.teste</a:t>
            </a:r>
            <a:r>
              <a:rPr lang="pt-BR" sz="1400" dirty="0">
                <a:solidFill>
                  <a:srgbClr val="FF0000"/>
                </a:solidFill>
              </a:rPr>
              <a:t>(a, b);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 </a:t>
            </a:r>
            <a:r>
              <a:rPr lang="pt-BR" sz="1400" dirty="0" err="1">
                <a:solidFill>
                  <a:srgbClr val="FF0000"/>
                </a:solidFill>
              </a:rPr>
              <a:t>sob.teste</a:t>
            </a:r>
            <a:r>
              <a:rPr lang="pt-BR" sz="1400" dirty="0">
                <a:solidFill>
                  <a:srgbClr val="FF0000"/>
                </a:solidFill>
              </a:rPr>
              <a:t>(a, a, a);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</a:t>
            </a:r>
            <a:r>
              <a:rPr lang="pt-BR" sz="1400" dirty="0" err="1">
                <a:solidFill>
                  <a:srgbClr val="FF0000"/>
                </a:solidFill>
              </a:rPr>
              <a:t>sob.teste</a:t>
            </a:r>
            <a:r>
              <a:rPr lang="pt-BR" sz="1400" dirty="0">
                <a:solidFill>
                  <a:srgbClr val="FF0000"/>
                </a:solidFill>
              </a:rPr>
              <a:t>(b, b);</a:t>
            </a:r>
          </a:p>
          <a:p>
            <a:r>
              <a:rPr lang="pt-BR" sz="1400" dirty="0">
                <a:solidFill>
                  <a:srgbClr val="FF0000"/>
                </a:solidFill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4441869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610600" cy="525401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02 - </a:t>
            </a:r>
            <a:r>
              <a:rPr lang="pt-BR" sz="1400" dirty="0">
                <a:solidFill>
                  <a:srgbClr val="0070C0"/>
                </a:solidFill>
              </a:rPr>
              <a:t>Codifique um programa em Java usando </a:t>
            </a:r>
            <a:r>
              <a:rPr lang="pt-BR" sz="1400" b="1" dirty="0">
                <a:solidFill>
                  <a:srgbClr val="0070C0"/>
                </a:solidFill>
              </a:rPr>
              <a:t>sobrescrita</a:t>
            </a:r>
            <a:r>
              <a:rPr lang="pt-BR" sz="1400" dirty="0">
                <a:solidFill>
                  <a:srgbClr val="0070C0"/>
                </a:solidFill>
              </a:rPr>
              <a:t> de métodos que, leia via teclado matrícula e  nome de um funcionário com seus quatro dependentes.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64F167-F3FA-44A2-A12D-CE5037204EC2}"/>
              </a:ext>
            </a:extLst>
          </p:cNvPr>
          <p:cNvSpPr txBox="1"/>
          <p:nvPr/>
        </p:nvSpPr>
        <p:spPr>
          <a:xfrm>
            <a:off x="762000" y="1371600"/>
            <a:ext cx="4614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Exercícios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6095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610600" cy="309958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02 - Gabarito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64F167-F3FA-44A2-A12D-CE5037204EC2}"/>
              </a:ext>
            </a:extLst>
          </p:cNvPr>
          <p:cNvSpPr txBox="1"/>
          <p:nvPr/>
        </p:nvSpPr>
        <p:spPr>
          <a:xfrm>
            <a:off x="762000" y="1371600"/>
            <a:ext cx="4614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Exercícios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F542E37-6E5D-472D-8029-20B5E09BD248}"/>
              </a:ext>
            </a:extLst>
          </p:cNvPr>
          <p:cNvSpPr/>
          <p:nvPr/>
        </p:nvSpPr>
        <p:spPr>
          <a:xfrm>
            <a:off x="114886" y="2278082"/>
            <a:ext cx="4953000" cy="35286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java.util.Scanner</a:t>
            </a:r>
            <a:r>
              <a:rPr lang="en-US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 //SUPERCLASSE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Mostrar(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matricula,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nome) {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pt-BR" sz="1400" b="1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("Matrícula : "+matricula  +"  Nome: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"+nome);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    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Dependente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1400" dirty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//SUBCLASSE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@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@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anotação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 5 é </a:t>
            </a:r>
            <a:r>
              <a:rPr lang="pt-BR" sz="1400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opcional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útil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Mostrar(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matricula,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nome) {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pt-BR" sz="1400" b="1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   "+ matricula  +"    :      "+nome);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}</a:t>
            </a:r>
            <a:endParaRPr lang="pt-B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1541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en-US" b="1" dirty="0">
                <a:solidFill>
                  <a:srgbClr val="0070C0"/>
                </a:solidFill>
              </a:rPr>
              <a:t>Herança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5030598-198F-4F13-864D-AD27F5EC9365}"/>
              </a:ext>
            </a:extLst>
          </p:cNvPr>
          <p:cNvSpPr txBox="1"/>
          <p:nvPr/>
        </p:nvSpPr>
        <p:spPr>
          <a:xfrm>
            <a:off x="457200" y="2470934"/>
            <a:ext cx="8229600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60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GENERALIZAÇÃO</a:t>
            </a:r>
            <a:endParaRPr lang="en-US" sz="20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600"/>
              </a:spcBef>
              <a:spcAft>
                <a:spcPts val="0"/>
              </a:spcAft>
            </a:pPr>
            <a:r>
              <a:rPr lang="pt-BR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Determinando uma “</a:t>
            </a:r>
            <a:r>
              <a:rPr lang="pt-BR" sz="1800" b="1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Generalização</a:t>
            </a:r>
            <a:r>
              <a:rPr lang="pt-BR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”, já que </a:t>
            </a:r>
            <a:r>
              <a:rPr lang="pt-BR" sz="1800" b="1" dirty="0" err="1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Tecnico</a:t>
            </a:r>
            <a:r>
              <a:rPr lang="pt-BR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é um </a:t>
            </a:r>
            <a:r>
              <a:rPr lang="pt-BR" sz="1800" b="1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tipo</a:t>
            </a:r>
            <a:r>
              <a:rPr lang="pt-BR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de </a:t>
            </a:r>
            <a:r>
              <a:rPr lang="pt-BR" sz="1800" b="1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Empregado</a:t>
            </a:r>
            <a:r>
              <a:rPr lang="pt-BR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. Isso significa dizer que o </a:t>
            </a:r>
            <a:r>
              <a:rPr lang="pt-BR" sz="1800" b="1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Tecnico</a:t>
            </a:r>
            <a:r>
              <a:rPr lang="pt-BR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tem, </a:t>
            </a:r>
            <a:r>
              <a:rPr lang="pt-BR" sz="1800" b="1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além de matrícula, nome</a:t>
            </a:r>
            <a:r>
              <a:rPr lang="pt-BR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uma terceira informação</a:t>
            </a:r>
            <a:r>
              <a:rPr lang="pt-BR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, o </a:t>
            </a:r>
            <a:r>
              <a:rPr lang="pt-BR" sz="1800" b="1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título</a:t>
            </a:r>
            <a:r>
              <a:rPr lang="pt-BR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, ou seja, podemos dizer que a classe </a:t>
            </a:r>
            <a:r>
              <a:rPr lang="pt-BR" sz="1800" b="1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Tecnico</a:t>
            </a:r>
            <a:r>
              <a:rPr lang="pt-BR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herda os atributos da classe </a:t>
            </a:r>
            <a:r>
              <a:rPr lang="pt-BR" sz="1800" b="1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Empregado</a:t>
            </a:r>
            <a:r>
              <a:rPr lang="pt-BR" sz="1800" b="1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, e define seus próprios atributos.</a:t>
            </a:r>
            <a:endParaRPr lang="en-US" sz="2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050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610600" cy="309958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02 - Gabarito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64F167-F3FA-44A2-A12D-CE5037204EC2}"/>
              </a:ext>
            </a:extLst>
          </p:cNvPr>
          <p:cNvSpPr txBox="1"/>
          <p:nvPr/>
        </p:nvSpPr>
        <p:spPr>
          <a:xfrm>
            <a:off x="762000" y="1371600"/>
            <a:ext cx="4614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Exercícios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7C5B5F6-CD9A-4A41-98EA-16FAD0ADC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838" y="2133600"/>
            <a:ext cx="588116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SobscritadeMetodo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//CLASSE INSTANCIADORA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main(String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[])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{  Integer Mat[]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Integer[4],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Nome[] = </a:t>
            </a:r>
            <a:r>
              <a:rPr kumimoji="0" lang="pt-BR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[4];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System.</a:t>
            </a:r>
            <a:r>
              <a:rPr kumimoji="0" lang="pt-BR" altLang="en-US" sz="1200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.println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("SOBSCRITA DE MÉTODOS – OVERRINDING EM JAVA");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System.</a:t>
            </a:r>
            <a:r>
              <a:rPr kumimoji="0" lang="pt-BR" altLang="en-US" sz="1200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.println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("PROF. EDIBERTO MARIANO DA SILVA\n");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Scanner obj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Scanner(System.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Funcionario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kumimoji="0" lang="pt-BR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Funcionario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();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System.</a:t>
            </a:r>
            <a:r>
              <a:rPr kumimoji="0" lang="pt-BR" altLang="en-US" sz="1200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.println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("ENTRADA DE DADOS DO FUNCIONÁRIO");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System.</a:t>
            </a:r>
            <a:r>
              <a:rPr kumimoji="0" lang="pt-BR" altLang="en-US" sz="1200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.printf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("Informe a matrícula do 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funcionario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: ");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Integer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mat_func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obj.nextInt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System.</a:t>
            </a:r>
            <a:r>
              <a:rPr kumimoji="0" lang="pt-BR" altLang="en-US" sz="1200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.printf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("Informe o nome do 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funcionario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: ");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nome_func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obj.next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toUpperCase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Dependente 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kumimoji="0" lang="pt-BR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Dependente();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System.</a:t>
            </a:r>
            <a:r>
              <a:rPr kumimoji="0" lang="pt-BR" altLang="en-US" sz="1200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.printf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("\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nENTRADA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DE DADOS DOS DEPENDENTES\n");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0;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&lt;4;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++)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{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("Matricula : ");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Mat[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]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obj.nextInt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(); 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("Nome : ");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Nome[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]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obj.next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toUpperCase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();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     }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System.</a:t>
            </a:r>
            <a:r>
              <a:rPr kumimoji="0" lang="pt-BR" altLang="en-US" sz="1200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.println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("DADOS DO FUNCIONÁRIO");</a:t>
            </a:r>
            <a:endParaRPr kumimoji="0" lang="pt-BR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591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610600" cy="309958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02 - Gabarito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64F167-F3FA-44A2-A12D-CE5037204EC2}"/>
              </a:ext>
            </a:extLst>
          </p:cNvPr>
          <p:cNvSpPr txBox="1"/>
          <p:nvPr/>
        </p:nvSpPr>
        <p:spPr>
          <a:xfrm>
            <a:off x="762000" y="1371600"/>
            <a:ext cx="4614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Exercícios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B0B07AA-8F73-49D9-9931-B3A2D1CABBF8}"/>
              </a:ext>
            </a:extLst>
          </p:cNvPr>
          <p:cNvSpPr txBox="1"/>
          <p:nvPr/>
        </p:nvSpPr>
        <p:spPr>
          <a:xfrm>
            <a:off x="304800" y="2209800"/>
            <a:ext cx="5638800" cy="2622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func.Mostrar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mat_func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nome_func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pt-BR" sz="1600" b="1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nDADOS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DOS DEPENDENTES");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pt-BR" sz="1600" b="1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("MATRICULA          NOME");      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6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 = 0; i&lt;4; i++)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{ 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dep.Mostrar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 , Nome[i]); 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933BFBCF-CA1D-4141-A763-C1D9EB7AF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332" y="2076607"/>
            <a:ext cx="3510868" cy="44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138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610600" cy="309958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02 – Gabarito – Outra opção de resposta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64F167-F3FA-44A2-A12D-CE5037204EC2}"/>
              </a:ext>
            </a:extLst>
          </p:cNvPr>
          <p:cNvSpPr txBox="1"/>
          <p:nvPr/>
        </p:nvSpPr>
        <p:spPr>
          <a:xfrm>
            <a:off x="762000" y="1371600"/>
            <a:ext cx="4614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Exercícios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6946F55-DEC3-4E88-9CFA-A07F7FE854F8}"/>
              </a:ext>
            </a:extLst>
          </p:cNvPr>
          <p:cNvSpPr txBox="1"/>
          <p:nvPr/>
        </p:nvSpPr>
        <p:spPr>
          <a:xfrm>
            <a:off x="1150828" y="2188710"/>
            <a:ext cx="6756619" cy="4288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javax.swing.JOptionPane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//SUPERCLASSE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  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Mostrar(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matricula,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nome) 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pt-BR" sz="1400" b="1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("Matrícula : "+matricula  +"       Nome : "+nome);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    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Dependente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//SUBCLASSE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 @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@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anotação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 5 é </a:t>
            </a:r>
            <a:r>
              <a:rPr lang="pt-BR" sz="1400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opcional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útil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Mostrar(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matricula,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nome)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pt-BR" sz="1400" b="1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   "+ matricula  +"       :      "+nome);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686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610600" cy="309958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02 – Gabarito – Outra opção de resposta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64F167-F3FA-44A2-A12D-CE5037204EC2}"/>
              </a:ext>
            </a:extLst>
          </p:cNvPr>
          <p:cNvSpPr txBox="1"/>
          <p:nvPr/>
        </p:nvSpPr>
        <p:spPr>
          <a:xfrm>
            <a:off x="762000" y="1371600"/>
            <a:ext cx="4614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Exercícios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4D21C40-06F8-43C5-81C1-C135D9F932A8}"/>
              </a:ext>
            </a:extLst>
          </p:cNvPr>
          <p:cNvSpPr txBox="1"/>
          <p:nvPr/>
        </p:nvSpPr>
        <p:spPr>
          <a:xfrm>
            <a:off x="1143000" y="2188710"/>
            <a:ext cx="7620000" cy="379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SobscritadeMetodo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//CLASSE INSTANCIADORA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en-U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main(String </a:t>
            </a:r>
            <a:r>
              <a:rPr lang="en-US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 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{  Integer Mat[] = </a:t>
            </a:r>
            <a:r>
              <a:rPr lang="en-U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Integer[4], </a:t>
            </a:r>
            <a:r>
              <a:rPr lang="en-US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Nome[] = </a:t>
            </a:r>
            <a:r>
              <a:rPr lang="pt-BR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[4];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pt-BR" sz="1400" b="1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("SOBSCRITA DE MÉTODOS – OVERRINDING EM JAVA"); 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pt-BR" sz="1400" b="1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("PROF. EDIBERTO MARIANO DA SILVA\n");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s1;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14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//INSTANCIAÇÃO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pt-BR" sz="1400" b="1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("ENTRADA DE DADOS DO FUNCIONÁRIO");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pt-BR" sz="1400" b="1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.printf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("Informe a matrícula do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");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s1=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JOptionPane.</a:t>
            </a:r>
            <a:r>
              <a:rPr lang="pt-BR" sz="1400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showInputDialog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("Informe a matricula do Funcionário:");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mat_func</a:t>
            </a:r>
            <a:r>
              <a:rPr lang="en-US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Integer.</a:t>
            </a:r>
            <a:r>
              <a:rPr lang="en-US" sz="1400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(s1);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nome_func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JOptionPane.</a:t>
            </a:r>
            <a:r>
              <a:rPr lang="pt-BR" sz="1400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showInputDialog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("Informe o nome do Funcionário:");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Dependente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Dependente(); 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pt-BR" sz="1400" b="1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.printf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nENTRADA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DADOS DOS DEPENDENTES\n");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5961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610600" cy="309958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02 – Gabarito – Outra opção de resposta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64F167-F3FA-44A2-A12D-CE5037204EC2}"/>
              </a:ext>
            </a:extLst>
          </p:cNvPr>
          <p:cNvSpPr txBox="1"/>
          <p:nvPr/>
        </p:nvSpPr>
        <p:spPr>
          <a:xfrm>
            <a:off x="762000" y="1371600"/>
            <a:ext cx="4614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Exercícios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FF5C7D4-D602-465F-8CDD-C7C67AD661B7}"/>
              </a:ext>
            </a:extLst>
          </p:cNvPr>
          <p:cNvSpPr txBox="1"/>
          <p:nvPr/>
        </p:nvSpPr>
        <p:spPr>
          <a:xfrm>
            <a:off x="609600" y="2112510"/>
            <a:ext cx="7696200" cy="4288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 = 0; i&lt;4; i++)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{ 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	s1=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JOptionPane.</a:t>
            </a:r>
            <a:r>
              <a:rPr lang="pt-BR" sz="1400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showInputDialog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("Informe a matricula do DEPENDENTE: ");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 =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Integer.</a:t>
            </a:r>
            <a:r>
              <a:rPr lang="pt-BR" sz="1400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(s1);  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pt-BR" sz="1400" b="1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.printf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("Nome : ");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Nome[i]=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JOptionPane.</a:t>
            </a:r>
            <a:r>
              <a:rPr lang="pt-BR" sz="1400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showInputDialog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("Informe o nome do DEPENDENTE : ");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pt-BR" sz="1400" b="1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("DADOS DO FUNCIONÁRIO");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func.Mostrar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mat_func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nome_func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pt-BR" sz="1400" b="1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nDADOS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DOS DEPENDENTES");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pt-BR" sz="1400" b="1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("MATRICULA          NOME");      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 = 0; i&lt;4; i++)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{ 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dep.Mostrar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 , Nome[i]); 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5371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AE3C86F-A126-4108-BC5F-A3CA9834D6D2}"/>
              </a:ext>
            </a:extLst>
          </p:cNvPr>
          <p:cNvSpPr txBox="1"/>
          <p:nvPr/>
        </p:nvSpPr>
        <p:spPr>
          <a:xfrm>
            <a:off x="457200" y="2209800"/>
            <a:ext cx="8229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aplicação simples de herança na linguagem Java, como sugestão o professor pode apresentar a seguinte situação: </a:t>
            </a:r>
          </a:p>
          <a:p>
            <a:pPr algn="just"/>
            <a:endParaRPr lang="pt-BR" dirty="0">
              <a:solidFill>
                <a:srgbClr val="FF0000"/>
              </a:solidFill>
            </a:endParaRPr>
          </a:p>
          <a:p>
            <a:pPr algn="just"/>
            <a:r>
              <a:rPr lang="pt-BR" dirty="0">
                <a:solidFill>
                  <a:srgbClr val="FF0000"/>
                </a:solidFill>
              </a:rPr>
              <a:t>Uma indústria necessita de um sistema para cadastrar produtos produzidos.</a:t>
            </a:r>
          </a:p>
          <a:p>
            <a:pPr algn="just"/>
            <a:endParaRPr lang="pt-BR" dirty="0">
              <a:solidFill>
                <a:srgbClr val="FF0000"/>
              </a:solidFill>
            </a:endParaRPr>
          </a:p>
          <a:p>
            <a:pPr algn="just"/>
            <a:r>
              <a:rPr lang="pt-BR" dirty="0">
                <a:solidFill>
                  <a:srgbClr val="FF0000"/>
                </a:solidFill>
              </a:rPr>
              <a:t>Ela produz </a:t>
            </a:r>
            <a:r>
              <a:rPr lang="pt-BR" dirty="0">
                <a:solidFill>
                  <a:srgbClr val="0070C0"/>
                </a:solidFill>
              </a:rPr>
              <a:t>Telefones</a:t>
            </a:r>
            <a:r>
              <a:rPr lang="pt-BR" dirty="0">
                <a:solidFill>
                  <a:srgbClr val="FF0000"/>
                </a:solidFill>
              </a:rPr>
              <a:t> cujos atributos são: código, número de série, modelo, peso e dimensão. </a:t>
            </a:r>
          </a:p>
          <a:p>
            <a:pPr algn="just"/>
            <a:endParaRPr lang="pt-BR" dirty="0">
              <a:solidFill>
                <a:srgbClr val="FF0000"/>
              </a:solidFill>
            </a:endParaRPr>
          </a:p>
          <a:p>
            <a:pPr algn="just"/>
            <a:r>
              <a:rPr lang="pt-BR" dirty="0">
                <a:solidFill>
                  <a:srgbClr val="FF0000"/>
                </a:solidFill>
              </a:rPr>
              <a:t>Essa mesma empresa começou a produzir telefones sem fio que compartilham as mesmas características do telefone com fio, porém possuem nova características que são: </a:t>
            </a:r>
            <a:r>
              <a:rPr lang="pt-BR" dirty="0">
                <a:solidFill>
                  <a:srgbClr val="0070C0"/>
                </a:solidFill>
              </a:rPr>
              <a:t>frequência</a:t>
            </a:r>
            <a:r>
              <a:rPr lang="pt-BR" dirty="0">
                <a:solidFill>
                  <a:srgbClr val="FF0000"/>
                </a:solidFill>
              </a:rPr>
              <a:t>, </a:t>
            </a:r>
            <a:r>
              <a:rPr lang="pt-BR" dirty="0">
                <a:solidFill>
                  <a:srgbClr val="0070C0"/>
                </a:solidFill>
              </a:rPr>
              <a:t>quantidade de canais </a:t>
            </a:r>
            <a:r>
              <a:rPr lang="pt-BR" dirty="0">
                <a:solidFill>
                  <a:srgbClr val="FF0000"/>
                </a:solidFill>
              </a:rPr>
              <a:t>e </a:t>
            </a:r>
            <a:r>
              <a:rPr lang="pt-BR" dirty="0">
                <a:solidFill>
                  <a:srgbClr val="0070C0"/>
                </a:solidFill>
              </a:rPr>
              <a:t>distância de operação.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4A09C02-8F36-4BE5-B9D7-2D39991F73BC}"/>
              </a:ext>
            </a:extLst>
          </p:cNvPr>
          <p:cNvSpPr txBox="1"/>
          <p:nvPr/>
        </p:nvSpPr>
        <p:spPr>
          <a:xfrm>
            <a:off x="762000" y="1371600"/>
            <a:ext cx="4614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Exercícios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181358C-4D1F-40DB-99A6-B09C0AB95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610600" cy="309958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03 – Crie um diagrama das classes e desenvolva um sistema em </a:t>
            </a:r>
            <a:r>
              <a:rPr lang="pt-BR" altLang="en-US" sz="1400" dirty="0" err="1">
                <a:solidFill>
                  <a:srgbClr val="0070C0"/>
                </a:solidFill>
              </a:rPr>
              <a:t>java</a:t>
            </a:r>
            <a:r>
              <a:rPr lang="pt-BR" altLang="en-US" sz="1400" dirty="0">
                <a:solidFill>
                  <a:srgbClr val="0070C0"/>
                </a:solidFill>
              </a:rPr>
              <a:t> de acordo com a situação abaixo. </a:t>
            </a:r>
          </a:p>
        </p:txBody>
      </p:sp>
    </p:spTree>
    <p:extLst>
      <p:ext uri="{BB962C8B-B14F-4D97-AF65-F5344CB8AC3E}">
        <p14:creationId xmlns:p14="http://schemas.microsoft.com/office/powerpoint/2010/main" val="31496326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en-US" b="1" dirty="0">
                <a:solidFill>
                  <a:srgbClr val="0070C0"/>
                </a:solidFill>
              </a:rPr>
              <a:t>Herança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43F1FE2-82FD-4E88-9B10-301343567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152" y="2292884"/>
            <a:ext cx="1831028" cy="371513"/>
          </a:xfrm>
          <a:prstGeom prst="rect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pt-BR" altLang="en-US" b="1" dirty="0">
                <a:solidFill>
                  <a:srgbClr val="0070C0"/>
                </a:solidFill>
              </a:rPr>
              <a:t>Telefone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1A510FD-D3EC-4C82-A0E7-04DF5C98B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152" y="2656559"/>
            <a:ext cx="1831028" cy="1344087"/>
          </a:xfrm>
          <a:prstGeom prst="rect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en-US" sz="1400" dirty="0" err="1">
                <a:solidFill>
                  <a:srgbClr val="0070C0"/>
                </a:solidFill>
              </a:rPr>
              <a:t>codigo</a:t>
            </a:r>
            <a:endParaRPr lang="pt-BR" altLang="en-US" sz="1400" dirty="0">
              <a:solidFill>
                <a:srgbClr val="0070C0"/>
              </a:solidFill>
            </a:endParaRPr>
          </a:p>
          <a:p>
            <a:pPr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serie</a:t>
            </a:r>
          </a:p>
          <a:p>
            <a:pPr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modelo</a:t>
            </a:r>
          </a:p>
          <a:p>
            <a:pPr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peso</a:t>
            </a:r>
          </a:p>
          <a:p>
            <a:pPr>
              <a:spcBef>
                <a:spcPct val="20000"/>
              </a:spcBef>
            </a:pPr>
            <a:r>
              <a:rPr lang="pt-BR" altLang="en-US" sz="1400" dirty="0" err="1">
                <a:solidFill>
                  <a:srgbClr val="0070C0"/>
                </a:solidFill>
              </a:rPr>
              <a:t>dimensao</a:t>
            </a:r>
            <a:endParaRPr lang="pt-BR" altLang="en-US" sz="1400" dirty="0">
              <a:solidFill>
                <a:srgbClr val="0070C0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39CA717-3FF4-4233-9785-7BA098035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220" y="4780672"/>
            <a:ext cx="2014131" cy="402675"/>
          </a:xfrm>
          <a:prstGeom prst="rect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pt-BR" altLang="en-US" b="1" dirty="0" err="1">
                <a:solidFill>
                  <a:srgbClr val="0070C0"/>
                </a:solidFill>
              </a:rPr>
              <a:t>TelefoneComFio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0A29FDE-3C7F-41BE-B745-18078419D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220" y="5178342"/>
            <a:ext cx="2014131" cy="827022"/>
          </a:xfrm>
          <a:prstGeom prst="rect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en-US" sz="1400" dirty="0" err="1">
                <a:solidFill>
                  <a:srgbClr val="0070C0"/>
                </a:solidFill>
              </a:rPr>
              <a:t>frequencia</a:t>
            </a:r>
            <a:endParaRPr lang="pt-BR" altLang="en-US" sz="1400" dirty="0">
              <a:solidFill>
                <a:srgbClr val="0070C0"/>
              </a:solidFill>
            </a:endParaRPr>
          </a:p>
          <a:p>
            <a:pPr>
              <a:spcBef>
                <a:spcPct val="20000"/>
              </a:spcBef>
            </a:pPr>
            <a:r>
              <a:rPr lang="pt-BR" altLang="en-US" sz="1400" dirty="0" err="1">
                <a:solidFill>
                  <a:srgbClr val="0070C0"/>
                </a:solidFill>
              </a:rPr>
              <a:t>qtdecanais</a:t>
            </a:r>
            <a:endParaRPr lang="pt-BR" altLang="en-US" sz="1400" dirty="0">
              <a:solidFill>
                <a:srgbClr val="0070C0"/>
              </a:solidFill>
            </a:endParaRPr>
          </a:p>
          <a:p>
            <a:pPr>
              <a:spcBef>
                <a:spcPct val="20000"/>
              </a:spcBef>
            </a:pPr>
            <a:r>
              <a:rPr lang="pt-BR" altLang="en-US" sz="1400" dirty="0" err="1">
                <a:solidFill>
                  <a:srgbClr val="0070C0"/>
                </a:solidFill>
              </a:rPr>
              <a:t>distoper</a:t>
            </a:r>
            <a:endParaRPr lang="pt-BR" altLang="en-US" sz="1400" dirty="0">
              <a:solidFill>
                <a:srgbClr val="0070C0"/>
              </a:solidFill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302C36E-B6CC-4813-9998-0947341CD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5391" y="3989913"/>
            <a:ext cx="1831028" cy="309958"/>
          </a:xfrm>
          <a:prstGeom prst="rect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Incluir( )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E67282CC-C59A-429C-A0C9-9D1BE18EE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161" y="6008782"/>
            <a:ext cx="2014131" cy="309958"/>
          </a:xfrm>
          <a:prstGeom prst="rect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Incluir( 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2253331E-FD1E-49A1-99D3-D6080583F98D}"/>
              </a:ext>
            </a:extLst>
          </p:cNvPr>
          <p:cNvCxnSpPr>
            <a:stCxn id="10" idx="0"/>
          </p:cNvCxnSpPr>
          <p:nvPr/>
        </p:nvCxnSpPr>
        <p:spPr bwMode="auto">
          <a:xfrm flipH="1" flipV="1">
            <a:off x="2355226" y="4648200"/>
            <a:ext cx="1060" cy="132472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C4F7042-B61F-4CAD-B550-8F2A471A1723}"/>
              </a:ext>
            </a:extLst>
          </p:cNvPr>
          <p:cNvCxnSpPr/>
          <p:nvPr/>
        </p:nvCxnSpPr>
        <p:spPr bwMode="auto">
          <a:xfrm>
            <a:off x="2355226" y="4648200"/>
            <a:ext cx="2343440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CC2A650A-3FF0-4293-B63C-AE41191190B4}"/>
              </a:ext>
            </a:extLst>
          </p:cNvPr>
          <p:cNvCxnSpPr/>
          <p:nvPr/>
        </p:nvCxnSpPr>
        <p:spPr bwMode="auto">
          <a:xfrm flipH="1" flipV="1">
            <a:off x="4689344" y="4299646"/>
            <a:ext cx="1060" cy="34359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40483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en-US" b="1" dirty="0">
                <a:solidFill>
                  <a:srgbClr val="0070C0"/>
                </a:solidFill>
              </a:rPr>
              <a:t>Herança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</a:t>
            </a:r>
            <a:r>
              <a:rPr lang="pt-BR" b="1" dirty="0">
                <a:solidFill>
                  <a:srgbClr val="0070C0"/>
                </a:solidFill>
              </a:rPr>
              <a:t>HERANÇA</a:t>
            </a:r>
            <a:r>
              <a:rPr lang="pt-BR" dirty="0">
                <a:solidFill>
                  <a:srgbClr val="0070C0"/>
                </a:solidFill>
              </a:rPr>
              <a:t>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CE4C980-C693-4F36-9922-B9AFFC24E2CF}"/>
              </a:ext>
            </a:extLst>
          </p:cNvPr>
          <p:cNvSpPr txBox="1"/>
          <p:nvPr/>
        </p:nvSpPr>
        <p:spPr>
          <a:xfrm>
            <a:off x="152401" y="2286000"/>
            <a:ext cx="85344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package Herança01;</a:t>
            </a:r>
          </a:p>
          <a:p>
            <a:r>
              <a:rPr lang="en-US" dirty="0">
                <a:solidFill>
                  <a:srgbClr val="FF0000"/>
                </a:solidFill>
              </a:rPr>
              <a:t>public class </a:t>
            </a:r>
            <a:r>
              <a:rPr lang="en-US" dirty="0" err="1">
                <a:solidFill>
                  <a:srgbClr val="FF0000"/>
                </a:solidFill>
              </a:rPr>
              <a:t>Telefone</a:t>
            </a:r>
            <a:r>
              <a:rPr lang="en-US" dirty="0">
                <a:solidFill>
                  <a:srgbClr val="FF0000"/>
                </a:solidFill>
              </a:rPr>
              <a:t> { </a:t>
            </a:r>
            <a:r>
              <a:rPr lang="en-US" sz="1100" dirty="0">
                <a:solidFill>
                  <a:srgbClr val="FF0000"/>
                </a:solidFill>
              </a:rPr>
              <a:t>//</a:t>
            </a:r>
            <a:r>
              <a:rPr lang="en-US" sz="1100" dirty="0" err="1">
                <a:solidFill>
                  <a:srgbClr val="FF0000"/>
                </a:solidFill>
              </a:rPr>
              <a:t>Classe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 err="1">
                <a:solidFill>
                  <a:srgbClr val="FF0000"/>
                </a:solidFill>
              </a:rPr>
              <a:t>construtora</a:t>
            </a:r>
            <a:r>
              <a:rPr lang="en-US" sz="1100" dirty="0">
                <a:solidFill>
                  <a:srgbClr val="FF0000"/>
                </a:solidFill>
              </a:rPr>
              <a:t>  Integer </a:t>
            </a:r>
            <a:r>
              <a:rPr lang="en-US" sz="1100" dirty="0" err="1">
                <a:solidFill>
                  <a:srgbClr val="FF0000"/>
                </a:solidFill>
              </a:rPr>
              <a:t>codigo</a:t>
            </a:r>
            <a:r>
              <a:rPr lang="en-US" sz="1100" dirty="0">
                <a:solidFill>
                  <a:srgbClr val="FF0000"/>
                </a:solidFill>
              </a:rPr>
              <a:t>;  //Se private, </a:t>
            </a:r>
            <a:r>
              <a:rPr lang="en-US" sz="1100" dirty="0" err="1">
                <a:solidFill>
                  <a:srgbClr val="FF0000"/>
                </a:solidFill>
              </a:rPr>
              <a:t>não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 err="1">
                <a:solidFill>
                  <a:srgbClr val="FF0000"/>
                </a:solidFill>
              </a:rPr>
              <a:t>poderá</a:t>
            </a:r>
            <a:r>
              <a:rPr lang="en-US" sz="1100" dirty="0">
                <a:solidFill>
                  <a:srgbClr val="FF0000"/>
                </a:solidFill>
              </a:rPr>
              <a:t> ser </a:t>
            </a:r>
            <a:r>
              <a:rPr lang="en-US" sz="1100" dirty="0" err="1">
                <a:solidFill>
                  <a:srgbClr val="FF0000"/>
                </a:solidFill>
              </a:rPr>
              <a:t>instanciada</a:t>
            </a:r>
            <a:r>
              <a:rPr lang="en-US" sz="1100" dirty="0">
                <a:solidFill>
                  <a:srgbClr val="FF0000"/>
                </a:solidFill>
              </a:rPr>
              <a:t> por </a:t>
            </a:r>
            <a:r>
              <a:rPr lang="en-US" sz="1100" dirty="0" err="1">
                <a:solidFill>
                  <a:srgbClr val="FF0000"/>
                </a:solidFill>
              </a:rPr>
              <a:t>outra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 err="1">
                <a:solidFill>
                  <a:srgbClr val="FF0000"/>
                </a:solidFill>
              </a:rPr>
              <a:t>classe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String </a:t>
            </a:r>
            <a:r>
              <a:rPr lang="en-US" dirty="0" err="1">
                <a:solidFill>
                  <a:srgbClr val="FF0000"/>
                </a:solidFill>
              </a:rPr>
              <a:t>serie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    String </a:t>
            </a:r>
            <a:r>
              <a:rPr lang="en-US" dirty="0" err="1">
                <a:solidFill>
                  <a:srgbClr val="FF0000"/>
                </a:solidFill>
              </a:rPr>
              <a:t>modelo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    float peso;</a:t>
            </a:r>
          </a:p>
          <a:p>
            <a:r>
              <a:rPr lang="en-US" dirty="0">
                <a:solidFill>
                  <a:srgbClr val="FF0000"/>
                </a:solidFill>
              </a:rPr>
              <a:t>    String </a:t>
            </a:r>
            <a:r>
              <a:rPr lang="en-US" dirty="0" err="1">
                <a:solidFill>
                  <a:srgbClr val="FF0000"/>
                </a:solidFill>
              </a:rPr>
              <a:t>dimensao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57F9B88-F1A3-4AA2-A56A-3282029750CC}"/>
              </a:ext>
            </a:extLst>
          </p:cNvPr>
          <p:cNvSpPr txBox="1"/>
          <p:nvPr/>
        </p:nvSpPr>
        <p:spPr>
          <a:xfrm>
            <a:off x="152400" y="4445675"/>
            <a:ext cx="8534400" cy="1846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package Herança01;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//</a:t>
            </a:r>
            <a:r>
              <a:rPr lang="en-US" sz="1600" dirty="0" err="1">
                <a:solidFill>
                  <a:srgbClr val="FF0000"/>
                </a:solidFill>
              </a:rPr>
              <a:t>Classe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construtora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public class </a:t>
            </a:r>
            <a:r>
              <a:rPr lang="en-US" sz="1600" dirty="0" err="1">
                <a:solidFill>
                  <a:srgbClr val="FF0000"/>
                </a:solidFill>
              </a:rPr>
              <a:t>TelSemFio</a:t>
            </a:r>
            <a:r>
              <a:rPr lang="en-US" sz="1600" dirty="0">
                <a:solidFill>
                  <a:srgbClr val="FF0000"/>
                </a:solidFill>
              </a:rPr>
              <a:t> extends </a:t>
            </a:r>
            <a:r>
              <a:rPr lang="en-US" sz="1600" dirty="0" err="1">
                <a:solidFill>
                  <a:srgbClr val="FF0000"/>
                </a:solidFill>
              </a:rPr>
              <a:t>Telefone</a:t>
            </a:r>
            <a:r>
              <a:rPr lang="en-US" sz="1600" dirty="0">
                <a:solidFill>
                  <a:srgbClr val="FF0000"/>
                </a:solidFill>
              </a:rPr>
              <a:t> {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int </a:t>
            </a:r>
            <a:r>
              <a:rPr lang="en-US" sz="1600" dirty="0" err="1">
                <a:solidFill>
                  <a:srgbClr val="FF0000"/>
                </a:solidFill>
              </a:rPr>
              <a:t>frequencia</a:t>
            </a:r>
            <a:r>
              <a:rPr lang="en-US" sz="1600" dirty="0">
                <a:solidFill>
                  <a:srgbClr val="FF0000"/>
                </a:solidFill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int </a:t>
            </a:r>
            <a:r>
              <a:rPr lang="en-US" sz="1600" dirty="0" err="1">
                <a:solidFill>
                  <a:srgbClr val="FF0000"/>
                </a:solidFill>
              </a:rPr>
              <a:t>qtdecanais</a:t>
            </a:r>
            <a:r>
              <a:rPr lang="en-US" sz="1600" dirty="0">
                <a:solidFill>
                  <a:srgbClr val="FF0000"/>
                </a:solidFill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int </a:t>
            </a:r>
            <a:r>
              <a:rPr lang="en-US" sz="1600" dirty="0" err="1">
                <a:solidFill>
                  <a:srgbClr val="FF0000"/>
                </a:solidFill>
              </a:rPr>
              <a:t>distoper</a:t>
            </a:r>
            <a:r>
              <a:rPr lang="en-US" sz="1600" dirty="0">
                <a:solidFill>
                  <a:srgbClr val="FF0000"/>
                </a:solidFill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39023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228600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</a:t>
            </a:r>
            <a:r>
              <a:rPr lang="pt-BR" b="1" dirty="0">
                <a:solidFill>
                  <a:srgbClr val="0070C0"/>
                </a:solidFill>
              </a:rPr>
              <a:t>HERANÇA</a:t>
            </a:r>
            <a:r>
              <a:rPr lang="pt-BR" dirty="0">
                <a:solidFill>
                  <a:srgbClr val="0070C0"/>
                </a:solidFill>
              </a:rPr>
              <a:t>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-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08897F4-D14C-4E68-BBD2-EB1EAB0922BB}"/>
              </a:ext>
            </a:extLst>
          </p:cNvPr>
          <p:cNvSpPr txBox="1"/>
          <p:nvPr/>
        </p:nvSpPr>
        <p:spPr>
          <a:xfrm>
            <a:off x="76199" y="457200"/>
            <a:ext cx="8794099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package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Herança01;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import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javax.swing.JOptionPane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public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class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Herança { //Classe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instanciadora</a:t>
            </a:r>
            <a:endParaRPr lang="pt-BR" sz="1400" dirty="0">
              <a:solidFill>
                <a:srgbClr val="FF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public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static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void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main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String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[]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args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TelSemFio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tsf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new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TelSemFio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String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codigo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JOptionPane.showInputDialog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("Código:");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tsf.codigo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Integer.parseInt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codigo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String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serie =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JOptionPane.showInputDialog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("Série:");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tsf.serie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serie;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String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modelo =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JOptionPane.showInputDialog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("Modelo:");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tsf.modelo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modelo;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String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peso =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JOptionPane.showInputDialog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("Peso:");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tsf.peso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Float.parseFloat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(peso);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String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dimensao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JOptionPane.showInputDialog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("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Dimensao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:");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tsf.dimensao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dimensao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String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frequencia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JOptionPane.showInputDialog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("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Frequencia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:");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tsf.frequencia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Integer.parseInt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frequencia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String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qtdecanais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JOptionPane.showInputDialog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("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Qtde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de canais:");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tsf.qtdecanais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Integer.parseInt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qtdecanais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</a:t>
            </a:r>
            <a:endParaRPr lang="en-US" sz="16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755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810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</a:t>
            </a:r>
            <a:r>
              <a:rPr lang="pt-BR" b="1" dirty="0">
                <a:solidFill>
                  <a:srgbClr val="0070C0"/>
                </a:solidFill>
              </a:rPr>
              <a:t>HERANÇA</a:t>
            </a:r>
            <a:r>
              <a:rPr lang="pt-BR" dirty="0">
                <a:solidFill>
                  <a:srgbClr val="0070C0"/>
                </a:solidFill>
              </a:rPr>
              <a:t>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08897F4-D14C-4E68-BBD2-EB1EAB0922BB}"/>
              </a:ext>
            </a:extLst>
          </p:cNvPr>
          <p:cNvSpPr txBox="1"/>
          <p:nvPr/>
        </p:nvSpPr>
        <p:spPr>
          <a:xfrm>
            <a:off x="76199" y="1861334"/>
            <a:ext cx="8794099" cy="29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String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distoper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JOptionPane.showInputDialog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("Distancia de Operação:");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tsf.distoper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Integer.parseInt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distoper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JOptionPane.showMessageDialog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null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, "Código--:  "+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tsf.codigo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+"\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nSérie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--:  "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+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tsf.serie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+"\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nModelo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--:  "+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tsf.modelo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+"\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nPeso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--:  "+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tsf.peso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+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"\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nDimensão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--:  "+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tsf.dimensao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+"\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nFrequência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--:  "+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tsf.frequencia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+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"\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nQtde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de canais--:  "+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tsf.qtdecanais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+"\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nDistancia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de Operação--:  "+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tsf.distoper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"DADOS DO TÉCNICO - Prof. EDIBERTO",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JOptionPane.PLAIN_MESSAGE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	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System.exit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(0);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}</a:t>
            </a:r>
            <a:endParaRPr lang="en-US" sz="16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Imagem 2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253954AE-DFEF-402C-BB97-0EFA81360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575" y="4076700"/>
            <a:ext cx="25622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412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9BA0A3DD-7F65-46EA-A10F-EE9D32D5E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0313"/>
            <a:ext cx="3533775" cy="4048087"/>
          </a:xfrm>
          <a:prstGeom prst="rect">
            <a:avLst/>
          </a:prstGeom>
        </p:spPr>
      </p:pic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en-US" b="1" dirty="0">
                <a:solidFill>
                  <a:srgbClr val="0070C0"/>
                </a:solidFill>
              </a:rPr>
              <a:t>Herança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FDA98BA-A9A0-4C61-886F-64DC1553C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286000"/>
            <a:ext cx="1680478" cy="371513"/>
          </a:xfrm>
          <a:prstGeom prst="rect">
            <a:avLst/>
          </a:prstGeom>
          <a:noFill/>
          <a:ln w="222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pt-BR" altLang="en-US" b="1" dirty="0">
                <a:solidFill>
                  <a:srgbClr val="0070C0"/>
                </a:solidFill>
              </a:rPr>
              <a:t>Superclasse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8D7A65B-E9B5-46F6-8267-5C3778500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181600"/>
            <a:ext cx="1680478" cy="371513"/>
          </a:xfrm>
          <a:prstGeom prst="rect">
            <a:avLst/>
          </a:prstGeom>
          <a:noFill/>
          <a:ln w="222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pt-BR" altLang="en-US" b="1" dirty="0">
                <a:solidFill>
                  <a:srgbClr val="0070C0"/>
                </a:solidFill>
              </a:rPr>
              <a:t>Subclasse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B6A375A-B5E6-473B-92ED-80B10087A312}"/>
              </a:ext>
            </a:extLst>
          </p:cNvPr>
          <p:cNvSpPr txBox="1"/>
          <p:nvPr/>
        </p:nvSpPr>
        <p:spPr>
          <a:xfrm>
            <a:off x="3417455" y="3429000"/>
            <a:ext cx="5802745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 err="1">
                <a:solidFill>
                  <a:srgbClr val="FF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p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ublic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class</a:t>
            </a:r>
            <a:r>
              <a:rPr lang="pt-BR" sz="140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Empregado  </a:t>
            </a:r>
            <a:r>
              <a:rPr lang="pt-BR" sz="12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//Classe construtora Empregado</a:t>
            </a:r>
            <a:endParaRPr lang="en-US" sz="16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{	</a:t>
            </a:r>
            <a:r>
              <a:rPr lang="pt-BR" sz="1400" dirty="0" err="1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String</a:t>
            </a:r>
            <a:r>
              <a:rPr lang="pt-BR" sz="140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matricula</a:t>
            </a:r>
            <a:r>
              <a:rPr lang="pt-BR" sz="110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;   </a:t>
            </a:r>
            <a:r>
              <a:rPr lang="pt-BR" sz="11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//Se </a:t>
            </a:r>
            <a:r>
              <a:rPr lang="pt-BR" sz="11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private</a:t>
            </a:r>
            <a:r>
              <a:rPr lang="pt-BR" sz="11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, não poderá ser instanciada por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100" dirty="0">
                <a:solidFill>
                  <a:srgbClr val="FF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                                           //</a:t>
            </a:r>
            <a:r>
              <a:rPr lang="pt-BR" sz="11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outra classe</a:t>
            </a:r>
            <a:endParaRPr lang="en-US" sz="16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	</a:t>
            </a:r>
            <a:r>
              <a:rPr lang="pt-BR" sz="1400" dirty="0" err="1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String</a:t>
            </a:r>
            <a:r>
              <a:rPr lang="pt-BR" sz="140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nome;}</a:t>
            </a:r>
            <a:endParaRPr lang="en-US" sz="16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public</a:t>
            </a:r>
            <a:r>
              <a:rPr lang="pt-BR" sz="140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class</a:t>
            </a:r>
            <a:r>
              <a:rPr lang="pt-BR" sz="140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Tecnico</a:t>
            </a:r>
            <a:r>
              <a:rPr lang="pt-BR" sz="140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extends</a:t>
            </a:r>
            <a:r>
              <a:rPr lang="pt-BR" sz="140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Empregado  </a:t>
            </a:r>
            <a:r>
              <a:rPr lang="pt-BR" sz="12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// Classe construtora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200" dirty="0">
                <a:solidFill>
                  <a:srgbClr val="FF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                                                                    //</a:t>
            </a:r>
            <a:r>
              <a:rPr lang="pt-BR" sz="12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Tecnico</a:t>
            </a:r>
            <a:endParaRPr lang="en-US" sz="16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{    </a:t>
            </a:r>
            <a:r>
              <a:rPr lang="pt-BR" sz="1400" dirty="0" err="1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String</a:t>
            </a:r>
            <a:r>
              <a:rPr lang="pt-BR" sz="140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titulo;</a:t>
            </a:r>
            <a:endParaRPr lang="en-US" sz="16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}</a:t>
            </a:r>
            <a:endParaRPr lang="en-US" sz="16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CB6050B-805F-455C-BB68-4FDCFBAF2A74}"/>
              </a:ext>
            </a:extLst>
          </p:cNvPr>
          <p:cNvSpPr txBox="1"/>
          <p:nvPr/>
        </p:nvSpPr>
        <p:spPr>
          <a:xfrm>
            <a:off x="6162675" y="1828800"/>
            <a:ext cx="2600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60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GENERALIZAÇÃO</a:t>
            </a:r>
            <a:endParaRPr lang="en-US" sz="2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167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610600" cy="4181787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1) A empresa de desenvolvimento de software "Atlas </a:t>
            </a:r>
            <a:r>
              <a:rPr lang="pt-BR" altLang="en-US" sz="1600" dirty="0" err="1">
                <a:solidFill>
                  <a:srgbClr val="0070C0"/>
                </a:solidFill>
              </a:rPr>
              <a:t>Development</a:t>
            </a:r>
            <a:r>
              <a:rPr lang="pt-BR" altLang="en-US" sz="1600" dirty="0">
                <a:solidFill>
                  <a:srgbClr val="0070C0"/>
                </a:solidFill>
              </a:rPr>
              <a:t>" foi contratada por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uma empresa de seguros para desenvolver um software na Linguagem Java que irá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avaliar o perfil de dos contratantes de seguro para automóveis. A Atlas já desenvolveu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sistemas parecidos para duas outras empresas. Em um dos módulos do sistema, um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desenvolvedor verificou que se herdasse métodos e atributos de duas outras classes,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poderia então desenvolver a classe necessária para ser utilizada em parte do módulo em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questão. Nesse caso, que tipo de herança está sendo realizada e se Java suportaria esse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mecanismo.</a:t>
            </a:r>
          </a:p>
          <a:p>
            <a:pPr algn="just">
              <a:spcBef>
                <a:spcPct val="20000"/>
              </a:spcBef>
            </a:pPr>
            <a:endParaRPr lang="pt-BR" altLang="en-US" sz="1600" dirty="0">
              <a:solidFill>
                <a:srgbClr val="0070C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a) Herança por prototipagem, Java implementa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b) Herança múltipla, Java implementa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c) Herança simples, Java implementa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FF0000"/>
                </a:solidFill>
              </a:rPr>
              <a:t>d) Herança múltipla, Java não implementa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e) Herança por prototipagem, Java não implementa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64F167-F3FA-44A2-A12D-CE5037204EC2}"/>
              </a:ext>
            </a:extLst>
          </p:cNvPr>
          <p:cNvSpPr txBox="1"/>
          <p:nvPr/>
        </p:nvSpPr>
        <p:spPr>
          <a:xfrm>
            <a:off x="762000" y="1371600"/>
            <a:ext cx="4614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Atividade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Autônoma</a:t>
            </a:r>
            <a:r>
              <a:rPr lang="en-US" dirty="0">
                <a:solidFill>
                  <a:srgbClr val="0070C0"/>
                </a:solidFill>
              </a:rPr>
              <a:t> Aura:</a:t>
            </a:r>
          </a:p>
        </p:txBody>
      </p:sp>
    </p:spTree>
    <p:extLst>
      <p:ext uri="{BB962C8B-B14F-4D97-AF65-F5344CB8AC3E}">
        <p14:creationId xmlns:p14="http://schemas.microsoft.com/office/powerpoint/2010/main" val="25745358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610600" cy="4181787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2) Um programador está desenvolvendo um software que irá controlar aceleradores de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motores de forma automática, evitando por exemplo, que o motorista acelere se houver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um objeto próximo ao veículo. O software deve ser adaptado para diversos tipos de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veículos como automóveis, caminhões e motos. No entanto, sabemos que esses veículos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possuem características distintas, mesmo apresentando o comportamento de aceleração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do motor. Nesse caso, o programador deverá implementar o método acelerar() para todos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os veículos, utilizando o mesmo nome mas com implementações distintas. Que conceito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de orientação a objetos o problema acima está se referindo.</a:t>
            </a:r>
          </a:p>
          <a:p>
            <a:pPr algn="just">
              <a:spcBef>
                <a:spcPct val="20000"/>
              </a:spcBef>
            </a:pPr>
            <a:endParaRPr lang="pt-BR" altLang="en-US" sz="1600" dirty="0">
              <a:solidFill>
                <a:srgbClr val="0070C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a) Herança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b) Abstração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FF0000"/>
                </a:solidFill>
              </a:rPr>
              <a:t>c) Polimorfismo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d) Encapsulamento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e) Construtor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64F167-F3FA-44A2-A12D-CE5037204EC2}"/>
              </a:ext>
            </a:extLst>
          </p:cNvPr>
          <p:cNvSpPr txBox="1"/>
          <p:nvPr/>
        </p:nvSpPr>
        <p:spPr>
          <a:xfrm>
            <a:off x="762000" y="1371600"/>
            <a:ext cx="4614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Atividade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Autônoma</a:t>
            </a:r>
            <a:r>
              <a:rPr lang="en-US" dirty="0">
                <a:solidFill>
                  <a:srgbClr val="0070C0"/>
                </a:solidFill>
              </a:rPr>
              <a:t> Aura:</a:t>
            </a:r>
          </a:p>
        </p:txBody>
      </p:sp>
    </p:spTree>
    <p:extLst>
      <p:ext uri="{BB962C8B-B14F-4D97-AF65-F5344CB8AC3E}">
        <p14:creationId xmlns:p14="http://schemas.microsoft.com/office/powerpoint/2010/main" val="19147236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en-US" b="1" dirty="0">
                <a:solidFill>
                  <a:srgbClr val="0070C0"/>
                </a:solidFill>
              </a:rPr>
              <a:t>Herança - </a:t>
            </a:r>
            <a:r>
              <a:rPr lang="pt-BR" altLang="en-US" b="1" dirty="0">
                <a:solidFill>
                  <a:srgbClr val="FF0000"/>
                </a:solidFill>
              </a:rPr>
              <a:t>MÚLTIPLA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FDA98BA-A9A0-4C61-886F-64DC1553C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593" y="2755917"/>
            <a:ext cx="1680478" cy="371513"/>
          </a:xfrm>
          <a:prstGeom prst="rect">
            <a:avLst/>
          </a:prstGeom>
          <a:noFill/>
          <a:ln w="222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pt-BR" altLang="en-US" b="1" dirty="0" err="1">
                <a:solidFill>
                  <a:srgbClr val="0070C0"/>
                </a:solidFill>
              </a:rPr>
              <a:t>SuperClasse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CFD76F92-2B4A-4567-872D-FA70529A1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297" y="2427948"/>
            <a:ext cx="5787405" cy="3695572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D8D7A65B-E9B5-46F6-8267-5C3778500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9821" y="5181600"/>
            <a:ext cx="1680478" cy="371513"/>
          </a:xfrm>
          <a:prstGeom prst="rect">
            <a:avLst/>
          </a:prstGeom>
          <a:noFill/>
          <a:ln w="222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pt-BR" altLang="en-US" dirty="0" err="1">
                <a:solidFill>
                  <a:srgbClr val="0070C0"/>
                </a:solidFill>
              </a:rPr>
              <a:t>SubClasse</a:t>
            </a:r>
            <a:endParaRPr lang="pt-BR" altLang="en-US" dirty="0">
              <a:solidFill>
                <a:srgbClr val="0070C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584728C-BB6C-4861-B220-02EE2F5CF8A0}"/>
              </a:ext>
            </a:extLst>
          </p:cNvPr>
          <p:cNvSpPr txBox="1"/>
          <p:nvPr/>
        </p:nvSpPr>
        <p:spPr>
          <a:xfrm>
            <a:off x="81486" y="4360048"/>
            <a:ext cx="3652314" cy="195438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algn="just">
              <a:spcBef>
                <a:spcPts val="60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uma </a:t>
            </a:r>
            <a:r>
              <a:rPr lang="pt-BR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subclasse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 herda características</a:t>
            </a:r>
          </a:p>
          <a:p>
            <a:pPr marL="0" marR="0" algn="just">
              <a:spcBef>
                <a:spcPts val="60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de mais de uma </a:t>
            </a:r>
            <a:r>
              <a:rPr lang="pt-BR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superclasse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marR="0" algn="just">
              <a:spcBef>
                <a:spcPts val="60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Algumas linguagens orientadas a</a:t>
            </a:r>
          </a:p>
          <a:p>
            <a:pPr marL="0" marR="0" algn="just">
              <a:spcBef>
                <a:spcPts val="60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objetos </a:t>
            </a:r>
            <a:r>
              <a:rPr lang="pt-BR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não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 suportam herança </a:t>
            </a:r>
          </a:p>
          <a:p>
            <a:pPr marL="0" marR="0" algn="just">
              <a:spcBef>
                <a:spcPts val="60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múltipla, por exemplo a linguagem</a:t>
            </a:r>
          </a:p>
          <a:p>
            <a:pPr marL="0" marR="0" algn="just">
              <a:spcBef>
                <a:spcPts val="60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pt-BR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Java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7928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9BA0A3DD-7F65-46EA-A10F-EE9D32D5E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025" y="2200313"/>
            <a:ext cx="3533775" cy="4048087"/>
          </a:xfrm>
          <a:prstGeom prst="rect">
            <a:avLst/>
          </a:prstGeom>
        </p:spPr>
      </p:pic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en-US" b="1" dirty="0">
                <a:solidFill>
                  <a:srgbClr val="0070C0"/>
                </a:solidFill>
              </a:rPr>
              <a:t>Herança – </a:t>
            </a:r>
            <a:r>
              <a:rPr lang="pt-BR" altLang="en-US" b="1" dirty="0">
                <a:solidFill>
                  <a:srgbClr val="FF0000"/>
                </a:solidFill>
              </a:rPr>
              <a:t>PRÁTICA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FDA98BA-A9A0-4C61-886F-64DC1553C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722" y="2286000"/>
            <a:ext cx="1680478" cy="371513"/>
          </a:xfrm>
          <a:prstGeom prst="rect">
            <a:avLst/>
          </a:prstGeom>
          <a:noFill/>
          <a:ln w="222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pt-BR" altLang="en-US" b="1" dirty="0">
                <a:solidFill>
                  <a:srgbClr val="0070C0"/>
                </a:solidFill>
              </a:rPr>
              <a:t>Superclasse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8D7A65B-E9B5-46F6-8267-5C3778500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181600"/>
            <a:ext cx="1680478" cy="371513"/>
          </a:xfrm>
          <a:prstGeom prst="rect">
            <a:avLst/>
          </a:prstGeom>
          <a:noFill/>
          <a:ln w="222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pt-BR" altLang="en-US" b="1" dirty="0">
                <a:solidFill>
                  <a:srgbClr val="0070C0"/>
                </a:solidFill>
              </a:rPr>
              <a:t>Subclasse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CB6050B-805F-455C-BB68-4FDCFBAF2A74}"/>
              </a:ext>
            </a:extLst>
          </p:cNvPr>
          <p:cNvSpPr txBox="1"/>
          <p:nvPr/>
        </p:nvSpPr>
        <p:spPr>
          <a:xfrm>
            <a:off x="6162675" y="1828800"/>
            <a:ext cx="2600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60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GENERALIZAÇÃO</a:t>
            </a:r>
            <a:endParaRPr lang="en-US" sz="2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1777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</a:t>
            </a:r>
            <a:r>
              <a:rPr lang="pt-BR" b="1" dirty="0">
                <a:solidFill>
                  <a:srgbClr val="0070C0"/>
                </a:solidFill>
              </a:rPr>
              <a:t>HERANÇA</a:t>
            </a:r>
            <a:r>
              <a:rPr lang="pt-BR" dirty="0">
                <a:solidFill>
                  <a:srgbClr val="0070C0"/>
                </a:solidFill>
              </a:rPr>
              <a:t>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2FBB130-F87A-4665-AC3A-6CA8E8697C1B}"/>
              </a:ext>
            </a:extLst>
          </p:cNvPr>
          <p:cNvSpPr txBox="1"/>
          <p:nvPr/>
        </p:nvSpPr>
        <p:spPr>
          <a:xfrm>
            <a:off x="273701" y="1752600"/>
            <a:ext cx="859659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package Herança00;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public class </a:t>
            </a:r>
            <a:r>
              <a:rPr lang="en-US" sz="1600" dirty="0" err="1">
                <a:solidFill>
                  <a:srgbClr val="FF0000"/>
                </a:solidFill>
              </a:rPr>
              <a:t>Empregado</a:t>
            </a:r>
            <a:r>
              <a:rPr lang="en-US" sz="1600" dirty="0">
                <a:solidFill>
                  <a:srgbClr val="FF0000"/>
                </a:solidFill>
              </a:rPr>
              <a:t> {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Integer matricula; </a:t>
            </a:r>
            <a:r>
              <a:rPr lang="en-US" sz="1600" dirty="0">
                <a:solidFill>
                  <a:srgbClr val="0070C0"/>
                </a:solidFill>
              </a:rPr>
              <a:t>//</a:t>
            </a:r>
            <a:r>
              <a:rPr lang="en-US" sz="1600" dirty="0" err="1">
                <a:solidFill>
                  <a:srgbClr val="0070C0"/>
                </a:solidFill>
              </a:rPr>
              <a:t>obs</a:t>
            </a:r>
            <a:r>
              <a:rPr lang="en-US" sz="1600" dirty="0">
                <a:solidFill>
                  <a:srgbClr val="0070C0"/>
                </a:solidFill>
              </a:rPr>
              <a:t> se private String </a:t>
            </a:r>
            <a:r>
              <a:rPr lang="en-US" sz="1600" dirty="0" err="1">
                <a:solidFill>
                  <a:srgbClr val="0070C0"/>
                </a:solidFill>
              </a:rPr>
              <a:t>nome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100" dirty="0">
                <a:solidFill>
                  <a:srgbClr val="0070C0"/>
                </a:solidFill>
              </a:rPr>
              <a:t>NÃO PODERÁ SER INSTANCIADA POR OUTRA CLASSE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    String </a:t>
            </a:r>
            <a:r>
              <a:rPr lang="en-US" sz="1600" dirty="0" err="1">
                <a:solidFill>
                  <a:srgbClr val="FF0000"/>
                </a:solidFill>
              </a:rPr>
              <a:t>nome</a:t>
            </a:r>
            <a:r>
              <a:rPr lang="en-US" sz="1600" dirty="0">
                <a:solidFill>
                  <a:srgbClr val="FF0000"/>
                </a:solidFill>
              </a:rPr>
              <a:t>;        </a:t>
            </a:r>
            <a:r>
              <a:rPr lang="en-US" sz="1600" dirty="0">
                <a:solidFill>
                  <a:srgbClr val="0070C0"/>
                </a:solidFill>
              </a:rPr>
              <a:t>//</a:t>
            </a:r>
            <a:r>
              <a:rPr lang="en-US" sz="1600" dirty="0" err="1">
                <a:solidFill>
                  <a:srgbClr val="0070C0"/>
                </a:solidFill>
              </a:rPr>
              <a:t>obs</a:t>
            </a:r>
            <a:r>
              <a:rPr lang="en-US" sz="1600" dirty="0">
                <a:solidFill>
                  <a:srgbClr val="0070C0"/>
                </a:solidFill>
              </a:rPr>
              <a:t> se private String </a:t>
            </a:r>
            <a:r>
              <a:rPr lang="en-US" sz="1600" dirty="0" err="1">
                <a:solidFill>
                  <a:srgbClr val="0070C0"/>
                </a:solidFill>
              </a:rPr>
              <a:t>nome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100" dirty="0">
                <a:solidFill>
                  <a:srgbClr val="0070C0"/>
                </a:solidFill>
              </a:rPr>
              <a:t>NÃO PODERÁ SER INSTANCIADA POR OUTRA CLASSE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5D4F521-C3C2-4D5C-9B6B-3B0010369161}"/>
              </a:ext>
            </a:extLst>
          </p:cNvPr>
          <p:cNvSpPr txBox="1"/>
          <p:nvPr/>
        </p:nvSpPr>
        <p:spPr>
          <a:xfrm>
            <a:off x="273701" y="3200400"/>
            <a:ext cx="8596598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package Herança00;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public class </a:t>
            </a:r>
            <a:r>
              <a:rPr lang="en-US" sz="1600" dirty="0" err="1">
                <a:solidFill>
                  <a:srgbClr val="FF0000"/>
                </a:solidFill>
              </a:rPr>
              <a:t>Tecnico</a:t>
            </a:r>
            <a:r>
              <a:rPr lang="en-US" sz="1600" dirty="0">
                <a:solidFill>
                  <a:srgbClr val="FF0000"/>
                </a:solidFill>
              </a:rPr>
              <a:t> extends </a:t>
            </a:r>
            <a:r>
              <a:rPr lang="en-US" sz="1600" dirty="0" err="1">
                <a:solidFill>
                  <a:srgbClr val="FF0000"/>
                </a:solidFill>
              </a:rPr>
              <a:t>Empregado</a:t>
            </a:r>
            <a:r>
              <a:rPr lang="en-US" sz="1600" dirty="0">
                <a:solidFill>
                  <a:srgbClr val="FF0000"/>
                </a:solidFill>
              </a:rPr>
              <a:t> {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String </a:t>
            </a:r>
            <a:r>
              <a:rPr lang="en-US" sz="1600" dirty="0" err="1">
                <a:solidFill>
                  <a:srgbClr val="FF0000"/>
                </a:solidFill>
              </a:rPr>
              <a:t>titulo</a:t>
            </a:r>
            <a:r>
              <a:rPr lang="en-US" sz="1600" dirty="0">
                <a:solidFill>
                  <a:srgbClr val="FF0000"/>
                </a:solidFill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23962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10422</TotalTime>
  <Words>5138</Words>
  <Application>Microsoft Office PowerPoint</Application>
  <PresentationFormat>Apresentação na tela (4:3)</PresentationFormat>
  <Paragraphs>624</Paragraphs>
  <Slides>61</Slides>
  <Notes>61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Calibri Light</vt:lpstr>
      <vt:lpstr>Lucida Console</vt:lpstr>
      <vt:lpstr>Times New Roman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Telecomunicação</dc:title>
  <dc:subject/>
  <dc:creator>Alyson Oliveira</dc:creator>
  <cp:keywords/>
  <dc:description/>
  <cp:lastModifiedBy>Ediberto Mariano</cp:lastModifiedBy>
  <cp:revision>1688</cp:revision>
  <cp:lastPrinted>1601-01-01T00:00:00Z</cp:lastPrinted>
  <dcterms:created xsi:type="dcterms:W3CDTF">2015-08-12T20:16:29Z</dcterms:created>
  <dcterms:modified xsi:type="dcterms:W3CDTF">2024-02-28T02:58:56Z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51</vt:i4>
  </property>
</Properties>
</file>