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4" r:id="rId1"/>
  </p:sldMasterIdLst>
  <p:notesMasterIdLst>
    <p:notesMasterId r:id="rId63"/>
  </p:notesMasterIdLst>
  <p:handoutMasterIdLst>
    <p:handoutMasterId r:id="rId64"/>
  </p:handoutMasterIdLst>
  <p:sldIdLst>
    <p:sldId id="256" r:id="rId2"/>
    <p:sldId id="391" r:id="rId3"/>
    <p:sldId id="392" r:id="rId4"/>
    <p:sldId id="393" r:id="rId5"/>
    <p:sldId id="420" r:id="rId6"/>
    <p:sldId id="419" r:id="rId7"/>
    <p:sldId id="456" r:id="rId8"/>
    <p:sldId id="476" r:id="rId9"/>
    <p:sldId id="457" r:id="rId10"/>
    <p:sldId id="458" r:id="rId11"/>
    <p:sldId id="470" r:id="rId12"/>
    <p:sldId id="471" r:id="rId13"/>
    <p:sldId id="472" r:id="rId14"/>
    <p:sldId id="473" r:id="rId15"/>
    <p:sldId id="474" r:id="rId16"/>
    <p:sldId id="475" r:id="rId17"/>
    <p:sldId id="477" r:id="rId18"/>
    <p:sldId id="479" r:id="rId19"/>
    <p:sldId id="478" r:id="rId20"/>
    <p:sldId id="462" r:id="rId21"/>
    <p:sldId id="465" r:id="rId22"/>
    <p:sldId id="466" r:id="rId23"/>
    <p:sldId id="423" r:id="rId24"/>
    <p:sldId id="441" r:id="rId25"/>
    <p:sldId id="443" r:id="rId26"/>
    <p:sldId id="444" r:id="rId27"/>
    <p:sldId id="445" r:id="rId28"/>
    <p:sldId id="446" r:id="rId29"/>
    <p:sldId id="447" r:id="rId30"/>
    <p:sldId id="450" r:id="rId31"/>
    <p:sldId id="449" r:id="rId32"/>
    <p:sldId id="451" r:id="rId33"/>
    <p:sldId id="448" r:id="rId34"/>
    <p:sldId id="452" r:id="rId35"/>
    <p:sldId id="453" r:id="rId36"/>
    <p:sldId id="454" r:id="rId37"/>
    <p:sldId id="455" r:id="rId38"/>
    <p:sldId id="426" r:id="rId39"/>
    <p:sldId id="427" r:id="rId40"/>
    <p:sldId id="428" r:id="rId41"/>
    <p:sldId id="431" r:id="rId42"/>
    <p:sldId id="439" r:id="rId43"/>
    <p:sldId id="440" r:id="rId44"/>
    <p:sldId id="407" r:id="rId45"/>
    <p:sldId id="408" r:id="rId46"/>
    <p:sldId id="418" r:id="rId47"/>
    <p:sldId id="430" r:id="rId48"/>
    <p:sldId id="432" r:id="rId49"/>
    <p:sldId id="433" r:id="rId50"/>
    <p:sldId id="434" r:id="rId51"/>
    <p:sldId id="435" r:id="rId52"/>
    <p:sldId id="436" r:id="rId53"/>
    <p:sldId id="437" r:id="rId54"/>
    <p:sldId id="438" r:id="rId55"/>
    <p:sldId id="424" r:id="rId56"/>
    <p:sldId id="461" r:id="rId57"/>
    <p:sldId id="463" r:id="rId58"/>
    <p:sldId id="467" r:id="rId59"/>
    <p:sldId id="468" r:id="rId60"/>
    <p:sldId id="429" r:id="rId61"/>
    <p:sldId id="464" r:id="rId62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A82C44CA-E2B4-4C7D-8BFA-3FB5A07CC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8CC3FC-B3CB-48DC-B16B-02BDBB2C8D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+mn-ea"/>
              </a:defRPr>
            </a:lvl1pPr>
          </a:lstStyle>
          <a:p>
            <a:pPr>
              <a:defRPr/>
            </a:pPr>
            <a:fld id="{795B99D0-C1FD-4E63-9F73-69C439E975EF}" type="datetime1">
              <a:rPr lang="en-US"/>
              <a:pPr>
                <a:defRPr/>
              </a:pPr>
              <a:t>8/14/2023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1BDB7C-DF7D-48CC-8EE0-E0E0A38031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D6D62F-83A9-446B-B307-580A882884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746920F-E7B7-4348-B9DD-FEFEAB86D25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636246CB-B22B-4096-9A8B-838F42D0A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5" name="AutoShape 2">
            <a:extLst>
              <a:ext uri="{FF2B5EF4-FFF2-40B4-BE49-F238E27FC236}">
                <a16:creationId xmlns:a16="http://schemas.microsoft.com/office/drawing/2014/main" id="{722193B6-23D6-4BFE-A9A0-7251399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6" name="AutoShape 3">
            <a:extLst>
              <a:ext uri="{FF2B5EF4-FFF2-40B4-BE49-F238E27FC236}">
                <a16:creationId xmlns:a16="http://schemas.microsoft.com/office/drawing/2014/main" id="{1B461983-D81E-4FE7-BC4D-00683D02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7" name="AutoShape 4">
            <a:extLst>
              <a:ext uri="{FF2B5EF4-FFF2-40B4-BE49-F238E27FC236}">
                <a16:creationId xmlns:a16="http://schemas.microsoft.com/office/drawing/2014/main" id="{9CF3B1F2-B597-4BC9-A11F-D2D1002D5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8" name="Rectangle 5">
            <a:extLst>
              <a:ext uri="{FF2B5EF4-FFF2-40B4-BE49-F238E27FC236}">
                <a16:creationId xmlns:a16="http://schemas.microsoft.com/office/drawing/2014/main" id="{35239921-9614-46C0-B1F5-F22C4AFF2B7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21525" cy="400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DFCC9C6C-D0A2-430D-91A4-B8852AC130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2025" cy="48053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A19D7220-0538-45E4-932D-C190A5B055B0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0" name="Rectangle 8">
            <a:extLst>
              <a:ext uri="{FF2B5EF4-FFF2-40B4-BE49-F238E27FC236}">
                <a16:creationId xmlns:a16="http://schemas.microsoft.com/office/drawing/2014/main" id="{C4ADF483-4F0E-4202-A5D1-2A7EF88730D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B4AC72C3-77D0-40C0-9372-A4C2653F559E}" type="datetime1">
              <a:rPr lang="en-US" altLang="en-US"/>
              <a:pPr>
                <a:defRPr/>
              </a:pPr>
              <a:t>8/14/2023</a:t>
            </a:fld>
            <a:endParaRPr lang="pt-BR" altLang="en-US"/>
          </a:p>
        </p:txBody>
      </p:sp>
      <p:sp>
        <p:nvSpPr>
          <p:cNvPr id="28681" name="Rectangle 9">
            <a:extLst>
              <a:ext uri="{FF2B5EF4-FFF2-40B4-BE49-F238E27FC236}">
                <a16:creationId xmlns:a16="http://schemas.microsoft.com/office/drawing/2014/main" id="{70674B82-CEAA-40CE-9F57-C4CDB8E6C0DE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5013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buClrTx/>
              <a:buSzPct val="100000"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pt-BR" altLang="en-US"/>
              <a:t> </a:t>
            </a:r>
          </a:p>
        </p:txBody>
      </p:sp>
      <p:sp>
        <p:nvSpPr>
          <p:cNvPr id="28682" name="Rectangle 10">
            <a:extLst>
              <a:ext uri="{FF2B5EF4-FFF2-40B4-BE49-F238E27FC236}">
                <a16:creationId xmlns:a16="http://schemas.microsoft.com/office/drawing/2014/main" id="{3A415268-3CDE-4C7D-BFF8-9202478413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buSzPct val="10000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B5D8A69-E2A5-402A-9661-C10D507829C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>
            <a:extLst>
              <a:ext uri="{FF2B5EF4-FFF2-40B4-BE49-F238E27FC236}">
                <a16:creationId xmlns:a16="http://schemas.microsoft.com/office/drawing/2014/main" id="{FE64465E-191D-41A1-92A1-A33265D9C4F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A71C8A3-177F-4C38-BD09-839D38963331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22C97914-2653-400B-A21B-1999EAFA66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D1FC602D-CE17-4D9B-BEA1-37EAD2311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6149" name="Text Box 3">
            <a:extLst>
              <a:ext uri="{FF2B5EF4-FFF2-40B4-BE49-F238E27FC236}">
                <a16:creationId xmlns:a16="http://schemas.microsoft.com/office/drawing/2014/main" id="{C39C4AED-BB98-4E6C-98EB-69A9503A7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365C0C5-6F25-455C-AA3F-EF646FB44BBB}" type="slidenum">
              <a:rPr lang="pt-BR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9505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0258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351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006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101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7356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7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102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215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679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83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06827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0290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637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65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24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54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509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271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59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32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1113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06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190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436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249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059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596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6716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" name="Espaço Reservado para Anotações 1">
            <a:extLst>
              <a:ext uri="{FF2B5EF4-FFF2-40B4-BE49-F238E27FC236}">
                <a16:creationId xmlns:a16="http://schemas.microsoft.com/office/drawing/2014/main" id="{99861869-4CA9-43CE-BBBD-2BA7FF0C2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163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11309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90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7616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5278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8665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61386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33826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3448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63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011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14190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2832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58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1157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52216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0068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9948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0794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1029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360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630444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91479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79681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626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92726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83625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7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77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94528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>
            <a:extLst>
              <a:ext uri="{FF2B5EF4-FFF2-40B4-BE49-F238E27FC236}">
                <a16:creationId xmlns:a16="http://schemas.microsoft.com/office/drawing/2014/main" id="{D7A73A04-DD01-45C8-82D0-F68310109639}"/>
              </a:ext>
            </a:extLst>
          </p:cNvPr>
          <p:cNvSpPr>
            <a:spLocks noGrp="1" noChangeArrowheads="1"/>
          </p:cNvSpPr>
          <p:nvPr>
            <p:ph type="dt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611534-AEE8-40B2-B101-0F9642327265}" type="datetime1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8/14/2023</a:t>
            </a:fld>
            <a:endParaRPr lang="pt-BR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CB76C46B-65A1-4106-913E-6818338669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812800"/>
            <a:ext cx="5343525" cy="400843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Text Box 2">
            <a:extLst>
              <a:ext uri="{FF2B5EF4-FFF2-40B4-BE49-F238E27FC236}">
                <a16:creationId xmlns:a16="http://schemas.microsoft.com/office/drawing/2014/main" id="{7B2DF7FE-59C8-4B52-A453-571CA4876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075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FFFCF605-020E-48A6-834E-E1F86ECE63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074FC-3ECD-4176-AF77-3E16ABDDAA9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65276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D317844A-2632-4BC6-B05C-DF3A6FAFC82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F827-CE20-4F2D-B942-8F9C8E448EBC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998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4638" y="287338"/>
            <a:ext cx="2055812" cy="52879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87338"/>
            <a:ext cx="6015038" cy="52879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1BD56ED-23B1-456D-94B4-1AA418D17EA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D74089-3F05-4FB3-A2F6-D5B78387D3DE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1631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6F118B1-9AF3-4114-9F84-D866AF828D5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A164E-70A9-4B91-8590-8B4777432958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85003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944CD083-2C92-4D2E-9E9E-25BD397C81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FFFAE-8103-4F6E-9C3A-51B706A06150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2035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397033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9703874-B872-4D14-843E-177022BC1B0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EE346-AB55-495A-B97A-6FAB2F5D15DF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302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347405E-6CA8-4836-B687-2699B807CC3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D6220D-0C29-45B9-A54B-14486D4B52F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800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67B0CAA-C94E-4AD6-8EDF-4B8F4E61878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93A91-20B7-4C9F-A643-7A4B88F4E3F4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5080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2">
            <a:extLst>
              <a:ext uri="{FF2B5EF4-FFF2-40B4-BE49-F238E27FC236}">
                <a16:creationId xmlns:a16="http://schemas.microsoft.com/office/drawing/2014/main" id="{F5957D37-2BB7-4940-9FF3-C0CE73CF22A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flipH="1">
            <a:off x="-30163" y="6324600"/>
            <a:ext cx="822960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dirty="0">
                <a:solidFill>
                  <a:schemeClr val="accent2"/>
                </a:solidFill>
              </a:rPr>
              <a:t>Professor: Ediberto Mariano                                                                    Aula 02</a:t>
            </a:r>
            <a:endParaRPr lang="en-US" altLang="en-US" dirty="0">
              <a:solidFill>
                <a:schemeClr val="accent2"/>
              </a:solidFill>
            </a:endParaRPr>
          </a:p>
        </p:txBody>
      </p:sp>
      <p:sp>
        <p:nvSpPr>
          <p:cNvPr id="3" name="CaixaDeTexto 13">
            <a:extLst>
              <a:ext uri="{FF2B5EF4-FFF2-40B4-BE49-F238E27FC236}">
                <a16:creationId xmlns:a16="http://schemas.microsoft.com/office/drawing/2014/main" id="{F825DF52-8B7A-4467-A65D-BC9201E1730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38200" y="6594475"/>
            <a:ext cx="1447800" cy="230188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t-BR" altLang="en-US" sz="900" b="1" dirty="0"/>
              <a:t>2023.2</a:t>
            </a:r>
            <a:endParaRPr lang="en-US" altLang="en-US" b="1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8FC613E1-146B-44C8-A2DD-76F0AB8116D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xfrm>
            <a:off x="8077200" y="6376988"/>
            <a:ext cx="1011238" cy="3587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AFA30-58A3-4BD6-B5B8-4ABEF8CE0DFD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0220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2218B92-6FC7-4552-8581-191345F3EF46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65B2B-BD47-4FF4-97C4-D450692A9F65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966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C49A5B9-EDAC-49DB-BA95-805CA85C076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F204B-680C-4248-93D4-C2AF6410710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976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2DEE2A89-0DAE-4FD6-8BA0-368D984EC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523875"/>
          </a:xfrm>
          <a:prstGeom prst="rect">
            <a:avLst/>
          </a:prstGeom>
          <a:solidFill>
            <a:srgbClr val="2683C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A4D5ACE0-DB7D-4F22-8AA5-845C73E46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34125"/>
            <a:ext cx="9144000" cy="66675"/>
          </a:xfrm>
          <a:prstGeom prst="rect">
            <a:avLst/>
          </a:prstGeom>
          <a:solidFill>
            <a:srgbClr val="1CA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28" name="Line 3">
            <a:extLst>
              <a:ext uri="{FF2B5EF4-FFF2-40B4-BE49-F238E27FC236}">
                <a16:creationId xmlns:a16="http://schemas.microsoft.com/office/drawing/2014/main" id="{F6EF0FD1-1005-4D13-BEB8-64C475D7A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1738313"/>
            <a:ext cx="7475538" cy="1587"/>
          </a:xfrm>
          <a:prstGeom prst="line">
            <a:avLst/>
          </a:prstGeom>
          <a:noFill/>
          <a:ln w="6480" cap="sq">
            <a:solidFill>
              <a:srgbClr val="7F7F7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4">
            <a:extLst>
              <a:ext uri="{FF2B5EF4-FFF2-40B4-BE49-F238E27FC236}">
                <a16:creationId xmlns:a16="http://schemas.microsoft.com/office/drawing/2014/main" id="{26B28AD2-300B-410C-95DC-FA74F5AE1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179388"/>
            <a:ext cx="10699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3747C51B-E800-47A3-9A3F-C92B5639F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buSzPct val="100000"/>
              <a:defRPr/>
            </a:pPr>
            <a:r>
              <a:rPr lang="pt-BR" altLang="en-US" sz="900">
                <a:solidFill>
                  <a:srgbClr val="FFFFFF"/>
                </a:solidFill>
                <a:latin typeface="Calibri" panose="020F0502020204030204" pitchFamily="34" charset="0"/>
              </a:rPr>
              <a:t>2019.2</a:t>
            </a:r>
          </a:p>
        </p:txBody>
      </p:sp>
      <p:sp>
        <p:nvSpPr>
          <p:cNvPr id="1031" name="Rectangle 6">
            <a:extLst>
              <a:ext uri="{FF2B5EF4-FFF2-40B4-BE49-F238E27FC236}">
                <a16:creationId xmlns:a16="http://schemas.microsoft.com/office/drawing/2014/main" id="{530C03E4-D9D7-4C13-995A-A0BA5B7736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287338"/>
            <a:ext cx="7537450" cy="144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do título</a:t>
            </a:r>
          </a:p>
        </p:txBody>
      </p:sp>
      <p:sp>
        <p:nvSpPr>
          <p:cNvPr id="1032" name="Rectangle 7">
            <a:extLst>
              <a:ext uri="{FF2B5EF4-FFF2-40B4-BE49-F238E27FC236}">
                <a16:creationId xmlns:a16="http://schemas.microsoft.com/office/drawing/2014/main" id="{0CDC0C78-963B-421E-879F-031FAAD41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397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Clique para editar o formato do texto da estrutura de tópicos</a:t>
            </a:r>
          </a:p>
          <a:p>
            <a:pPr lvl="1"/>
            <a:r>
              <a:rPr lang="en-GB" altLang="en-US"/>
              <a:t>2.º nível da estrutura de tópicos</a:t>
            </a:r>
          </a:p>
          <a:p>
            <a:pPr lvl="2"/>
            <a:r>
              <a:rPr lang="en-GB" altLang="en-US"/>
              <a:t>3.º nível da estrutura de tópicos</a:t>
            </a:r>
          </a:p>
          <a:p>
            <a:pPr lvl="3"/>
            <a:r>
              <a:rPr lang="en-GB" altLang="en-US"/>
              <a:t>4.º nível da estrutura de tópicos</a:t>
            </a:r>
          </a:p>
          <a:p>
            <a:pPr lvl="4"/>
            <a:r>
              <a:rPr lang="en-GB" altLang="en-US"/>
              <a:t>5.º nível da estrutura de tópicos</a:t>
            </a:r>
          </a:p>
          <a:p>
            <a:pPr lvl="4"/>
            <a:r>
              <a:rPr lang="en-GB" altLang="en-US"/>
              <a:t>6.º nível da estrutura de tópicos</a:t>
            </a:r>
          </a:p>
          <a:p>
            <a:pPr lvl="4"/>
            <a:r>
              <a:rPr lang="en-GB" altLang="en-US"/>
              <a:t>7.º nível da estrutura de tópicos</a:t>
            </a:r>
          </a:p>
        </p:txBody>
      </p:sp>
      <p:sp>
        <p:nvSpPr>
          <p:cNvPr id="1033" name="Text Box 8">
            <a:extLst>
              <a:ext uri="{FF2B5EF4-FFF2-40B4-BE49-F238E27FC236}">
                <a16:creationId xmlns:a16="http://schemas.microsoft.com/office/drawing/2014/main" id="{551AEE9E-3C0B-4BB0-A7D1-32C484EA2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6459538"/>
            <a:ext cx="18542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4" name="Text Box 9">
            <a:extLst>
              <a:ext uri="{FF2B5EF4-FFF2-40B4-BE49-F238E27FC236}">
                <a16:creationId xmlns:a16="http://schemas.microsoft.com/office/drawing/2014/main" id="{AC030931-C2F1-40D4-94F9-1C9DB0DBE9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14EBCBA0-59AA-49A8-BCD7-6D39DDEF1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280275" y="6459538"/>
            <a:ext cx="1122363" cy="358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marL="215900" indent="-211138" eaLnBrk="1">
              <a:buSzPct val="45000"/>
              <a:tabLst>
                <a:tab pos="449263" algn="l"/>
                <a:tab pos="89852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4AAE71-4E00-4F0E-8FAE-9163EBFAC713}" type="slidenum">
              <a:rPr lang="en-GB" altLang="en-US"/>
              <a:pPr>
                <a:defRPr/>
              </a:pPr>
              <a:t>‹nº›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4" r:id="rId4"/>
    <p:sldLayoutId id="2147485265" r:id="rId5"/>
    <p:sldLayoutId id="2147485266" r:id="rId6"/>
    <p:sldLayoutId id="2147485271" r:id="rId7"/>
    <p:sldLayoutId id="2147485267" r:id="rId8"/>
    <p:sldLayoutId id="2147485268" r:id="rId9"/>
    <p:sldLayoutId id="2147485269" r:id="rId10"/>
    <p:sldLayoutId id="2147485270" r:id="rId11"/>
  </p:sldLayoutIdLst>
  <p:hf sldNum="0" hdr="0" dt="0"/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DejaVu Sans" charset="0"/>
          <a:cs typeface="+mj-cs"/>
        </a:defRPr>
      </a:lvl1pPr>
      <a:lvl2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2pPr>
      <a:lvl3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3pPr>
      <a:lvl4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4pPr>
      <a:lvl5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ea typeface="DejaVu Sans" charset="0"/>
          <a:cs typeface="DejaVu Sans" charset="0"/>
        </a:defRPr>
      </a:lvl5pPr>
      <a:lvl6pPr marL="25146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l" defTabSz="449263" rtl="0" fontAlgn="base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DejaVu Sans" charset="0"/>
          <a:cs typeface="+mn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DejaVu Sans" charset="0"/>
          <a:cs typeface="+mn-cs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DejaVu Sans" charset="0"/>
          <a:cs typeface="+mn-cs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DejaVu Sans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translate.googleusercontent.com/translate_c?depth=1&amp;hl=pt-BR&amp;prev=/search%3Fq%3Doverriding%2Bjava%26biw%3D1280%26bih%3D629&amp;rurl=translate.google.com.br&amp;sl=en&amp;u=http://en.wikipedia.org/wiki/Superclass_(computer_science)&amp;usg=ALkJrhhqnpyIPqxBdV6xmo2BehHRucbikg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90A2AAA1-7FB8-437B-B190-FA5137DE6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31963"/>
            <a:ext cx="7723188" cy="1316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40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  - ARA0075</a:t>
            </a:r>
            <a:endParaRPr lang="en-US" altLang="en-US" sz="3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73721FA2-AEBD-4A47-BDF2-BE7C0AB3C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4419600"/>
            <a:ext cx="7543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28275" algn="l"/>
                <a:tab pos="10779125" algn="l"/>
                <a:tab pos="107807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PROFESSOR:	 EDIBERTO MARIANO</a:t>
            </a:r>
          </a:p>
          <a:p>
            <a:pPr>
              <a:spcBef>
                <a:spcPts val="1200"/>
              </a:spcBef>
              <a:spcAft>
                <a:spcPts val="200"/>
              </a:spcAft>
              <a:buClrTx/>
              <a:buFontTx/>
              <a:buNone/>
            </a:pPr>
            <a:r>
              <a:rPr lang="pt-BR" altLang="en-US" sz="2400">
                <a:solidFill>
                  <a:srgbClr val="0070C0"/>
                </a:solidFill>
                <a:latin typeface="Calibri" panose="020F0502020204030204" pitchFamily="34" charset="0"/>
              </a:rPr>
              <a:t>programacaoedi@gmail.com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2FFC76D7-6AB9-4484-BDAF-6908EC77A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738" y="6459538"/>
            <a:ext cx="984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fld id="{1BB5FFE2-4763-45FC-85D7-E82F40AC079A}" type="slidenum">
              <a:rPr lang="pt-BR" altLang="en-US" sz="1000">
                <a:solidFill>
                  <a:srgbClr val="FFFFFF"/>
                </a:solidFill>
                <a:latin typeface="Calibri" panose="020F0502020204030204" pitchFamily="34" charset="0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pt-BR" altLang="en-US" sz="1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25" name="Retângulo 4">
            <a:extLst>
              <a:ext uri="{FF2B5EF4-FFF2-40B4-BE49-F238E27FC236}">
                <a16:creationId xmlns:a16="http://schemas.microsoft.com/office/drawing/2014/main" id="{6D5A6125-0EEE-4503-8022-DA46D9D8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448050"/>
            <a:ext cx="75438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Aula 02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228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6CB510-BA82-0EE9-3F16-E452051D3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447800"/>
            <a:ext cx="2719959" cy="58778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0EB3742-46BC-1C76-9B0F-51E5728AE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2209800"/>
            <a:ext cx="4314825" cy="37147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CF48116-F050-95D2-828F-F5D5DFB267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1828800"/>
            <a:ext cx="43910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456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3E6425A-AAA8-6177-A65C-6702A0A6E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673"/>
            <a:ext cx="9144000" cy="31039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F00A1FF-149E-0172-E776-74D9534311E2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INSTANCIADORA – Aula02_Herança.java</a:t>
            </a:r>
          </a:p>
        </p:txBody>
      </p:sp>
    </p:spTree>
    <p:extLst>
      <p:ext uri="{BB962C8B-B14F-4D97-AF65-F5344CB8AC3E}">
        <p14:creationId xmlns:p14="http://schemas.microsoft.com/office/powerpoint/2010/main" val="28213539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20E4BC5-06F8-A10E-B52D-204EFF1E9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752600"/>
            <a:ext cx="4442460" cy="185451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Empregado.java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7A14D6D-7F11-B910-F575-C9E0FBADD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79" y="3115420"/>
            <a:ext cx="4453221" cy="32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16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Empregado.java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48E7CA9-970D-7AAA-9C6A-E053E0D93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975" y="1676400"/>
            <a:ext cx="2686050" cy="12954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47C9B29-E87D-5B79-8343-46F42B89F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6600"/>
            <a:ext cx="9144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4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Tecnico.java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4F209C1-D984-D580-6ED2-EA034D565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01504"/>
            <a:ext cx="4453220" cy="1805614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8E16CCA1-E955-6494-FBAD-BCE40870E7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9282" y="2747432"/>
            <a:ext cx="4468518" cy="327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9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9619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AAFC9E3-80CD-A41C-F842-CF404ACF844F}"/>
              </a:ext>
            </a:extLst>
          </p:cNvPr>
          <p:cNvSpPr txBox="1"/>
          <p:nvPr/>
        </p:nvSpPr>
        <p:spPr>
          <a:xfrm>
            <a:off x="273701" y="131445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CLASSE CONSTRUTORA – Tecnico.java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62BA224-99A8-FECA-A3B9-2E72BDF02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866" y="1643745"/>
            <a:ext cx="6395533" cy="23420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E25E9E7-F040-B27A-2BFC-87DD16B94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590799" cy="10332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E244ED9-0358-5AA9-5597-8AFEBDE92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6600" y="1676400"/>
            <a:ext cx="2667000" cy="14478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B709E44-29B5-5EA6-9360-79BD5E1D0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76600"/>
            <a:ext cx="9144000" cy="25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19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1524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273701" y="441960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953D417-61FE-8822-FE36-C4B9E724E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017" y="4821384"/>
            <a:ext cx="2876550" cy="14192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458B13-D2D5-5AA1-F2B4-48DF21A2A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19200"/>
            <a:ext cx="9144000" cy="320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44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8600"/>
            <a:ext cx="79248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600" dirty="0">
                <a:solidFill>
                  <a:srgbClr val="0070C0"/>
                </a:solidFill>
              </a:rPr>
              <a:t>1.2 IMPLEMENTAÇÃO DE </a:t>
            </a:r>
            <a:r>
              <a:rPr lang="pt-BR" sz="1600" b="1" dirty="0">
                <a:solidFill>
                  <a:srgbClr val="0070C0"/>
                </a:solidFill>
              </a:rPr>
              <a:t>HERANÇA</a:t>
            </a:r>
            <a:r>
              <a:rPr lang="pt-BR" sz="1600" dirty="0">
                <a:solidFill>
                  <a:srgbClr val="0070C0"/>
                </a:solidFill>
              </a:rPr>
              <a:t> E POLIMORFISMO: O BÁSICO</a:t>
            </a:r>
            <a:endParaRPr lang="pt-BR" altLang="en-US" sz="1600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166248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1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1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502301" y="5331023"/>
            <a:ext cx="178369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814D4-1B38-4E5C-AD4C-2B76E88F15E2}"/>
              </a:ext>
            </a:extLst>
          </p:cNvPr>
          <p:cNvSpPr txBox="1"/>
          <p:nvPr/>
        </p:nvSpPr>
        <p:spPr>
          <a:xfrm>
            <a:off x="1447800" y="533400"/>
            <a:ext cx="632460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USANDO PASSAGENS DE VALORES POR PARÂMETROS PARA FUNÇÃO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3CE4164-CADA-3007-F77B-0E9F79936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0"/>
            <a:ext cx="9144000" cy="358612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A9AECA1-143A-04F0-CBA5-DFB41B837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137" y="4391025"/>
            <a:ext cx="38957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224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57200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273701" y="457200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 </a:t>
            </a:r>
            <a:r>
              <a:rPr lang="en-US" sz="1400" dirty="0">
                <a:solidFill>
                  <a:srgbClr val="0070C0"/>
                </a:solidFill>
              </a:rPr>
              <a:t>EM AMBIENTE GRÁFICO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814D4-1B38-4E5C-AD4C-2B76E88F15E2}"/>
              </a:ext>
            </a:extLst>
          </p:cNvPr>
          <p:cNvSpPr txBox="1"/>
          <p:nvPr/>
        </p:nvSpPr>
        <p:spPr>
          <a:xfrm>
            <a:off x="274780" y="838200"/>
            <a:ext cx="859659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USANDO PASSAGENS DE VALORES POR PARÂMETROS PARA FUNÇÃO – </a:t>
            </a:r>
            <a:r>
              <a:rPr lang="en-US" sz="1400" dirty="0" err="1">
                <a:solidFill>
                  <a:schemeClr val="tx1"/>
                </a:solidFill>
              </a:rPr>
              <a:t>Outra</a:t>
            </a:r>
            <a:r>
              <a:rPr lang="en-US" sz="1400" dirty="0">
                <a:solidFill>
                  <a:schemeClr val="tx1"/>
                </a:solidFill>
              </a:rPr>
              <a:t> forma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6ED8E3-60CD-E9BE-8F14-9C3D9C495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125" y="4933950"/>
            <a:ext cx="2571750" cy="13906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3EF94E-3B70-A6AB-6E1C-BCDA4665D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5296"/>
            <a:ext cx="9144000" cy="330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48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1656"/>
            <a:ext cx="79248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sz="1400" dirty="0">
                <a:solidFill>
                  <a:srgbClr val="0070C0"/>
                </a:solidFill>
              </a:rPr>
              <a:t>1.2 IMPLEMENTAÇÃO DE </a:t>
            </a:r>
            <a:r>
              <a:rPr lang="pt-BR" sz="1400" b="1" dirty="0">
                <a:solidFill>
                  <a:srgbClr val="0070C0"/>
                </a:solidFill>
              </a:rPr>
              <a:t>HERANÇA</a:t>
            </a:r>
            <a:r>
              <a:rPr lang="pt-BR" sz="1400" dirty="0">
                <a:solidFill>
                  <a:srgbClr val="0070C0"/>
                </a:solidFill>
              </a:rPr>
              <a:t> E POLIMORFISMO: O BÁSICO</a:t>
            </a:r>
            <a:endParaRPr lang="pt-BR" altLang="en-US" sz="1400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166249"/>
            <a:ext cx="6670391" cy="489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18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16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5D7C1D-22FE-4839-A886-0784595DBE05}"/>
              </a:ext>
            </a:extLst>
          </p:cNvPr>
          <p:cNvSpPr txBox="1"/>
          <p:nvPr/>
        </p:nvSpPr>
        <p:spPr>
          <a:xfrm>
            <a:off x="6293501" y="3429000"/>
            <a:ext cx="285049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SAÍDA </a:t>
            </a:r>
            <a:r>
              <a:rPr lang="en-US" sz="1400" dirty="0">
                <a:solidFill>
                  <a:srgbClr val="0070C0"/>
                </a:solidFill>
              </a:rPr>
              <a:t>EM AMBIENTE GRÁFICO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1F814D4-1B38-4E5C-AD4C-2B76E88F15E2}"/>
              </a:ext>
            </a:extLst>
          </p:cNvPr>
          <p:cNvSpPr txBox="1"/>
          <p:nvPr/>
        </p:nvSpPr>
        <p:spPr>
          <a:xfrm>
            <a:off x="274780" y="457200"/>
            <a:ext cx="8596598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USANDO PASSAGENS DE VALORES POR PARÂMETROS PARA FUNÇÃO / </a:t>
            </a:r>
            <a:r>
              <a:rPr lang="en-US" sz="1200" dirty="0">
                <a:solidFill>
                  <a:srgbClr val="0070C0"/>
                </a:solidFill>
                <a:highlight>
                  <a:srgbClr val="FFFF00"/>
                </a:highlight>
              </a:rPr>
              <a:t>ENTRADA DE DADOS PELO USUÁRIO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7DC220-5AFB-312E-181C-38B1C6519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340613"/>
            <a:ext cx="2322211" cy="98398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253EF84-E9E7-C9E9-5A9A-C7E7D7AE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5309125"/>
            <a:ext cx="2345826" cy="1015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18023C-F41A-0A8C-DD8A-6BB268984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5257800"/>
            <a:ext cx="1932195" cy="10519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759D2DC3-02DF-BB9F-9B45-201A7FC48280}"/>
              </a:ext>
            </a:extLst>
          </p:cNvPr>
          <p:cNvSpPr txBox="1"/>
          <p:nvPr/>
        </p:nvSpPr>
        <p:spPr>
          <a:xfrm>
            <a:off x="26989" y="685800"/>
            <a:ext cx="9040811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package aula02_herança;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import </a:t>
            </a:r>
            <a:r>
              <a:rPr lang="en-US" sz="1400" dirty="0" err="1">
                <a:solidFill>
                  <a:srgbClr val="FF0000"/>
                </a:solidFill>
              </a:rPr>
              <a:t>javax.swing.JOptionPane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public class Aula02_Herança{ //CLASSE INSTANCIADORA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public static void </a:t>
            </a:r>
            <a:r>
              <a:rPr lang="en-US" sz="1400" dirty="0" err="1">
                <a:solidFill>
                  <a:srgbClr val="FF0000"/>
                </a:solidFill>
              </a:rPr>
              <a:t>mostrarTecnico</a:t>
            </a:r>
            <a:r>
              <a:rPr lang="en-US" sz="1400" dirty="0">
                <a:solidFill>
                  <a:srgbClr val="FF0000"/>
                </a:solidFill>
              </a:rPr>
              <a:t>(Integer m, String n, String t) {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//EXIBINDO O RESULTADO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JOptionPane.showMessageDialog</a:t>
            </a:r>
            <a:r>
              <a:rPr lang="en-US" sz="1400" dirty="0">
                <a:solidFill>
                  <a:srgbClr val="FF0000"/>
                </a:solidFill>
              </a:rPr>
              <a:t>(null, "Matricula-----: "+m+"\</a:t>
            </a:r>
            <a:r>
              <a:rPr lang="en-US" sz="1400" dirty="0" err="1">
                <a:solidFill>
                  <a:srgbClr val="FF0000"/>
                </a:solidFill>
              </a:rPr>
              <a:t>nNome</a:t>
            </a:r>
            <a:r>
              <a:rPr lang="en-US" sz="1400" dirty="0">
                <a:solidFill>
                  <a:srgbClr val="FF0000"/>
                </a:solidFill>
              </a:rPr>
              <a:t>----------: "+n+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        "\</a:t>
            </a:r>
            <a:r>
              <a:rPr lang="en-US" sz="1400" dirty="0" err="1">
                <a:solidFill>
                  <a:srgbClr val="FF0000"/>
                </a:solidFill>
              </a:rPr>
              <a:t>nTitulo</a:t>
            </a:r>
            <a:r>
              <a:rPr lang="en-US" sz="1400" dirty="0">
                <a:solidFill>
                  <a:srgbClr val="FF0000"/>
                </a:solidFill>
              </a:rPr>
              <a:t>----------: "+t, "DADOS DO TÉCNICO", </a:t>
            </a:r>
            <a:r>
              <a:rPr lang="en-US" sz="1400" dirty="0" err="1">
                <a:solidFill>
                  <a:srgbClr val="FF0000"/>
                </a:solidFill>
              </a:rPr>
              <a:t>JOptionPane.PLAIN_MESSAGE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public static void main(String[] </a:t>
            </a:r>
            <a:r>
              <a:rPr lang="en-US" sz="1400" dirty="0" err="1">
                <a:solidFill>
                  <a:srgbClr val="FF0000"/>
                </a:solidFill>
              </a:rPr>
              <a:t>args</a:t>
            </a:r>
            <a:r>
              <a:rPr lang="en-US" sz="1400" dirty="0">
                <a:solidFill>
                  <a:srgbClr val="FF0000"/>
                </a:solidFill>
              </a:rPr>
              <a:t>) { 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Integer 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String mat = 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matrícula</a:t>
            </a:r>
            <a:r>
              <a:rPr lang="en-US" sz="1400" dirty="0">
                <a:solidFill>
                  <a:srgbClr val="FF0000"/>
                </a:solidFill>
              </a:rPr>
              <a:t> do Técnico:");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//String mat = 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(null, 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a </a:t>
            </a:r>
            <a:r>
              <a:rPr lang="en-US" sz="1400" dirty="0" err="1">
                <a:solidFill>
                  <a:srgbClr val="FF0000"/>
                </a:solidFill>
              </a:rPr>
              <a:t>matrícula</a:t>
            </a:r>
            <a:r>
              <a:rPr lang="en-US" sz="1400" dirty="0">
                <a:solidFill>
                  <a:srgbClr val="FF0000"/>
                </a:solidFill>
              </a:rPr>
              <a:t> do Técnico:",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"DADOS DOS TÉCNICO", </a:t>
            </a:r>
            <a:r>
              <a:rPr lang="en-US" sz="1400" dirty="0" err="1">
                <a:solidFill>
                  <a:srgbClr val="FF0000"/>
                </a:solidFill>
              </a:rPr>
              <a:t>JOptionPane.INFORMATION_MESSAGE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//CONVERTENDO O VALOR DE STRING PARA INTEIRO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	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 = </a:t>
            </a:r>
            <a:r>
              <a:rPr lang="en-US" sz="1400" dirty="0" err="1">
                <a:solidFill>
                  <a:srgbClr val="FF0000"/>
                </a:solidFill>
              </a:rPr>
              <a:t>Integer.parseInt</a:t>
            </a:r>
            <a:r>
              <a:rPr lang="en-US" sz="1400" dirty="0">
                <a:solidFill>
                  <a:srgbClr val="FF0000"/>
                </a:solidFill>
              </a:rPr>
              <a:t>(mat);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nome</a:t>
            </a:r>
            <a:r>
              <a:rPr lang="en-US" sz="1400" dirty="0">
                <a:solidFill>
                  <a:srgbClr val="FF0000"/>
                </a:solidFill>
              </a:rPr>
              <a:t> do Técnico:");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String 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=</a:t>
            </a:r>
            <a:r>
              <a:rPr lang="en-US" sz="1400" dirty="0" err="1">
                <a:solidFill>
                  <a:srgbClr val="FF0000"/>
                </a:solidFill>
              </a:rPr>
              <a:t>JOptionPane.showInputDialog</a:t>
            </a:r>
            <a:r>
              <a:rPr lang="en-US" sz="1400" dirty="0">
                <a:solidFill>
                  <a:srgbClr val="FF0000"/>
                </a:solidFill>
              </a:rPr>
              <a:t>("</a:t>
            </a:r>
            <a:r>
              <a:rPr lang="en-US" sz="1400" dirty="0" err="1">
                <a:solidFill>
                  <a:srgbClr val="FF0000"/>
                </a:solidFill>
              </a:rPr>
              <a:t>Digite</a:t>
            </a:r>
            <a:r>
              <a:rPr lang="en-US" sz="1400" dirty="0">
                <a:solidFill>
                  <a:srgbClr val="FF0000"/>
                </a:solidFill>
              </a:rPr>
              <a:t> o </a:t>
            </a:r>
            <a:r>
              <a:rPr lang="en-US" sz="1400" dirty="0" err="1">
                <a:solidFill>
                  <a:srgbClr val="FF0000"/>
                </a:solidFill>
              </a:rPr>
              <a:t>título</a:t>
            </a:r>
            <a:r>
              <a:rPr lang="en-US" sz="1400" dirty="0">
                <a:solidFill>
                  <a:srgbClr val="FF0000"/>
                </a:solidFill>
              </a:rPr>
              <a:t> do Técnico:");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rgbClr val="FF0000"/>
                </a:solidFill>
              </a:rPr>
              <a:t>Tecnico</a:t>
            </a:r>
            <a:r>
              <a:rPr lang="en-US" sz="1400" dirty="0">
                <a:solidFill>
                  <a:srgbClr val="FF0000"/>
                </a:solidFill>
              </a:rPr>
              <a:t> tec = new </a:t>
            </a:r>
            <a:r>
              <a:rPr lang="en-US" sz="1400" dirty="0" err="1">
                <a:solidFill>
                  <a:srgbClr val="FF0000"/>
                </a:solidFill>
              </a:rPr>
              <a:t>Tecnico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); //INSTANCIAÇÃO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mostrarTecnico</a:t>
            </a:r>
            <a:r>
              <a:rPr lang="en-US" sz="1400" dirty="0">
                <a:solidFill>
                  <a:srgbClr val="FF0000"/>
                </a:solidFill>
              </a:rPr>
              <a:t>(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, 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//  </a:t>
            </a:r>
            <a:r>
              <a:rPr lang="en-US" sz="1400" dirty="0" err="1">
                <a:solidFill>
                  <a:srgbClr val="FF0000"/>
                </a:solidFill>
              </a:rPr>
              <a:t>JOptionPane.showMessageDialog</a:t>
            </a:r>
            <a:r>
              <a:rPr lang="en-US" sz="1400" dirty="0">
                <a:solidFill>
                  <a:srgbClr val="FF0000"/>
                </a:solidFill>
              </a:rPr>
              <a:t>(null, "Matricula-----: "+</a:t>
            </a:r>
            <a:r>
              <a:rPr lang="en-US" sz="1400" dirty="0" err="1">
                <a:solidFill>
                  <a:srgbClr val="FF0000"/>
                </a:solidFill>
              </a:rPr>
              <a:t>mat_aux</a:t>
            </a:r>
            <a:r>
              <a:rPr lang="en-US" sz="1400" dirty="0">
                <a:solidFill>
                  <a:srgbClr val="FF0000"/>
                </a:solidFill>
              </a:rPr>
              <a:t>+"\</a:t>
            </a:r>
            <a:r>
              <a:rPr lang="en-US" sz="1400" dirty="0" err="1">
                <a:solidFill>
                  <a:srgbClr val="FF0000"/>
                </a:solidFill>
              </a:rPr>
              <a:t>nNome</a:t>
            </a:r>
            <a:r>
              <a:rPr lang="en-US" sz="1400" dirty="0">
                <a:solidFill>
                  <a:srgbClr val="FF0000"/>
                </a:solidFill>
              </a:rPr>
              <a:t>----------: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    "+</a:t>
            </a:r>
            <a:r>
              <a:rPr lang="en-US" sz="1400" dirty="0" err="1">
                <a:solidFill>
                  <a:srgbClr val="FF0000"/>
                </a:solidFill>
              </a:rPr>
              <a:t>nome_aux</a:t>
            </a:r>
            <a:r>
              <a:rPr lang="en-US" sz="1400" dirty="0">
                <a:solidFill>
                  <a:srgbClr val="FF0000"/>
                </a:solidFill>
              </a:rPr>
              <a:t>+"\</a:t>
            </a:r>
            <a:r>
              <a:rPr lang="en-US" sz="1400" dirty="0" err="1">
                <a:solidFill>
                  <a:srgbClr val="FF0000"/>
                </a:solidFill>
              </a:rPr>
              <a:t>nTitulo</a:t>
            </a:r>
            <a:r>
              <a:rPr lang="en-US" sz="1400" dirty="0">
                <a:solidFill>
                  <a:srgbClr val="FF0000"/>
                </a:solidFill>
              </a:rPr>
              <a:t>----------: "+</a:t>
            </a:r>
            <a:r>
              <a:rPr lang="en-US" sz="1400" dirty="0" err="1">
                <a:solidFill>
                  <a:srgbClr val="FF0000"/>
                </a:solidFill>
              </a:rPr>
              <a:t>titulo_aux</a:t>
            </a:r>
            <a:r>
              <a:rPr lang="en-US" sz="1400" dirty="0">
                <a:solidFill>
                  <a:srgbClr val="FF0000"/>
                </a:solidFill>
              </a:rPr>
              <a:t>, "DADOS DO TÉCNICO", </a:t>
            </a:r>
            <a:r>
              <a:rPr lang="en-US" sz="1400" dirty="0" err="1">
                <a:solidFill>
                  <a:srgbClr val="FF0000"/>
                </a:solidFill>
              </a:rPr>
              <a:t>JOptionPane.PLAIN_MESSAGE</a:t>
            </a:r>
            <a:r>
              <a:rPr lang="en-US" sz="1400" dirty="0">
                <a:solidFill>
                  <a:srgbClr val="FF0000"/>
                </a:solidFill>
              </a:rPr>
              <a:t>);</a:t>
            </a:r>
          </a:p>
          <a:p>
            <a:r>
              <a:rPr lang="en-US" sz="1400" dirty="0">
                <a:solidFill>
                  <a:srgbClr val="FF0000"/>
                </a:solidFill>
              </a:rPr>
              <a:t>    }</a:t>
            </a:r>
          </a:p>
          <a:p>
            <a:r>
              <a:rPr lang="en-US" sz="1400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78BC0D9-F2F9-FDD5-77C6-8D7FD3A8A7A4}"/>
              </a:ext>
            </a:extLst>
          </p:cNvPr>
          <p:cNvCxnSpPr/>
          <p:nvPr/>
        </p:nvCxnSpPr>
        <p:spPr bwMode="auto">
          <a:xfrm flipH="1">
            <a:off x="8713995" y="3736777"/>
            <a:ext cx="353805" cy="152102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5A6B057-2405-5B48-0925-8F7E40EB2149}"/>
              </a:ext>
            </a:extLst>
          </p:cNvPr>
          <p:cNvCxnSpPr>
            <a:stCxn id="14" idx="1"/>
          </p:cNvCxnSpPr>
          <p:nvPr/>
        </p:nvCxnSpPr>
        <p:spPr bwMode="auto">
          <a:xfrm>
            <a:off x="26989" y="3209568"/>
            <a:ext cx="49211" cy="2200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3EABEAD-83DA-F57B-F0CC-ECBA7E2B7B60}"/>
              </a:ext>
            </a:extLst>
          </p:cNvPr>
          <p:cNvCxnSpPr>
            <a:stCxn id="14" idx="1"/>
          </p:cNvCxnSpPr>
          <p:nvPr/>
        </p:nvCxnSpPr>
        <p:spPr bwMode="auto">
          <a:xfrm>
            <a:off x="26989" y="3209568"/>
            <a:ext cx="430211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9FB5D28-25AF-4583-B523-5E8ECF5286A1}"/>
              </a:ext>
            </a:extLst>
          </p:cNvPr>
          <p:cNvCxnSpPr/>
          <p:nvPr/>
        </p:nvCxnSpPr>
        <p:spPr bwMode="auto">
          <a:xfrm flipH="1">
            <a:off x="2743200" y="2514600"/>
            <a:ext cx="4872690" cy="296263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485E5E91-F577-EBC4-51A0-AAE18AFB506D}"/>
              </a:ext>
            </a:extLst>
          </p:cNvPr>
          <p:cNvCxnSpPr/>
          <p:nvPr/>
        </p:nvCxnSpPr>
        <p:spPr bwMode="auto">
          <a:xfrm flipV="1">
            <a:off x="6629400" y="2514600"/>
            <a:ext cx="986490" cy="45720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513737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TEMA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13317" name="Rectangle 2">
            <a:extLst>
              <a:ext uri="{FF2B5EF4-FFF2-40B4-BE49-F238E27FC236}">
                <a16:creationId xmlns:a16="http://schemas.microsoft.com/office/drawing/2014/main" id="{EBC32712-7823-442B-9BA8-2A8AC089F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3200"/>
            <a:ext cx="7924800" cy="402291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pt-BR" sz="2000" dirty="0">
                <a:solidFill>
                  <a:srgbClr val="0070C0"/>
                </a:solidFill>
              </a:rPr>
              <a:t>INTRODUÇÃO À PROGRAMAÇÃO EM OO JAVA</a:t>
            </a:r>
            <a:endParaRPr lang="pt-BR" altLang="en-US" sz="20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2600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249269"/>
            <a:ext cx="82296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Reutilização do mesmo nome para um conceito correlato em tipos diferentes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O sistema escolherá qual o método que deve ser utilizado por meio de: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38FBFF2-0544-43BA-80B8-4061681B56A7}"/>
              </a:ext>
            </a:extLst>
          </p:cNvPr>
          <p:cNvSpPr txBox="1"/>
          <p:nvPr/>
        </p:nvSpPr>
        <p:spPr>
          <a:xfrm>
            <a:off x="812997" y="2971800"/>
            <a:ext cx="7432281" cy="15261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1" indent="0" algn="just">
              <a:spcBef>
                <a:spcPts val="60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Sobrecarga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comparação feita em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 de compilação</a:t>
            </a:r>
            <a:r>
              <a:rPr lang="pt-BR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 pergunta “Qual método possui os tipos de argumentos correspondentes?” e escolhe o método que será usado. Recurso usado no caso </a:t>
            </a:r>
            <a:r>
              <a:rPr lang="pt-BR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 métodos de mesmo nome, definidos em uma mesma classe, com argumentos diferentes;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E28287A-8F15-465A-AFC7-3426895E637A}"/>
              </a:ext>
            </a:extLst>
          </p:cNvPr>
          <p:cNvSpPr txBox="1"/>
          <p:nvPr/>
        </p:nvSpPr>
        <p:spPr>
          <a:xfrm>
            <a:off x="812997" y="4745436"/>
            <a:ext cx="743228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R="0" algn="just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Sobreposição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Overriding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comparação feita em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tempo de execução</a:t>
            </a:r>
            <a:r>
              <a:rPr lang="pt-BR" sz="18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que pergunta “Qual método foi definido para este tipo de objeto? Existe uma redefinição deste método na classe do objeto ou deve ser usado o método definido na superclasse?”.</a:t>
            </a:r>
            <a:endParaRPr lang="en-US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E3DA6D0-00C8-4A1E-A93A-B6293BCD4B0C}"/>
              </a:ext>
            </a:extLst>
          </p:cNvPr>
          <p:cNvSpPr txBox="1"/>
          <p:nvPr/>
        </p:nvSpPr>
        <p:spPr>
          <a:xfrm>
            <a:off x="344741" y="6034199"/>
            <a:ext cx="8475409" cy="2904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200" b="1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2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nada mais é do que a substituição de métodos, variáveis.</a:t>
            </a:r>
            <a:endParaRPr lang="en-US" sz="105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026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-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Sobrecarga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Overloading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76200" y="2249269"/>
            <a:ext cx="3810000" cy="3582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OverloadTeste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{</a:t>
            </a:r>
            <a:endParaRPr lang="en-US" sz="1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void </a:t>
            </a:r>
            <a:r>
              <a:rPr lang="en-US" sz="1100" b="1" dirty="0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 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("Nenhum Parâmetro");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b="1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//método com um parâmetro tipo inteiro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a) {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("a: " +a);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b="1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//método com dois parâmetros tipo inteiro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void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a,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b) {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("a e b: "+a+" "+b);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b="1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// método com um parâmetro tipo </a:t>
            </a:r>
            <a:r>
              <a:rPr lang="pt-BR" sz="1100" b="1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b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pt-BR" sz="1100" b="1" dirty="0" err="1">
                <a:solidFill>
                  <a:srgbClr val="0070C0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pt-BR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double</a:t>
            </a:r>
            <a:r>
              <a:rPr lang="pt-BR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a) 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{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100" dirty="0" err="1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("double a: " + a);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return a*a;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} </a:t>
            </a:r>
            <a:b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</a:br>
            <a:r>
              <a:rPr lang="en-US" sz="1100" dirty="0">
                <a:solidFill>
                  <a:schemeClr val="tx1"/>
                </a:solidFill>
                <a:effectLst/>
                <a:latin typeface="Lucida Console" panose="020B060904050402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}</a:t>
            </a:r>
            <a:endParaRPr lang="en-US" sz="1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81350-9DA3-407D-AC24-8AF8015E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757" y="2147501"/>
            <a:ext cx="6471643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java.text.NumberFormat</a:t>
            </a:r>
            <a:r>
              <a:rPr 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</a:t>
            </a:r>
            <a:endParaRPr lang="en-US" altLang="en-US" sz="11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class Overload { </a:t>
            </a:r>
            <a:b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public static void main(String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args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[]) {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OverloadTeste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new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OverloadTeste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();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double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result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;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(); 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sem parâmetro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 </a:t>
            </a:r>
            <a:endParaRPr lang="en-US" altLang="en-US" sz="11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com um parâmetro tipo inteiro.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(10); </a:t>
            </a:r>
            <a:endParaRPr lang="en-US" altLang="en-US" sz="1100" dirty="0">
              <a:solidFill>
                <a:schemeClr val="tx1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com dois parâmetros tipo inteiro.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(10, 20); 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 chama o método com nome teste() com um parâmetro tipo </a:t>
            </a:r>
            <a:r>
              <a:rPr lang="pt-BR" altLang="en-US" sz="1100" dirty="0" err="1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double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.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result =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(123.2); //123.2 * 123.2 = 15178.240000000002</a:t>
            </a:r>
            <a:b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("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Resultado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de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(123.2): " + result);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//SAÍDA FORMATADA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double x = 10000.0/3.0;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NumberFormat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nf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NumberFormat.getNumberInstance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>
                <a:solidFill>
                  <a:srgbClr val="FF0000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//O ultimo dígito é arredondado para cima se for maior ou igual a cinco</a:t>
            </a:r>
            <a:endParaRPr lang="en-US" altLang="en-US" sz="1100" dirty="0">
              <a:solidFill>
                <a:srgbClr val="FF0000"/>
              </a:solidFill>
              <a:latin typeface="Lucida Console" panose="020B0609040504020204" pitchFamily="49" charset="0"/>
              <a:cs typeface="Courier New" panose="02070309020205020404" pitchFamily="49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nf.setMaximumFractionDigits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(2);  //string “15.178,24”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String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fx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nf.format</a:t>
            </a:r>
            <a:r>
              <a:rPr lang="en-US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(result); //string “3.333,33”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 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System.out.println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(“Resultado de 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ob.test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(123.2): “ +</a:t>
            </a:r>
            <a:r>
              <a:rPr lang="pt-BR" altLang="en-US" sz="1100" dirty="0" err="1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fx</a:t>
            </a: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);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 } </a:t>
            </a:r>
            <a:b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</a:br>
            <a:r>
              <a:rPr lang="pt-BR" altLang="en-US" sz="1100" dirty="0">
                <a:solidFill>
                  <a:schemeClr val="tx1"/>
                </a:solidFill>
                <a:latin typeface="Lucida Console" panose="020B060904050402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40680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- 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Sobreposição (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Overriding</a:t>
            </a:r>
            <a:r>
              <a:rPr lang="pt-BR" sz="1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 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24765" y="2209800"/>
            <a:ext cx="5071110" cy="39241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{  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//SUPERCLASSE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 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("mensagem da Superclasse pensamento...");</a:t>
            </a: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Conselho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{</a:t>
            </a: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@Override </a:t>
            </a:r>
            <a:r>
              <a:rPr lang="pt-BR" sz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//@Override anotação em Java 5 é opcional, mas útil.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 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12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System.out.println</a:t>
            </a:r>
            <a:r>
              <a:rPr lang="pt-BR" sz="1200" dirty="0">
                <a:solidFill>
                  <a:srgbClr val="000000"/>
                </a:solidFill>
                <a:cs typeface="Times New Roman" panose="02020603050405020304" pitchFamily="18" charset="0"/>
              </a:rPr>
              <a:t>("Mensagem da Subclasse Conselho ...");</a:t>
            </a:r>
            <a:endParaRPr lang="en-US" sz="12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6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281350-9DA3-407D-AC24-8AF8015EE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6972" y="2631510"/>
            <a:ext cx="3960828" cy="29561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class Overrid01  {</a:t>
            </a:r>
            <a:r>
              <a:rPr lang="en-US" sz="1400" dirty="0">
                <a:solidFill>
                  <a:srgbClr val="FF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//CLASSE INSTANCIADORA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public static void main(String </a:t>
            </a:r>
            <a:r>
              <a:rPr lang="en-US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[]) {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Pensamento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new Pensamento();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ob.mensagem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Conselho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= new Conselho();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obj.mensagem</a:t>
            </a: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}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323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7" name="Imagem 6" descr="Interface gráfica do usuário, Aplicativo, Site&#10;&#10;Descrição gerada automaticamente">
            <a:extLst>
              <a:ext uri="{FF2B5EF4-FFF2-40B4-BE49-F238E27FC236}">
                <a16:creationId xmlns:a16="http://schemas.microsoft.com/office/drawing/2014/main" id="{61D42A09-F3F9-4A5D-8A07-BDC5587AD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" y="4191000"/>
            <a:ext cx="8753475" cy="11239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5CDD1A-EC98-438C-AFF1-3A820AB7044E}"/>
              </a:ext>
            </a:extLst>
          </p:cNvPr>
          <p:cNvSpPr txBox="1"/>
          <p:nvPr/>
        </p:nvSpPr>
        <p:spPr>
          <a:xfrm>
            <a:off x="195262" y="1752600"/>
            <a:ext cx="84915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Como sugestão, o professor pode apresentar a seguinte situação: Crie uma classe chamada </a:t>
            </a:r>
            <a:r>
              <a:rPr lang="pt-BR" dirty="0">
                <a:solidFill>
                  <a:srgbClr val="0070C0"/>
                </a:solidFill>
              </a:rPr>
              <a:t>Forma2D</a:t>
            </a:r>
            <a:r>
              <a:rPr lang="pt-BR" dirty="0">
                <a:solidFill>
                  <a:srgbClr val="FF0000"/>
                </a:solidFill>
              </a:rPr>
              <a:t> que possui os atributos </a:t>
            </a:r>
            <a:r>
              <a:rPr lang="pt-BR" dirty="0">
                <a:solidFill>
                  <a:srgbClr val="0070C0"/>
                </a:solidFill>
              </a:rPr>
              <a:t>dimensao1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>
                <a:solidFill>
                  <a:srgbClr val="0070C0"/>
                </a:solidFill>
              </a:rPr>
              <a:t>dimensao2</a:t>
            </a:r>
            <a:r>
              <a:rPr lang="pt-BR" dirty="0">
                <a:solidFill>
                  <a:srgbClr val="FF0000"/>
                </a:solidFill>
              </a:rPr>
              <a:t>; também possui o método </a:t>
            </a:r>
            <a:r>
              <a:rPr lang="pt-BR" dirty="0">
                <a:solidFill>
                  <a:srgbClr val="0070C0"/>
                </a:solidFill>
              </a:rPr>
              <a:t>área</a:t>
            </a:r>
            <a:r>
              <a:rPr lang="pt-BR" dirty="0">
                <a:solidFill>
                  <a:srgbClr val="FF0000"/>
                </a:solidFill>
              </a:rPr>
              <a:t>. Crie duas classes que herdam as características e atributos da classe Forma2D: classe </a:t>
            </a:r>
            <a:r>
              <a:rPr lang="pt-BR" dirty="0">
                <a:solidFill>
                  <a:srgbClr val="0070C0"/>
                </a:solidFill>
              </a:rPr>
              <a:t>Triângulo</a:t>
            </a:r>
            <a:r>
              <a:rPr lang="pt-BR" dirty="0">
                <a:solidFill>
                  <a:srgbClr val="FF0000"/>
                </a:solidFill>
              </a:rPr>
              <a:t> e </a:t>
            </a:r>
            <a:r>
              <a:rPr lang="pt-BR" dirty="0">
                <a:solidFill>
                  <a:srgbClr val="0070C0"/>
                </a:solidFill>
              </a:rPr>
              <a:t>Quadrado</a:t>
            </a:r>
            <a:r>
              <a:rPr lang="pt-BR" dirty="0">
                <a:solidFill>
                  <a:srgbClr val="FF0000"/>
                </a:solidFill>
              </a:rPr>
              <a:t>. Os métodos de cálculo de área devem ser adaptados e executados para demonstrar o conceito de polimorfismo.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5723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49297BD9-507D-4F60-81D6-195916E3E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307" y="1828800"/>
            <a:ext cx="5691385" cy="4361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370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D2FB5B1-5812-4791-9011-221E41FD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75" y="1748192"/>
            <a:ext cx="6289649" cy="442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527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DF73509A-E96A-4C39-982D-7F88B412F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971675"/>
            <a:ext cx="906780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32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8517355-8EEF-479C-8E29-6274B2D3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724025"/>
            <a:ext cx="7019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74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D37045-9B19-451F-B00D-131C86CAE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692" y="2020875"/>
            <a:ext cx="5738615" cy="399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941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5" name="Imagem 4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561D8BB7-2F2A-4E53-A7BE-483404F9D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3187"/>
            <a:ext cx="9144000" cy="349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32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76822"/>
            <a:ext cx="7924800" cy="92551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dirty="0">
                <a:solidFill>
                  <a:srgbClr val="0070C0"/>
                </a:solidFill>
              </a:rPr>
              <a:t>Explorar os conceitos de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 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, apresentando exemplos práticos e de implementação simples, de forma que os alunos tenham uma base sólida desses dois fundamentos da orientação a objetos.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41438"/>
            <a:ext cx="792480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pt-BR" altLang="en-US" b="1" dirty="0">
                <a:solidFill>
                  <a:srgbClr val="0070C0"/>
                </a:solidFill>
              </a:rPr>
              <a:t>OBJETIVOS</a:t>
            </a:r>
            <a:endParaRPr lang="en-GB" altLang="en-US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2901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13" name="Imagem 12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8517355-8EEF-479C-8E29-6274B2D3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1724025"/>
            <a:ext cx="70199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12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187FC4DA-634A-442D-AE45-544517912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61" y="1849582"/>
            <a:ext cx="6312477" cy="439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4201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0A2E6BF-28FC-418E-B8DC-A92F1A55C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4521"/>
            <a:ext cx="9144000" cy="331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2328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6" name="Imagem 5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97A55D38-5EB7-42CE-BD99-222712E38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166937"/>
            <a:ext cx="67246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222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68F205D3-5542-477E-B15A-E119B9729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079" y="1816677"/>
            <a:ext cx="6277841" cy="435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5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3" name="Imagem 2" descr="Texto&#10;&#10;Descrição gerada automaticamente">
            <a:extLst>
              <a:ext uri="{FF2B5EF4-FFF2-40B4-BE49-F238E27FC236}">
                <a16:creationId xmlns:a16="http://schemas.microsoft.com/office/drawing/2014/main" id="{0E14C0D5-B79F-4FE3-8F13-1CCA46ADE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9127"/>
            <a:ext cx="9144000" cy="353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030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16056813-0AD0-46C8-9062-CE7384D28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8970"/>
            <a:ext cx="9144000" cy="481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4582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A8ECF8-F33D-4C85-88C4-0D77CB41D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066887"/>
            <a:ext cx="2086847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b="1" dirty="0">
                <a:solidFill>
                  <a:srgbClr val="0070C0"/>
                </a:solidFill>
              </a:rPr>
              <a:t>EXECUÇÃO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CAF8EBE-F0E4-417C-8ED6-D6720B6F4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362200"/>
            <a:ext cx="2857500" cy="1238250"/>
          </a:xfrm>
          <a:prstGeom prst="rect">
            <a:avLst/>
          </a:prstGeom>
        </p:spPr>
      </p:pic>
      <p:pic>
        <p:nvPicPr>
          <p:cNvPr id="6" name="Imagem 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407310D-5CDD-4C74-9F57-F730B917C7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810000"/>
            <a:ext cx="2828925" cy="1219200"/>
          </a:xfrm>
          <a:prstGeom prst="rect">
            <a:avLst/>
          </a:prstGeom>
        </p:spPr>
      </p:pic>
      <p:pic>
        <p:nvPicPr>
          <p:cNvPr id="10" name="Imagem 9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ADC21844-805F-418B-82B2-1B0732C41E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975" y="2438400"/>
            <a:ext cx="2562225" cy="1200150"/>
          </a:xfrm>
          <a:prstGeom prst="rect">
            <a:avLst/>
          </a:prstGeom>
        </p:spPr>
      </p:pic>
      <p:pic>
        <p:nvPicPr>
          <p:cNvPr id="12" name="Imagem 11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4A6177E7-A3E2-4327-96B4-8C838D069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975" y="3695700"/>
            <a:ext cx="2562225" cy="1181100"/>
          </a:xfrm>
          <a:prstGeom prst="rect">
            <a:avLst/>
          </a:prstGeom>
        </p:spPr>
      </p:pic>
      <p:pic>
        <p:nvPicPr>
          <p:cNvPr id="14" name="Imagem 1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3306514-6FA3-4F5E-AA2E-302261854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4975" y="5000625"/>
            <a:ext cx="256222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0106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dirty="0" err="1">
                <a:solidFill>
                  <a:srgbClr val="FF0000"/>
                </a:solidFill>
              </a:rPr>
              <a:t>Overloading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</a:t>
            </a:r>
            <a:r>
              <a:rPr lang="pt-BR" b="1" dirty="0">
                <a:solidFill>
                  <a:srgbClr val="0070C0"/>
                </a:solidFill>
              </a:rPr>
              <a:t>POLIMORFISMO</a:t>
            </a:r>
            <a:r>
              <a:rPr lang="pt-BR" dirty="0">
                <a:solidFill>
                  <a:srgbClr val="0070C0"/>
                </a:solidFill>
              </a:rPr>
              <a:t>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304871"/>
            <a:ext cx="82296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Em Java é possível definir dois ou mais métodos de dentro da mesma classe que compartilham o mesmo nome, desde que as respectivas declarações de parâmetros são diferentes. Quando for este o caso, os métodos são ditos ser sobrecarregado, e o processo é referido como método de sobrecarga.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AD1F57-56D8-4378-9F55-9785977D83A2}"/>
              </a:ext>
            </a:extLst>
          </p:cNvPr>
          <p:cNvSpPr/>
          <p:nvPr/>
        </p:nvSpPr>
        <p:spPr>
          <a:xfrm>
            <a:off x="457201" y="3614678"/>
            <a:ext cx="8229600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dirty="0">
                <a:solidFill>
                  <a:srgbClr val="FF0000"/>
                </a:solidFill>
              </a:rPr>
              <a:t>Assim, métodos sobrecarregados devem diferir no tipo e / ou o número dos seus</a:t>
            </a:r>
          </a:p>
          <a:p>
            <a:pPr algn="just"/>
            <a:r>
              <a:rPr lang="pt-BR" sz="1600" dirty="0">
                <a:solidFill>
                  <a:srgbClr val="FF0000"/>
                </a:solidFill>
              </a:rPr>
              <a:t>parâmetros. Enquanto os métodos sobrecarregados podem ter diferentes tipos de retorno, o tipo de retorno é insuficiente para distinguir duas versões de um método. Quando o Java encontra uma chamada a um método sobrecarregado, ele simplesmente executa a versão do método cujos parâmetros coincidir com os argumentos usados ​​na chamada. Aqui está um exemplo simples que ilustra a sobrecarga de método:</a:t>
            </a:r>
          </a:p>
        </p:txBody>
      </p:sp>
    </p:spTree>
    <p:extLst>
      <p:ext uri="{BB962C8B-B14F-4D97-AF65-F5344CB8AC3E}">
        <p14:creationId xmlns:p14="http://schemas.microsoft.com/office/powerpoint/2010/main" val="10585482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dirty="0" err="1">
                <a:solidFill>
                  <a:srgbClr val="FF0000"/>
                </a:solidFill>
              </a:rPr>
              <a:t>Overloading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1257300" y="2278082"/>
            <a:ext cx="662940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400" dirty="0" err="1">
                <a:solidFill>
                  <a:schemeClr val="tx1"/>
                </a:solidFill>
              </a:rPr>
              <a:t>class</a:t>
            </a:r>
            <a:r>
              <a:rPr lang="pt-BR" sz="1400" dirty="0">
                <a:solidFill>
                  <a:schemeClr val="tx1"/>
                </a:solidFill>
              </a:rPr>
              <a:t> Sobrecarga { 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teste()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(“Método sem argumentos”);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</a:t>
            </a:r>
            <a:r>
              <a:rPr lang="pt-BR" sz="1400" dirty="0" err="1">
                <a:solidFill>
                  <a:schemeClr val="tx1"/>
                </a:solidFill>
              </a:rPr>
              <a:t>Integer</a:t>
            </a:r>
            <a:r>
              <a:rPr lang="pt-BR" sz="1400" dirty="0">
                <a:solidFill>
                  <a:schemeClr val="tx1"/>
                </a:solidFill>
              </a:rPr>
              <a:t> tx1)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a : “+tx1);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teste(Double tx1)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b : “+tx1);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</a:t>
            </a:r>
            <a:r>
              <a:rPr lang="pt-BR" sz="1400" dirty="0" err="1">
                <a:solidFill>
                  <a:schemeClr val="tx1"/>
                </a:solidFill>
              </a:rPr>
              <a:t>Integer</a:t>
            </a:r>
            <a:r>
              <a:rPr lang="pt-BR" sz="1400" dirty="0">
                <a:solidFill>
                  <a:schemeClr val="tx1"/>
                </a:solidFill>
              </a:rPr>
              <a:t> tx1, </a:t>
            </a:r>
            <a:r>
              <a:rPr lang="pt-BR" sz="1400" dirty="0" err="1">
                <a:solidFill>
                  <a:schemeClr val="tx1"/>
                </a:solidFill>
              </a:rPr>
              <a:t>Integer</a:t>
            </a:r>
            <a:r>
              <a:rPr lang="pt-BR" sz="1400" dirty="0">
                <a:solidFill>
                  <a:schemeClr val="tx1"/>
                </a:solidFill>
              </a:rPr>
              <a:t> tx2)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a + a : “+(tx1+tx1));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</a:t>
            </a:r>
            <a:r>
              <a:rPr lang="pt-BR" sz="1400" dirty="0" err="1">
                <a:solidFill>
                  <a:schemeClr val="tx1"/>
                </a:solidFill>
              </a:rPr>
              <a:t>void</a:t>
            </a:r>
            <a:r>
              <a:rPr lang="pt-BR" sz="1400" dirty="0">
                <a:solidFill>
                  <a:schemeClr val="tx1"/>
                </a:solidFill>
              </a:rPr>
              <a:t> teste(Double tx1, Double tx2) {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	</a:t>
            </a:r>
            <a:r>
              <a:rPr lang="pt-BR" sz="1400" dirty="0" err="1">
                <a:solidFill>
                  <a:schemeClr val="tx1"/>
                </a:solidFill>
              </a:rPr>
              <a:t>System.out.println</a:t>
            </a:r>
            <a:r>
              <a:rPr lang="pt-BR" sz="1400" dirty="0">
                <a:solidFill>
                  <a:schemeClr val="tx1"/>
                </a:solidFill>
              </a:rPr>
              <a:t>(“Valor de b + b : “+(tx1+tx2));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	}</a:t>
            </a:r>
          </a:p>
          <a:p>
            <a:pPr algn="just"/>
            <a:r>
              <a:rPr lang="pt-BR" sz="1400" dirty="0">
                <a:solidFill>
                  <a:schemeClr val="tx1"/>
                </a:solidFill>
              </a:rPr>
              <a:t>}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442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CCF223-5935-4BAC-971C-5AF291969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54115"/>
            <a:ext cx="8229600" cy="9462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 algn="just">
              <a:spcBef>
                <a:spcPct val="20000"/>
              </a:spcBef>
            </a:pPr>
            <a:r>
              <a:rPr lang="pt-BR" sz="1800" dirty="0">
                <a:solidFill>
                  <a:srgbClr val="FF0000"/>
                </a:solidFill>
              </a:rPr>
              <a:t>O paradigma orientado a objetos possui alguns pilares importantes, um deles é a herança que é um mecanismo utilizado para reaproveitamento de propriedades e métodos de classes existentes.</a:t>
            </a:r>
            <a:endParaRPr lang="pt-B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67E7772-9D3C-4A36-9B10-5193BEEE3F3C}"/>
              </a:ext>
            </a:extLst>
          </p:cNvPr>
          <p:cNvSpPr txBox="1"/>
          <p:nvPr/>
        </p:nvSpPr>
        <p:spPr>
          <a:xfrm>
            <a:off x="457200" y="3318804"/>
            <a:ext cx="822960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Ao estender uma classe (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superclasse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), a classe filha (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subclasse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) tem todas as propriedades e métodos da classe base e pode-se adicionar ou modificar métodos que se aplicam apenas a esta classe filha. Então, a classe 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filha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 "</a:t>
            </a:r>
            <a:r>
              <a:rPr lang="pt-BR" dirty="0">
                <a:solidFill>
                  <a:srgbClr val="0070C0"/>
                </a:solidFill>
                <a:latin typeface="Times New Roman" panose="02020603050405020304" pitchFamily="18" charset="0"/>
              </a:rPr>
              <a:t>herda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</a:rPr>
              <a:t>" métodos e propriedades da classe "mãe".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626245A-64CB-49AD-B14C-FA21FBC92E43}"/>
              </a:ext>
            </a:extLst>
          </p:cNvPr>
          <p:cNvSpPr txBox="1"/>
          <p:nvPr/>
        </p:nvSpPr>
        <p:spPr>
          <a:xfrm>
            <a:off x="457200" y="4648200"/>
            <a:ext cx="8229600" cy="58477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Herança, em Java, nada mais é do que criar classes usando outras classes já existentes.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685800" marR="0" indent="-685800" algn="just"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Quando e como saber que é hora de usar herança em Java -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Relação 'é um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'.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1CA08D1-75DB-47BC-824F-E44B3A94B764}"/>
              </a:ext>
            </a:extLst>
          </p:cNvPr>
          <p:cNvSpPr txBox="1"/>
          <p:nvPr/>
        </p:nvSpPr>
        <p:spPr>
          <a:xfrm>
            <a:off x="457200" y="5340459"/>
            <a:ext cx="8229600" cy="9079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HERANÇA MÚLTIPLA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: uma </a:t>
            </a:r>
            <a:r>
              <a:rPr 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sub-classe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herda características de mais de uma </a:t>
            </a:r>
            <a:r>
              <a:rPr lang="pt-BR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super-classe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Algumas linguagens orientadas a objetos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não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suportam herança múltipla, por exemplo a linguagem Java.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1005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dirty="0" err="1">
                <a:solidFill>
                  <a:srgbClr val="FF0000"/>
                </a:solidFill>
              </a:rPr>
              <a:t>Overloading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D3F6C2F-5CB2-4508-93F1-53A6B05FB3AD}"/>
              </a:ext>
            </a:extLst>
          </p:cNvPr>
          <p:cNvSpPr/>
          <p:nvPr/>
        </p:nvSpPr>
        <p:spPr>
          <a:xfrm>
            <a:off x="357000" y="2192107"/>
            <a:ext cx="8634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 err="1">
                <a:solidFill>
                  <a:schemeClr val="tx1"/>
                </a:solidFill>
              </a:rPr>
              <a:t>public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class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TestaSobrecarga</a:t>
            </a:r>
            <a:r>
              <a:rPr lang="pt-BR" sz="1600" dirty="0">
                <a:solidFill>
                  <a:schemeClr val="tx1"/>
                </a:solidFill>
              </a:rPr>
              <a:t> { </a:t>
            </a:r>
          </a:p>
          <a:p>
            <a:r>
              <a:rPr lang="pt-BR" sz="1600" dirty="0">
                <a:solidFill>
                  <a:schemeClr val="tx1"/>
                </a:solidFill>
              </a:rPr>
              <a:t>	</a:t>
            </a:r>
            <a:r>
              <a:rPr lang="pt-BR" sz="1600" dirty="0" err="1">
                <a:solidFill>
                  <a:schemeClr val="tx1"/>
                </a:solidFill>
              </a:rPr>
              <a:t>public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static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void</a:t>
            </a:r>
            <a:r>
              <a:rPr lang="pt-BR" sz="1600" dirty="0">
                <a:solidFill>
                  <a:schemeClr val="tx1"/>
                </a:solidFill>
              </a:rPr>
              <a:t> </a:t>
            </a:r>
            <a:r>
              <a:rPr lang="pt-BR" sz="1600" dirty="0" err="1">
                <a:solidFill>
                  <a:schemeClr val="tx1"/>
                </a:solidFill>
              </a:rPr>
              <a:t>main</a:t>
            </a:r>
            <a:r>
              <a:rPr lang="pt-BR" sz="1600" dirty="0">
                <a:solidFill>
                  <a:schemeClr val="tx1"/>
                </a:solidFill>
              </a:rPr>
              <a:t>(</a:t>
            </a:r>
            <a:r>
              <a:rPr lang="pt-BR" sz="1600" dirty="0" err="1">
                <a:solidFill>
                  <a:schemeClr val="tx1"/>
                </a:solidFill>
              </a:rPr>
              <a:t>String</a:t>
            </a:r>
            <a:r>
              <a:rPr lang="pt-BR" sz="1600" dirty="0">
                <a:solidFill>
                  <a:schemeClr val="tx1"/>
                </a:solidFill>
              </a:rPr>
              <a:t>[] </a:t>
            </a:r>
            <a:r>
              <a:rPr lang="pt-BR" sz="1600" dirty="0" err="1">
                <a:solidFill>
                  <a:schemeClr val="tx1"/>
                </a:solidFill>
              </a:rPr>
              <a:t>args</a:t>
            </a:r>
            <a:r>
              <a:rPr lang="pt-BR" sz="1600" dirty="0">
                <a:solidFill>
                  <a:schemeClr val="tx1"/>
                </a:solidFill>
              </a:rPr>
              <a:t>) { //INSTÂNCIA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Sobrecarga sob = new Sobrecarga();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System.out.println</a:t>
            </a:r>
            <a:r>
              <a:rPr lang="pt-BR" sz="1600" dirty="0">
                <a:solidFill>
                  <a:schemeClr val="tx1"/>
                </a:solidFill>
              </a:rPr>
              <a:t>(“</a:t>
            </a:r>
            <a:r>
              <a:rPr lang="pt-BR" sz="1200" dirty="0">
                <a:solidFill>
                  <a:schemeClr val="tx1"/>
                </a:solidFill>
              </a:rPr>
              <a:t>SOBRECARGA DE MÉTODOS - PROFESSOR: EDIBERTO MARIANO</a:t>
            </a:r>
            <a:r>
              <a:rPr lang="pt-BR" sz="1600" dirty="0">
                <a:solidFill>
                  <a:schemeClr val="tx1"/>
                </a:solidFill>
              </a:rPr>
              <a:t>\n\n”);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System.out.println</a:t>
            </a:r>
            <a:r>
              <a:rPr lang="pt-BR" sz="1600" dirty="0">
                <a:solidFill>
                  <a:schemeClr val="tx1"/>
                </a:solidFill>
              </a:rPr>
              <a:t>(“------------- OVERLOADING ----------------\n”);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//INVOCA OS MÉTODOS TESTE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(10);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(20.5);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(10, 10);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	</a:t>
            </a:r>
            <a:r>
              <a:rPr lang="pt-BR" sz="1600" dirty="0" err="1">
                <a:solidFill>
                  <a:schemeClr val="tx1"/>
                </a:solidFill>
              </a:rPr>
              <a:t>sob.teste</a:t>
            </a:r>
            <a:r>
              <a:rPr lang="pt-BR" sz="1600" dirty="0">
                <a:solidFill>
                  <a:schemeClr val="tx1"/>
                </a:solidFill>
              </a:rPr>
              <a:t>(10.5, 10.4);</a:t>
            </a:r>
          </a:p>
          <a:p>
            <a:r>
              <a:rPr lang="pt-BR" sz="1600" dirty="0">
                <a:solidFill>
                  <a:schemeClr val="tx1"/>
                </a:solidFill>
              </a:rPr>
              <a:t>	}</a:t>
            </a:r>
          </a:p>
          <a:p>
            <a:r>
              <a:rPr lang="pt-BR" sz="1600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C8C05B-4D3A-4937-B33C-4B9958C07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619" y="4407587"/>
            <a:ext cx="5076181" cy="18408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99884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304871"/>
            <a:ext cx="82296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6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nada mais é do que a substituição de métodos, variáveis.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8AD1F57-56D8-4378-9F55-9785977D83A2}"/>
              </a:ext>
            </a:extLst>
          </p:cNvPr>
          <p:cNvSpPr/>
          <p:nvPr/>
        </p:nvSpPr>
        <p:spPr>
          <a:xfrm>
            <a:off x="457201" y="2743200"/>
            <a:ext cx="8229600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Método de substituição,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em </a:t>
            </a:r>
            <a:r>
              <a:rPr lang="pt-BR" sz="160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programação orientada a objeto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é um recurso de linguagem que 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permite uma </a:t>
            </a:r>
            <a:r>
              <a:rPr lang="pt-BR" sz="1600" b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subclasse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da classe ou da criança para fornecer uma implementação específica de um </a:t>
            </a:r>
            <a:r>
              <a:rPr lang="pt-BR" sz="1600" b="1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método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que já é fornecido por uma de suas 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3" tooltip="Superclasse (ciência da computação)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superclasses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ou classes pais.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147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7B80B83-B98F-4158-BA8E-DC559725108D}"/>
              </a:ext>
            </a:extLst>
          </p:cNvPr>
          <p:cNvSpPr txBox="1"/>
          <p:nvPr/>
        </p:nvSpPr>
        <p:spPr>
          <a:xfrm>
            <a:off x="762000" y="2264733"/>
            <a:ext cx="7620000" cy="3755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 //SUPERCLASSE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("mensagem da Superclasse pensamento...");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   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Conselho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extends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Pensamento //SUBCLASSE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  @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// @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anotação em Java 5 é opcional, mas útil.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mensagem()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("Mensagem da Subclasse Conselho ...");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1741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Polimorfismo  - 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132AE57-E93F-464C-B120-439C5C422FAE}"/>
              </a:ext>
            </a:extLst>
          </p:cNvPr>
          <p:cNvSpPr txBox="1"/>
          <p:nvPr/>
        </p:nvSpPr>
        <p:spPr>
          <a:xfrm>
            <a:off x="914400" y="2428396"/>
            <a:ext cx="7239000" cy="2905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Overrid01 //CLASSE INSTANCIADORA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public static void main(String </a:t>
            </a:r>
            <a:r>
              <a:rPr lang="en-US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args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[])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("OFICINA – OVERRINDING EM JAVA");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("\n\</a:t>
            </a:r>
            <a:r>
              <a:rPr lang="en-US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nPROF</a:t>
            </a:r>
            <a:r>
              <a:rPr lang="en-US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EDIBERTO MARIANO DA SILVA\n");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Pensamento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Pensamento();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ob.mensagem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Conselho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new Conselho();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obj.mensagem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}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84845F99-F3F2-4741-B601-C614E9D8E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886325"/>
            <a:ext cx="35814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620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47390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Nessa aula, o professor deve dividir a turma em </a:t>
            </a:r>
            <a:r>
              <a:rPr lang="pt-BR" b="1" dirty="0">
                <a:solidFill>
                  <a:srgbClr val="0070C0"/>
                </a:solidFill>
              </a:rPr>
              <a:t>grupos</a:t>
            </a:r>
            <a:r>
              <a:rPr lang="pt-BR" dirty="0">
                <a:solidFill>
                  <a:srgbClr val="0070C0"/>
                </a:solidFill>
              </a:rPr>
              <a:t> e propor para cada um deles os seguintes problemas: 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70C0"/>
              </a:solidFill>
            </a:endParaRPr>
          </a:p>
          <a:p>
            <a:pPr marL="349250" indent="-342900" algn="just">
              <a:spcBef>
                <a:spcPct val="20000"/>
              </a:spcBef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Apresente uma situação na qual seria possível e vantajoso a utilização do mecanismo de herança. Faça a sua implementação. </a:t>
            </a:r>
          </a:p>
          <a:p>
            <a:pPr marL="349250" indent="-342900" algn="just">
              <a:spcBef>
                <a:spcPct val="20000"/>
              </a:spcBef>
              <a:buAutoNum type="arabicPeriod"/>
            </a:pPr>
            <a:endParaRPr lang="pt-BR" dirty="0">
              <a:solidFill>
                <a:srgbClr val="0070C0"/>
              </a:solidFill>
            </a:endParaRPr>
          </a:p>
          <a:p>
            <a:pPr marL="349250" indent="-342900" algn="just">
              <a:spcBef>
                <a:spcPct val="20000"/>
              </a:spcBef>
              <a:buAutoNum type="arabicPeriod"/>
            </a:pPr>
            <a:r>
              <a:rPr lang="pt-BR" dirty="0">
                <a:solidFill>
                  <a:srgbClr val="0070C0"/>
                </a:solidFill>
              </a:rPr>
              <a:t>Apresente uma situação em que o polimorfismo poderia ser aplicado. Faça a sua implementação.</a:t>
            </a:r>
          </a:p>
          <a:p>
            <a:pPr algn="just">
              <a:spcBef>
                <a:spcPct val="20000"/>
              </a:spcBef>
            </a:pPr>
            <a:endParaRPr lang="pt-BR" dirty="0">
              <a:solidFill>
                <a:srgbClr val="0070C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dirty="0">
                <a:solidFill>
                  <a:srgbClr val="0070C0"/>
                </a:solidFill>
              </a:rPr>
              <a:t>A atividade deve ser desenvolvida durante a sala de aula e ao final os grupos devem apresentar as situações propostas. </a:t>
            </a:r>
            <a:endParaRPr lang="pt-B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Atividade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verificadora</a:t>
            </a:r>
            <a:r>
              <a:rPr lang="en-US" dirty="0">
                <a:solidFill>
                  <a:srgbClr val="0070C0"/>
                </a:solidFill>
              </a:rPr>
              <a:t> de </a:t>
            </a:r>
            <a:r>
              <a:rPr lang="en-US" dirty="0" err="1">
                <a:solidFill>
                  <a:srgbClr val="0070C0"/>
                </a:solidFill>
              </a:rPr>
              <a:t>aprendizagem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3845258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1079399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sz="1600" dirty="0">
                <a:solidFill>
                  <a:srgbClr val="0070C0"/>
                </a:solidFill>
              </a:rPr>
              <a:t>[1] Os conteúdos abordados nessa aula estão disponíveis no livro FURGERI, Sérgio. Java 8 - Ensino Didático: Desenvolvimento e Implementação de Aplicações. Capítulo 7 - Orientação a Objetos. Seções 7.1 e 7.2 Disponível em: https://integrada.minhabiblioteca.com.br/#/books/9788536519340/cfi/28!/4/2@100:0.00</a:t>
            </a:r>
            <a:endParaRPr lang="pt-BR" altLang="en-US" sz="1100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BBEE7DE-0B68-40AC-9C59-EA9312B95884}"/>
              </a:ext>
            </a:extLst>
          </p:cNvPr>
          <p:cNvSpPr txBox="1"/>
          <p:nvPr/>
        </p:nvSpPr>
        <p:spPr>
          <a:xfrm>
            <a:off x="228600" y="3600271"/>
            <a:ext cx="8610600" cy="58477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70C0"/>
                </a:solidFill>
              </a:rPr>
              <a:t>Assista ao vídeo: - Orientação a Objetos: Herança. Disponível em: https://www.youtube.com/watch?v=MOXLCjL4Ik4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87FDA4-1B8B-4880-88A9-DF7D8211CCF4}"/>
              </a:ext>
            </a:extLst>
          </p:cNvPr>
          <p:cNvSpPr txBox="1"/>
          <p:nvPr/>
        </p:nvSpPr>
        <p:spPr>
          <a:xfrm>
            <a:off x="762000" y="3288268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6361176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2119684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01 - Implemente um programa em Java usando </a:t>
            </a:r>
            <a:r>
              <a:rPr lang="pt-BR" altLang="en-US" sz="1400" b="1" dirty="0">
                <a:solidFill>
                  <a:srgbClr val="0070C0"/>
                </a:solidFill>
              </a:rPr>
              <a:t>sobrecarga</a:t>
            </a:r>
            <a:r>
              <a:rPr lang="pt-BR" altLang="en-US" sz="1400" dirty="0">
                <a:solidFill>
                  <a:srgbClr val="0070C0"/>
                </a:solidFill>
              </a:rPr>
              <a:t> de método que: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a – leia via teclado dois valores: um tipo inteiro e outro tipo real.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b – após os números informados, exiba as operações abaixo: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b.1 – valor do primeiro.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b.2 – valor do primeiro, e o valor do segundo.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b.3 – valor do segundo.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b.4 – valor do primeiro vezes três.</a:t>
            </a:r>
          </a:p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	b.5 – valor do segundo vezes dois.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1909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01 -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F542E37-6E5D-472D-8029-20B5E09BD248}"/>
              </a:ext>
            </a:extLst>
          </p:cNvPr>
          <p:cNvSpPr/>
          <p:nvPr/>
        </p:nvSpPr>
        <p:spPr>
          <a:xfrm>
            <a:off x="191086" y="2278082"/>
            <a:ext cx="4953000" cy="39703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</a:rPr>
              <a:t>import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java.util.Scanner</a:t>
            </a:r>
            <a:r>
              <a:rPr lang="pt-BR" sz="1400" dirty="0">
                <a:solidFill>
                  <a:srgbClr val="FF0000"/>
                </a:solidFill>
              </a:rPr>
              <a:t>;</a:t>
            </a:r>
          </a:p>
          <a:p>
            <a:r>
              <a:rPr lang="pt-BR" sz="1400" dirty="0" err="1">
                <a:solidFill>
                  <a:srgbClr val="FF0000"/>
                </a:solidFill>
              </a:rPr>
              <a:t>class</a:t>
            </a:r>
            <a:r>
              <a:rPr lang="pt-BR" sz="1400" dirty="0">
                <a:solidFill>
                  <a:srgbClr val="FF0000"/>
                </a:solidFill>
              </a:rPr>
              <a:t> Sobrecarga {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tx1)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a : “+tx1);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tx1, Double tx2)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a e de b : “+tx1+” “+tx2);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teste(Double tx1)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b : &amp;</a:t>
            </a:r>
            <a:r>
              <a:rPr lang="pt-BR" sz="1400" dirty="0" err="1">
                <a:solidFill>
                  <a:srgbClr val="FF0000"/>
                </a:solidFill>
              </a:rPr>
              <a:t>quot</a:t>
            </a:r>
            <a:r>
              <a:rPr lang="pt-BR" sz="1400" dirty="0">
                <a:solidFill>
                  <a:srgbClr val="FF0000"/>
                </a:solidFill>
              </a:rPr>
              <a:t>;+tx1);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tx1, 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tx2, 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tx3)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a + a + a : “+(tx1+tx1+tx1));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teste(Double tx1, Double tx2)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(“Valor de b + b : “+(tx1+tx2));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}</a:t>
            </a:r>
          </a:p>
          <a:p>
            <a:r>
              <a:rPr lang="pt-BR" sz="14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37C8C62-A10D-48E3-8139-AE2A67BC169C}"/>
              </a:ext>
            </a:extLst>
          </p:cNvPr>
          <p:cNvSpPr/>
          <p:nvPr/>
        </p:nvSpPr>
        <p:spPr>
          <a:xfrm>
            <a:off x="5155809" y="2169238"/>
            <a:ext cx="4292991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err="1">
                <a:solidFill>
                  <a:srgbClr val="FF0000"/>
                </a:solidFill>
              </a:rPr>
              <a:t>public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class</a:t>
            </a:r>
            <a:r>
              <a:rPr lang="pt-BR" sz="1400" dirty="0">
                <a:solidFill>
                  <a:srgbClr val="FF0000"/>
                </a:solidFill>
              </a:rPr>
              <a:t> Polimorfismo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</a:t>
            </a:r>
            <a:r>
              <a:rPr lang="pt-BR" sz="1400" dirty="0" err="1">
                <a:solidFill>
                  <a:srgbClr val="FF0000"/>
                </a:solidFill>
              </a:rPr>
              <a:t>public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static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void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main</a:t>
            </a:r>
            <a:r>
              <a:rPr lang="pt-BR" sz="1400" dirty="0">
                <a:solidFill>
                  <a:srgbClr val="FF0000"/>
                </a:solidFill>
              </a:rPr>
              <a:t>(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[] </a:t>
            </a:r>
            <a:r>
              <a:rPr lang="pt-BR" sz="1400" dirty="0" err="1">
                <a:solidFill>
                  <a:srgbClr val="FF0000"/>
                </a:solidFill>
              </a:rPr>
              <a:t>args</a:t>
            </a:r>
            <a:r>
              <a:rPr lang="pt-BR" sz="1400" dirty="0">
                <a:solidFill>
                  <a:srgbClr val="FF0000"/>
                </a:solidFill>
              </a:rPr>
              <a:t>) {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Sobrecarga sob = new Sobrecarga();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Scanner </a:t>
            </a:r>
            <a:r>
              <a:rPr lang="pt-BR" sz="1400" dirty="0" err="1">
                <a:solidFill>
                  <a:srgbClr val="FF0000"/>
                </a:solidFill>
              </a:rPr>
              <a:t>obj</a:t>
            </a:r>
            <a:r>
              <a:rPr lang="pt-BR" sz="1400" dirty="0">
                <a:solidFill>
                  <a:srgbClr val="FF0000"/>
                </a:solidFill>
              </a:rPr>
              <a:t> = new Scanner(System.in);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</a:t>
            </a:r>
            <a:r>
              <a:rPr lang="pt-BR" sz="1100" dirty="0">
                <a:solidFill>
                  <a:srgbClr val="FF0000"/>
                </a:solidFill>
              </a:rPr>
              <a:t>SOBRECARGA DE MÉTODOS –</a:t>
            </a:r>
          </a:p>
          <a:p>
            <a:r>
              <a:rPr lang="pt-BR" sz="1100" dirty="0">
                <a:solidFill>
                  <a:srgbClr val="FF0000"/>
                </a:solidFill>
              </a:rPr>
              <a:t>        PROFESSOR: EDIBERTO </a:t>
            </a:r>
            <a:r>
              <a:rPr lang="pt-BR" sz="1400" dirty="0">
                <a:solidFill>
                  <a:srgbClr val="FF0000"/>
                </a:solidFill>
              </a:rPr>
              <a:t>\n”);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System.out.println</a:t>
            </a:r>
            <a:r>
              <a:rPr lang="pt-BR" sz="1400" dirty="0">
                <a:solidFill>
                  <a:srgbClr val="FF0000"/>
                </a:solidFill>
              </a:rPr>
              <a:t>(“OVERLOADING “);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System.out.printf</a:t>
            </a:r>
            <a:r>
              <a:rPr lang="pt-BR" sz="1400" dirty="0">
                <a:solidFill>
                  <a:srgbClr val="FF0000"/>
                </a:solidFill>
              </a:rPr>
              <a:t>(“Digite um valor tipo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inteiro--: “);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</a:t>
            </a:r>
            <a:r>
              <a:rPr lang="pt-BR" sz="1400" dirty="0" err="1">
                <a:solidFill>
                  <a:srgbClr val="FF0000"/>
                </a:solidFill>
              </a:rPr>
              <a:t>Integer</a:t>
            </a:r>
            <a:r>
              <a:rPr lang="pt-BR" sz="1400" dirty="0">
                <a:solidFill>
                  <a:srgbClr val="FF0000"/>
                </a:solidFill>
              </a:rPr>
              <a:t> a = </a:t>
            </a:r>
            <a:r>
              <a:rPr lang="pt-BR" sz="1400" dirty="0" err="1">
                <a:solidFill>
                  <a:srgbClr val="FF0000"/>
                </a:solidFill>
              </a:rPr>
              <a:t>obj.nextInt</a:t>
            </a:r>
            <a:r>
              <a:rPr lang="pt-BR" sz="1400" dirty="0">
                <a:solidFill>
                  <a:srgbClr val="FF0000"/>
                </a:solidFill>
              </a:rPr>
              <a:t>();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System.out.printf</a:t>
            </a:r>
            <a:r>
              <a:rPr lang="pt-BR" sz="1400" dirty="0">
                <a:solidFill>
                  <a:srgbClr val="FF0000"/>
                </a:solidFill>
              </a:rPr>
              <a:t>(“Digite um valor tipo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 real-----: “); 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Double b = </a:t>
            </a:r>
            <a:r>
              <a:rPr lang="pt-BR" sz="1400" dirty="0" err="1">
                <a:solidFill>
                  <a:srgbClr val="FF0000"/>
                </a:solidFill>
              </a:rPr>
              <a:t>obj.nextDouble</a:t>
            </a:r>
            <a:r>
              <a:rPr lang="pt-BR" sz="1400" dirty="0">
                <a:solidFill>
                  <a:srgbClr val="FF0000"/>
                </a:solidFill>
              </a:rPr>
              <a:t>();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(a);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(b);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(a, b);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(a, a, a);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     </a:t>
            </a:r>
            <a:r>
              <a:rPr lang="pt-BR" sz="1400" dirty="0" err="1">
                <a:solidFill>
                  <a:srgbClr val="FF0000"/>
                </a:solidFill>
              </a:rPr>
              <a:t>sob.teste</a:t>
            </a:r>
            <a:r>
              <a:rPr lang="pt-BR" sz="1400" dirty="0">
                <a:solidFill>
                  <a:srgbClr val="FF0000"/>
                </a:solidFill>
              </a:rPr>
              <a:t>(b, b);</a:t>
            </a:r>
          </a:p>
          <a:p>
            <a:r>
              <a:rPr lang="pt-BR" sz="1400" dirty="0">
                <a:solidFill>
                  <a:srgbClr val="FF0000"/>
                </a:solidFill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4441869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525401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</a:t>
            </a:r>
            <a:r>
              <a:rPr lang="pt-BR" sz="1400" dirty="0">
                <a:solidFill>
                  <a:srgbClr val="0070C0"/>
                </a:solidFill>
              </a:rPr>
              <a:t>Codifique um programa em Java usando </a:t>
            </a:r>
            <a:r>
              <a:rPr lang="pt-BR" sz="1400" b="1" dirty="0">
                <a:solidFill>
                  <a:srgbClr val="0070C0"/>
                </a:solidFill>
              </a:rPr>
              <a:t>sobrescrita</a:t>
            </a:r>
            <a:r>
              <a:rPr lang="pt-BR" sz="1400" dirty="0">
                <a:solidFill>
                  <a:srgbClr val="0070C0"/>
                </a:solidFill>
              </a:rPr>
              <a:t> de métodos que, leia via teclado matrícula e  nome de um funcionário com seus quatro dependentes.</a:t>
            </a:r>
            <a:endParaRPr lang="en-US" sz="1400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6095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F542E37-6E5D-472D-8029-20B5E09BD248}"/>
              </a:ext>
            </a:extLst>
          </p:cNvPr>
          <p:cNvSpPr/>
          <p:nvPr/>
        </p:nvSpPr>
        <p:spPr>
          <a:xfrm>
            <a:off x="114886" y="2278082"/>
            <a:ext cx="4953000" cy="35286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{ //SUPERCLASSE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("Matrícula : "+matricula  +"  Nome: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"+nome);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Dependente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//SUBCLASSE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anotação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5 é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 {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  "+ matricula  +"    :      "+nome);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}</a:t>
            </a:r>
            <a:endParaRPr lang="pt-BR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541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5030598-198F-4F13-864D-AD27F5EC9365}"/>
              </a:ext>
            </a:extLst>
          </p:cNvPr>
          <p:cNvSpPr txBox="1"/>
          <p:nvPr/>
        </p:nvSpPr>
        <p:spPr>
          <a:xfrm>
            <a:off x="457200" y="2470934"/>
            <a:ext cx="8229600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endParaRPr lang="en-US" sz="20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Determinando uma “</a:t>
            </a: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”, já que </a:t>
            </a:r>
            <a:r>
              <a:rPr lang="pt-BR" sz="1800" b="1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é um </a:t>
            </a: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tipo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</a:t>
            </a: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Empregado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Isso significa dizer que o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tem,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além de matrícula, nome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uma terceira informação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o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título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ou seja, podemos dizer que a classe </a:t>
            </a:r>
            <a:r>
              <a:rPr lang="pt-BR" sz="1800" b="1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herda os atributos da classe 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Empregado</a:t>
            </a:r>
            <a:r>
              <a:rPr lang="pt-BR" sz="1800" b="1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e define seus próprios atributos.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8050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C5B5F6-CD9A-4A41-98EA-16FAD0AD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9838" y="2133600"/>
            <a:ext cx="58811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SobscritadeMetodo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//CLASSE INSTANCIADORA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main(String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[])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{  Integer Mat[]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Integer[4],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Nome[] = </a:t>
            </a:r>
            <a:r>
              <a:rPr kumimoji="0" lang="pt-BR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[4];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("SOBSCRITA DE MÉTODOS – OVERRINDING EM JAVA");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("PROF. EDIBERTO MARIANO DA SILVA\n");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Scanner obj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Scanner(System.</a:t>
            </a:r>
            <a:r>
              <a:rPr kumimoji="0" lang="en-US" altLang="en-US" sz="12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pt-BR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("ENTRADA DE DADOS DO FUNCIONÁRIO");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("Informe a matrícula do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Integer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mat_func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obj.nextInt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("Informe o nome do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funcionario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String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nome_func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Dependente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dep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</a:t>
            </a:r>
            <a:r>
              <a:rPr kumimoji="0" lang="pt-BR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new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Dependente();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("\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nENTRADA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DE DADOS DOS DEPENDENTES\n");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= 0;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&lt;4;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++)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{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("Matricula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Mat[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en-US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("Nome : ");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  Nome[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obj.next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().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();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      }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 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System.</a:t>
            </a:r>
            <a:r>
              <a:rPr kumimoji="0" lang="pt-BR" altLang="en-US" sz="1200" b="1" i="1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out</a:t>
            </a:r>
            <a:r>
              <a:rPr kumimoji="0" lang="pt-BR" altLang="en-US" sz="12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.println</a:t>
            </a:r>
            <a:r>
              <a:rPr kumimoji="0" lang="pt-BR" altLang="en-US" sz="12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("DADOS DO FUNCIONÁRIO");</a:t>
            </a:r>
            <a:endParaRPr kumimoji="0" lang="pt-BR" alt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59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02 - Gabarito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0B07AA-8F73-49D9-9931-B3A2D1CABBF8}"/>
              </a:ext>
            </a:extLst>
          </p:cNvPr>
          <p:cNvSpPr txBox="1"/>
          <p:nvPr/>
        </p:nvSpPr>
        <p:spPr>
          <a:xfrm>
            <a:off x="304800" y="2209800"/>
            <a:ext cx="5638800" cy="2622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func.Mostrar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mat_func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nome_func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6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nDADOS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DEPENDENTES");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6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("MATRICULA          NOME");     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 0; i&lt;4; i++)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dep.Mostrar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, Nome[i]);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6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933BFBCF-CA1D-4141-A763-C1D9EB7AF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32" y="2076607"/>
            <a:ext cx="3510868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13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– Gabarito – Outra opção de resposta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6946F55-DEC3-4E88-9CFA-A07F7FE854F8}"/>
              </a:ext>
            </a:extLst>
          </p:cNvPr>
          <p:cNvSpPr txBox="1"/>
          <p:nvPr/>
        </p:nvSpPr>
        <p:spPr>
          <a:xfrm>
            <a:off x="1150828" y="2188710"/>
            <a:ext cx="6756619" cy="428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javax.swing.JOptionPane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//SUPERCLASSE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("Matrícula : "+matricula  +"       Nome : "+nome);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Dependente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//SUBCLASSE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{ 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 @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anotação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Java 5 é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útil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Mostrar(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matricula,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nome)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    "+ matricula  +"       :      "+nome);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86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– Gabarito – Outra opção de resposta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4D21C40-06F8-43C5-81C1-C135D9F932A8}"/>
              </a:ext>
            </a:extLst>
          </p:cNvPr>
          <p:cNvSpPr txBox="1"/>
          <p:nvPr/>
        </p:nvSpPr>
        <p:spPr>
          <a:xfrm>
            <a:off x="1143000" y="2188710"/>
            <a:ext cx="7620000" cy="379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SobscritadeMetodo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//CLASSE INSTANCIADORA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main(String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[])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{  Integer Mat[] =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Integer[4],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Nome[] =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("SOBSCRITA DE MÉTODOS – OVERRINDING EM JAVA");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("PROF. EDIBERTO MARIANO DA SILVA\n");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s1;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1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//INSTANCIAÇÃO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("ENTRADA DE DADOS DO FUNCIONÁRIO");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("Informe a matrícula do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s1=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a matricula do Funcionário:");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mat_func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  <a:r>
              <a:rPr lang="en-US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o nome do Funcionário:");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Dependente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Dependente();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nENTRADA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DADOS DOS DEPENDENTES\n");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5961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02 – Gabarito – Outra opção de resposta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FF5C7D4-D602-465F-8CDD-C7C67AD661B7}"/>
              </a:ext>
            </a:extLst>
          </p:cNvPr>
          <p:cNvSpPr txBox="1"/>
          <p:nvPr/>
        </p:nvSpPr>
        <p:spPr>
          <a:xfrm>
            <a:off x="609600" y="2112510"/>
            <a:ext cx="7696200" cy="4288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 0; i&lt;4; i++)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s1=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a matricula do DEPENDENTE: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(s1); 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.printf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("Nome 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Nome[i]=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JOptionPane.</a:t>
            </a:r>
            <a:r>
              <a:rPr lang="pt-BR" sz="1400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("Informe o nome do DEPENDENTE : 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("DADOS DO FUNCIONÁRIO");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func.Mostrar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mat_func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nome_func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nDADOS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DEPENDENTES");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r>
              <a:rPr lang="pt-BR" sz="1400" b="1" i="1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("MATRICULA          NOME");     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 = 0; i&lt;4; i++)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{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dep.Mostrar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[i] , Nome[i]);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37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AE3C86F-A126-4108-BC5F-A3CA9834D6D2}"/>
              </a:ext>
            </a:extLst>
          </p:cNvPr>
          <p:cNvSpPr txBox="1"/>
          <p:nvPr/>
        </p:nvSpPr>
        <p:spPr>
          <a:xfrm>
            <a:off x="457200" y="2209800"/>
            <a:ext cx="82296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FF0000"/>
                </a:solidFill>
              </a:rPr>
              <a:t>aplicação simples de herança na linguagem Java, como sugestão o professor pode apresentar a seguinte situação: 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Uma indústria necessita de um sistema para cadastrar produtos produzidos.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Ela produz </a:t>
            </a:r>
            <a:r>
              <a:rPr lang="pt-BR" dirty="0">
                <a:solidFill>
                  <a:srgbClr val="0070C0"/>
                </a:solidFill>
              </a:rPr>
              <a:t>Telefones</a:t>
            </a:r>
            <a:r>
              <a:rPr lang="pt-BR" dirty="0">
                <a:solidFill>
                  <a:srgbClr val="FF0000"/>
                </a:solidFill>
              </a:rPr>
              <a:t> cujos atributos são: código, número de série, modelo, peso e dimensão. </a:t>
            </a:r>
          </a:p>
          <a:p>
            <a:pPr algn="just"/>
            <a:endParaRPr lang="pt-BR" dirty="0">
              <a:solidFill>
                <a:srgbClr val="FF0000"/>
              </a:solidFill>
            </a:endParaRPr>
          </a:p>
          <a:p>
            <a:pPr algn="just"/>
            <a:r>
              <a:rPr lang="pt-BR" dirty="0">
                <a:solidFill>
                  <a:srgbClr val="FF0000"/>
                </a:solidFill>
              </a:rPr>
              <a:t>Essa mesma empresa começou a produzir telefones sem fio que compartilham as mesmas características do telefone com fio, porém possuem nova características que são: </a:t>
            </a:r>
            <a:r>
              <a:rPr lang="pt-BR" dirty="0">
                <a:solidFill>
                  <a:srgbClr val="0070C0"/>
                </a:solidFill>
              </a:rPr>
              <a:t>frequência</a:t>
            </a:r>
            <a:r>
              <a:rPr lang="pt-BR" dirty="0">
                <a:solidFill>
                  <a:srgbClr val="FF0000"/>
                </a:solidFill>
              </a:rPr>
              <a:t>, </a:t>
            </a:r>
            <a:r>
              <a:rPr lang="pt-BR" dirty="0">
                <a:solidFill>
                  <a:srgbClr val="0070C0"/>
                </a:solidFill>
              </a:rPr>
              <a:t>quantidade de canais </a:t>
            </a:r>
            <a:r>
              <a:rPr lang="pt-BR" dirty="0">
                <a:solidFill>
                  <a:srgbClr val="FF0000"/>
                </a:solidFill>
              </a:rPr>
              <a:t>e </a:t>
            </a:r>
            <a:r>
              <a:rPr lang="pt-BR" dirty="0">
                <a:solidFill>
                  <a:srgbClr val="0070C0"/>
                </a:solidFill>
              </a:rPr>
              <a:t>distância de operação.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4A09C02-8F36-4BE5-B9D7-2D39991F73BC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Exercícios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81358C-4D1F-40DB-99A6-B09C0AB95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309958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03 – Crie um diagrama das classes e desenvolva um sistema em </a:t>
            </a:r>
            <a:r>
              <a:rPr lang="pt-BR" altLang="en-US" sz="1400" dirty="0" err="1">
                <a:solidFill>
                  <a:srgbClr val="0070C0"/>
                </a:solidFill>
              </a:rPr>
              <a:t>java</a:t>
            </a:r>
            <a:r>
              <a:rPr lang="pt-BR" altLang="en-US" sz="1400" dirty="0">
                <a:solidFill>
                  <a:srgbClr val="0070C0"/>
                </a:solidFill>
              </a:rPr>
              <a:t> de acordo com a situação abaixo. </a:t>
            </a:r>
          </a:p>
        </p:txBody>
      </p:sp>
    </p:spTree>
    <p:extLst>
      <p:ext uri="{BB962C8B-B14F-4D97-AF65-F5344CB8AC3E}">
        <p14:creationId xmlns:p14="http://schemas.microsoft.com/office/powerpoint/2010/main" val="3149632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43F1FE2-82FD-4E88-9B10-3013435676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152" y="2292884"/>
            <a:ext cx="1831028" cy="371513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Telefone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1A510FD-D3EC-4C82-A0E7-04DF5C98B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152" y="2656559"/>
            <a:ext cx="1831028" cy="1344087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codigo</a:t>
            </a:r>
            <a:endParaRPr lang="pt-BR" altLang="en-US" sz="14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serie</a:t>
            </a:r>
          </a:p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modelo</a:t>
            </a:r>
          </a:p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peso</a:t>
            </a:r>
          </a:p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dimensao</a:t>
            </a:r>
            <a:endParaRPr lang="pt-BR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39CA717-3FF4-4233-9785-7BA098035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20" y="4780672"/>
            <a:ext cx="2014131" cy="402675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 err="1">
                <a:solidFill>
                  <a:srgbClr val="0070C0"/>
                </a:solidFill>
              </a:rPr>
              <a:t>TelefoneComFio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0A29FDE-3C7F-41BE-B745-18078419D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220" y="5178342"/>
            <a:ext cx="2014131" cy="827022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frequencia</a:t>
            </a:r>
            <a:endParaRPr lang="pt-BR" altLang="en-US" sz="14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qtdecanais</a:t>
            </a:r>
            <a:endParaRPr lang="pt-BR" altLang="en-US" sz="1400" dirty="0">
              <a:solidFill>
                <a:srgbClr val="0070C0"/>
              </a:solidFill>
            </a:endParaRPr>
          </a:p>
          <a:p>
            <a:pPr>
              <a:spcBef>
                <a:spcPct val="20000"/>
              </a:spcBef>
            </a:pPr>
            <a:r>
              <a:rPr lang="pt-BR" altLang="en-US" sz="1400" dirty="0" err="1">
                <a:solidFill>
                  <a:srgbClr val="0070C0"/>
                </a:solidFill>
              </a:rPr>
              <a:t>distoper</a:t>
            </a:r>
            <a:endParaRPr lang="pt-B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302C36E-B6CC-4813-9998-0947341CD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5391" y="3989913"/>
            <a:ext cx="1831028" cy="309958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Incluir( )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67282CC-C59A-429C-A0C9-9D1BE18E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161" y="6008782"/>
            <a:ext cx="2014131" cy="309958"/>
          </a:xfrm>
          <a:prstGeom prst="rect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sz="1400" dirty="0">
                <a:solidFill>
                  <a:srgbClr val="0070C0"/>
                </a:solidFill>
              </a:rPr>
              <a:t>Incluir( 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2253331E-FD1E-49A1-99D3-D6080583F98D}"/>
              </a:ext>
            </a:extLst>
          </p:cNvPr>
          <p:cNvCxnSpPr>
            <a:stCxn id="10" idx="0"/>
          </p:cNvCxnSpPr>
          <p:nvPr/>
        </p:nvCxnSpPr>
        <p:spPr bwMode="auto">
          <a:xfrm flipH="1" flipV="1">
            <a:off x="2355226" y="4648200"/>
            <a:ext cx="1060" cy="132472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C4F7042-B61F-4CAD-B550-8F2A471A1723}"/>
              </a:ext>
            </a:extLst>
          </p:cNvPr>
          <p:cNvCxnSpPr/>
          <p:nvPr/>
        </p:nvCxnSpPr>
        <p:spPr bwMode="auto">
          <a:xfrm>
            <a:off x="2355226" y="4648200"/>
            <a:ext cx="2343440" cy="0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CC2A650A-3FF0-4293-B63C-AE41191190B4}"/>
              </a:ext>
            </a:extLst>
          </p:cNvPr>
          <p:cNvCxnSpPr/>
          <p:nvPr/>
        </p:nvCxnSpPr>
        <p:spPr bwMode="auto">
          <a:xfrm flipH="1" flipV="1">
            <a:off x="4689344" y="4299646"/>
            <a:ext cx="1060" cy="343598"/>
          </a:xfrm>
          <a:prstGeom prst="line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404830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E4C980-C693-4F36-9922-B9AFFC24E2CF}"/>
              </a:ext>
            </a:extLst>
          </p:cNvPr>
          <p:cNvSpPr txBox="1"/>
          <p:nvPr/>
        </p:nvSpPr>
        <p:spPr>
          <a:xfrm>
            <a:off x="152401" y="2286000"/>
            <a:ext cx="85344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package Herança01;</a:t>
            </a:r>
          </a:p>
          <a:p>
            <a:r>
              <a:rPr lang="en-US" dirty="0">
                <a:solidFill>
                  <a:srgbClr val="FF0000"/>
                </a:solidFill>
              </a:rPr>
              <a:t>public class </a:t>
            </a:r>
            <a:r>
              <a:rPr lang="en-US" dirty="0" err="1">
                <a:solidFill>
                  <a:srgbClr val="FF0000"/>
                </a:solidFill>
              </a:rPr>
              <a:t>Telefone</a:t>
            </a:r>
            <a:r>
              <a:rPr lang="en-US" dirty="0">
                <a:solidFill>
                  <a:srgbClr val="FF0000"/>
                </a:solidFill>
              </a:rPr>
              <a:t> { </a:t>
            </a:r>
            <a:r>
              <a:rPr lang="en-US" sz="1100" dirty="0">
                <a:solidFill>
                  <a:srgbClr val="FF0000"/>
                </a:solidFill>
              </a:rPr>
              <a:t>//</a:t>
            </a:r>
            <a:r>
              <a:rPr lang="en-US" sz="1100" dirty="0" err="1">
                <a:solidFill>
                  <a:srgbClr val="FF0000"/>
                </a:solidFill>
              </a:rPr>
              <a:t>Classe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construtora</a:t>
            </a:r>
            <a:r>
              <a:rPr lang="en-US" sz="1100" dirty="0">
                <a:solidFill>
                  <a:srgbClr val="FF0000"/>
                </a:solidFill>
              </a:rPr>
              <a:t>  Integer </a:t>
            </a:r>
            <a:r>
              <a:rPr lang="en-US" sz="1100" dirty="0" err="1">
                <a:solidFill>
                  <a:srgbClr val="FF0000"/>
                </a:solidFill>
              </a:rPr>
              <a:t>codigo</a:t>
            </a:r>
            <a:r>
              <a:rPr lang="en-US" sz="1100" dirty="0">
                <a:solidFill>
                  <a:srgbClr val="FF0000"/>
                </a:solidFill>
              </a:rPr>
              <a:t>;  //Se private, </a:t>
            </a:r>
            <a:r>
              <a:rPr lang="en-US" sz="1100" dirty="0" err="1">
                <a:solidFill>
                  <a:srgbClr val="FF0000"/>
                </a:solidFill>
              </a:rPr>
              <a:t>não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poderá</a:t>
            </a:r>
            <a:r>
              <a:rPr lang="en-US" sz="1100" dirty="0">
                <a:solidFill>
                  <a:srgbClr val="FF0000"/>
                </a:solidFill>
              </a:rPr>
              <a:t> ser </a:t>
            </a:r>
            <a:r>
              <a:rPr lang="en-US" sz="1100" dirty="0" err="1">
                <a:solidFill>
                  <a:srgbClr val="FF0000"/>
                </a:solidFill>
              </a:rPr>
              <a:t>instanciada</a:t>
            </a:r>
            <a:r>
              <a:rPr lang="en-US" sz="1100" dirty="0">
                <a:solidFill>
                  <a:srgbClr val="FF0000"/>
                </a:solidFill>
              </a:rPr>
              <a:t> por </a:t>
            </a:r>
            <a:r>
              <a:rPr lang="en-US" sz="1100" dirty="0" err="1">
                <a:solidFill>
                  <a:srgbClr val="FF0000"/>
                </a:solidFill>
              </a:rPr>
              <a:t>outra</a:t>
            </a:r>
            <a:r>
              <a:rPr lang="en-US" sz="1100" dirty="0">
                <a:solidFill>
                  <a:srgbClr val="FF0000"/>
                </a:solidFill>
              </a:rPr>
              <a:t> </a:t>
            </a:r>
            <a:r>
              <a:rPr lang="en-US" sz="1100" dirty="0" err="1">
                <a:solidFill>
                  <a:srgbClr val="FF0000"/>
                </a:solidFill>
              </a:rPr>
              <a:t>classe</a:t>
            </a:r>
            <a:endParaRPr lang="en-US" sz="1100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String </a:t>
            </a:r>
            <a:r>
              <a:rPr lang="en-US" dirty="0" err="1">
                <a:solidFill>
                  <a:srgbClr val="FF0000"/>
                </a:solidFill>
              </a:rPr>
              <a:t>serie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String </a:t>
            </a:r>
            <a:r>
              <a:rPr lang="en-US" dirty="0" err="1">
                <a:solidFill>
                  <a:srgbClr val="FF0000"/>
                </a:solidFill>
              </a:rPr>
              <a:t>modelo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    float peso;</a:t>
            </a:r>
          </a:p>
          <a:p>
            <a:r>
              <a:rPr lang="en-US" dirty="0">
                <a:solidFill>
                  <a:srgbClr val="FF0000"/>
                </a:solidFill>
              </a:rPr>
              <a:t>    String </a:t>
            </a:r>
            <a:r>
              <a:rPr lang="en-US" dirty="0" err="1">
                <a:solidFill>
                  <a:srgbClr val="FF0000"/>
                </a:solidFill>
              </a:rPr>
              <a:t>dimensao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57F9B88-F1A3-4AA2-A56A-3282029750CC}"/>
              </a:ext>
            </a:extLst>
          </p:cNvPr>
          <p:cNvSpPr txBox="1"/>
          <p:nvPr/>
        </p:nvSpPr>
        <p:spPr>
          <a:xfrm>
            <a:off x="152400" y="4445675"/>
            <a:ext cx="8534400" cy="18466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package Herança01;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//</a:t>
            </a:r>
            <a:r>
              <a:rPr lang="en-US" sz="1600" dirty="0" err="1">
                <a:solidFill>
                  <a:srgbClr val="FF0000"/>
                </a:solidFill>
              </a:rPr>
              <a:t>Classe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 err="1">
                <a:solidFill>
                  <a:srgbClr val="FF0000"/>
                </a:solidFill>
              </a:rPr>
              <a:t>construtora</a:t>
            </a:r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TelSemFio</a:t>
            </a:r>
            <a:r>
              <a:rPr lang="en-US" sz="1600" dirty="0">
                <a:solidFill>
                  <a:srgbClr val="FF0000"/>
                </a:solidFill>
              </a:rPr>
              <a:t> extends </a:t>
            </a:r>
            <a:r>
              <a:rPr lang="en-US" sz="1600" dirty="0" err="1">
                <a:solidFill>
                  <a:srgbClr val="FF0000"/>
                </a:solidFill>
              </a:rPr>
              <a:t>Telefone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 </a:t>
            </a:r>
            <a:r>
              <a:rPr lang="en-US" sz="1600" dirty="0" err="1">
                <a:solidFill>
                  <a:srgbClr val="FF0000"/>
                </a:solidFill>
              </a:rPr>
              <a:t>frequencia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 </a:t>
            </a:r>
            <a:r>
              <a:rPr lang="en-US" sz="1600" dirty="0" err="1">
                <a:solidFill>
                  <a:srgbClr val="FF0000"/>
                </a:solidFill>
              </a:rPr>
              <a:t>qtdecanais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 </a:t>
            </a:r>
            <a:r>
              <a:rPr lang="en-US" sz="1600" dirty="0" err="1">
                <a:solidFill>
                  <a:srgbClr val="FF0000"/>
                </a:solidFill>
              </a:rPr>
              <a:t>distoper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9023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228600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-762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8897F4-D14C-4E68-BBD2-EB1EAB0922BB}"/>
              </a:ext>
            </a:extLst>
          </p:cNvPr>
          <p:cNvSpPr txBox="1"/>
          <p:nvPr/>
        </p:nvSpPr>
        <p:spPr>
          <a:xfrm>
            <a:off x="76199" y="457200"/>
            <a:ext cx="8794099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package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Herança01;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import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javax.swing.JOptionPane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Herança { //Classe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instanciadora</a:t>
            </a:r>
            <a:endParaRPr lang="pt-BR" sz="1400" dirty="0">
              <a:solidFill>
                <a:srgbClr val="FF0000"/>
              </a:solidFill>
              <a:effectLst/>
              <a:latin typeface="Verdana" panose="020B060403050404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static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void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main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[]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args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 {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TelSemFio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new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TelSemFio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("Código:");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serie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("Série:");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tsf.serie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serie;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modelo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("Modelo:");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tsf.modelo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modelo;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peso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("Peso:");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tsf.peso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Float.parseFloat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(peso);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Qtde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canais:");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7550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810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08897F4-D14C-4E68-BBD2-EB1EAB0922BB}"/>
              </a:ext>
            </a:extLst>
          </p:cNvPr>
          <p:cNvSpPr txBox="1"/>
          <p:nvPr/>
        </p:nvSpPr>
        <p:spPr>
          <a:xfrm>
            <a:off x="76199" y="1861334"/>
            <a:ext cx="8794099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JOptionPane.showInputDialog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("Distancia de Operação:");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=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Integer.parseInt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JOptionPane.showMessageDialog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null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"Código--: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tsf.codigo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nSérie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tsf.serie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nModelo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tsf.modelo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nPeso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tsf.peso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nDimensão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tsf.dimensao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nFrequência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tsf.frequencia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nQtde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canais--: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tsf.qtdecanais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+"\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nDistancia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de Operação--:  "+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tsf.distoper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    "DADOS DO TÉCNICO - Prof. EDIBERTO", 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JOptionPane.PLAIN_MESSAGE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	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System.exit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(0);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   }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Imagem 2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253954AE-DFEF-402C-BB97-0EFA81360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4076700"/>
            <a:ext cx="256222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5412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BA0A3DD-7F65-46EA-A10F-EE9D32D5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0313"/>
            <a:ext cx="3533775" cy="4048087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DA98BA-A9A0-4C61-886F-64DC155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2860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Superclasse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D7A65B-E9B5-46F6-8267-5C37785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816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Subclasse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6A375A-B5E6-473B-92ED-80B10087A312}"/>
              </a:ext>
            </a:extLst>
          </p:cNvPr>
          <p:cNvSpPr txBox="1"/>
          <p:nvPr/>
        </p:nvSpPr>
        <p:spPr>
          <a:xfrm>
            <a:off x="3417455" y="3429000"/>
            <a:ext cx="5802745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p</a:t>
            </a: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ublic</a:t>
            </a:r>
            <a:r>
              <a:rPr lang="pt-BR" sz="14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Empregado  </a:t>
            </a:r>
            <a:r>
              <a:rPr lang="pt-BR" sz="1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//Classe construtora Empregado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{	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matricula</a:t>
            </a:r>
            <a:r>
              <a:rPr lang="pt-BR" sz="11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;   </a:t>
            </a:r>
            <a:r>
              <a:rPr lang="pt-BR" sz="11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//Se </a:t>
            </a:r>
            <a:r>
              <a:rPr lang="pt-BR" sz="11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private</a:t>
            </a:r>
            <a:r>
              <a:rPr lang="pt-BR" sz="11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, não poderá ser instanciada por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100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//</a:t>
            </a:r>
            <a:r>
              <a:rPr lang="pt-BR" sz="11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outra classe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	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nome;}</a:t>
            </a:r>
            <a:endParaRPr lang="en-US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public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class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extends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Empregado  </a:t>
            </a:r>
            <a:r>
              <a:rPr lang="pt-BR" sz="1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// Classe construtora</a:t>
            </a: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200" dirty="0">
                <a:solidFill>
                  <a:srgbClr val="FF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                                                                   //</a:t>
            </a:r>
            <a:r>
              <a:rPr lang="pt-BR" sz="12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pt-BR" sz="1200" dirty="0" err="1">
                <a:solidFill>
                  <a:srgbClr val="FF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Tecnico</a:t>
            </a:r>
            <a:endParaRPr lang="en-US" sz="16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{    </a:t>
            </a:r>
            <a:r>
              <a:rPr lang="pt-BR" sz="1400" dirty="0" err="1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String</a:t>
            </a:r>
            <a:r>
              <a:rPr lang="pt-BR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titulo;</a:t>
            </a:r>
            <a:endParaRPr lang="en-US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400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}</a:t>
            </a:r>
            <a:endParaRPr lang="en-US" sz="16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B6050B-805F-455C-BB68-4FDCFBAF2A74}"/>
              </a:ext>
            </a:extLst>
          </p:cNvPr>
          <p:cNvSpPr txBox="1"/>
          <p:nvPr/>
        </p:nvSpPr>
        <p:spPr>
          <a:xfrm>
            <a:off x="6162675" y="1828800"/>
            <a:ext cx="260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1677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4181787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1) A empresa de desenvolvimento de software "Atlas </a:t>
            </a:r>
            <a:r>
              <a:rPr lang="pt-BR" altLang="en-US" sz="1600" dirty="0" err="1">
                <a:solidFill>
                  <a:srgbClr val="0070C0"/>
                </a:solidFill>
              </a:rPr>
              <a:t>Development</a:t>
            </a:r>
            <a:r>
              <a:rPr lang="pt-BR" altLang="en-US" sz="1600" dirty="0">
                <a:solidFill>
                  <a:srgbClr val="0070C0"/>
                </a:solidFill>
              </a:rPr>
              <a:t>" foi contratada por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uma empresa de seguros para desenvolver um software na Linguagem Java que irá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avaliar o perfil de dos contratantes de seguro para automóveis. A Atlas já desenvolveu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sistemas parecidos para duas outras empresas. Em um dos módulos do sistema, um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desenvolvedor verificou que se herdasse métodos e atributos de duas outras classes,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poderia então desenvolver a classe necessária para ser utilizada em parte do módulo em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questão. Nesse caso, que tipo de herança está sendo realizada e se Java suportaria esse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mecanismo.</a:t>
            </a:r>
          </a:p>
          <a:p>
            <a:pPr algn="just">
              <a:spcBef>
                <a:spcPct val="20000"/>
              </a:spcBef>
            </a:pPr>
            <a:endParaRPr lang="pt-BR" altLang="en-US" sz="1600" dirty="0">
              <a:solidFill>
                <a:srgbClr val="0070C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a) Herança por prototipagem, Java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b) Herança múltipla, Java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c) Herança simples, Java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FF0000"/>
                </a:solidFill>
              </a:rPr>
              <a:t>d) Herança múltipla, Java não implementa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e) Herança por prototipagem, Java não implementa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Atividade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Autônoma</a:t>
            </a:r>
            <a:r>
              <a:rPr lang="en-US" dirty="0">
                <a:solidFill>
                  <a:srgbClr val="0070C0"/>
                </a:solidFill>
              </a:rPr>
              <a:t> Aura:</a:t>
            </a:r>
          </a:p>
        </p:txBody>
      </p:sp>
    </p:spTree>
    <p:extLst>
      <p:ext uri="{BB962C8B-B14F-4D97-AF65-F5344CB8AC3E}">
        <p14:creationId xmlns:p14="http://schemas.microsoft.com/office/powerpoint/2010/main" val="25745358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828800"/>
            <a:ext cx="8610600" cy="4181787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2) Um programador está desenvolvendo um software que irá controlar aceleradores de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motores de forma automática, evitando por exemplo, que o motorista acelere se houver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um objeto próximo ao veículo. O software deve ser adaptado para diversos tipos de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veículos como automóveis, caminhões e motos. No entanto, sabemos que esses veículos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possuem características distintas, mesmo apresentando o comportamento de aceleração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do motor. Nesse caso, o programador deverá implementar o método acelerar() para todos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os veículos, utilizando o mesmo nome mas com implementações distintas. Que conceito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de orientação a objetos o problema acima está se referindo.</a:t>
            </a:r>
          </a:p>
          <a:p>
            <a:pPr algn="just">
              <a:spcBef>
                <a:spcPct val="20000"/>
              </a:spcBef>
            </a:pPr>
            <a:endParaRPr lang="pt-BR" altLang="en-US" sz="1600" dirty="0">
              <a:solidFill>
                <a:srgbClr val="0070C0"/>
              </a:solidFill>
            </a:endParaRP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a) Herança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b) Abstração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FF0000"/>
                </a:solidFill>
              </a:rPr>
              <a:t>c) Polimorfismo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d) Encapsulamento</a:t>
            </a:r>
          </a:p>
          <a:p>
            <a:pPr algn="just">
              <a:spcBef>
                <a:spcPct val="20000"/>
              </a:spcBef>
            </a:pPr>
            <a:r>
              <a:rPr lang="pt-BR" altLang="en-US" sz="1600" dirty="0">
                <a:solidFill>
                  <a:srgbClr val="0070C0"/>
                </a:solidFill>
              </a:rPr>
              <a:t>e) Construtor</a:t>
            </a: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364F167-F3FA-44A2-A12D-CE5037204EC2}"/>
              </a:ext>
            </a:extLst>
          </p:cNvPr>
          <p:cNvSpPr txBox="1"/>
          <p:nvPr/>
        </p:nvSpPr>
        <p:spPr>
          <a:xfrm>
            <a:off x="762000" y="1371600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 </a:t>
            </a:r>
            <a:r>
              <a:rPr lang="en-US" dirty="0" err="1">
                <a:solidFill>
                  <a:srgbClr val="0070C0"/>
                </a:solidFill>
              </a:rPr>
              <a:t>Atividade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Autônoma</a:t>
            </a:r>
            <a:r>
              <a:rPr lang="en-US" dirty="0">
                <a:solidFill>
                  <a:srgbClr val="0070C0"/>
                </a:solidFill>
              </a:rPr>
              <a:t> Aura:</a:t>
            </a:r>
          </a:p>
        </p:txBody>
      </p:sp>
    </p:spTree>
    <p:extLst>
      <p:ext uri="{BB962C8B-B14F-4D97-AF65-F5344CB8AC3E}">
        <p14:creationId xmlns:p14="http://schemas.microsoft.com/office/powerpoint/2010/main" val="1914723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 - </a:t>
            </a:r>
            <a:r>
              <a:rPr lang="pt-BR" altLang="en-US" b="1" dirty="0">
                <a:solidFill>
                  <a:srgbClr val="FF0000"/>
                </a:solidFill>
              </a:rPr>
              <a:t>MÚLTIPLA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DA98BA-A9A0-4C61-886F-64DC155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8593" y="2755917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 err="1">
                <a:solidFill>
                  <a:srgbClr val="0070C0"/>
                </a:solidFill>
              </a:rPr>
              <a:t>SuperClasse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CFD76F92-2B4A-4567-872D-FA70529A1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97" y="2427948"/>
            <a:ext cx="5787405" cy="3695572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D8D7A65B-E9B5-46F6-8267-5C37785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9821" y="51816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dirty="0" err="1">
                <a:solidFill>
                  <a:srgbClr val="0070C0"/>
                </a:solidFill>
              </a:rPr>
              <a:t>SubClasse</a:t>
            </a:r>
            <a:endParaRPr lang="pt-BR" altLang="en-US" dirty="0">
              <a:solidFill>
                <a:srgbClr val="0070C0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5584728C-BB6C-4861-B220-02EE2F5CF8A0}"/>
              </a:ext>
            </a:extLst>
          </p:cNvPr>
          <p:cNvSpPr txBox="1"/>
          <p:nvPr/>
        </p:nvSpPr>
        <p:spPr>
          <a:xfrm>
            <a:off x="81486" y="4360048"/>
            <a:ext cx="3652314" cy="19543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uma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subclasse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herda características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de mais de uma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superclasse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Algumas linguagens orientadas a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objetos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não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suportam herança 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múltipla, por exemplo a linguagem</a:t>
            </a:r>
          </a:p>
          <a:p>
            <a:pPr marL="0" marR="0" algn="just">
              <a:spcBef>
                <a:spcPts val="600"/>
              </a:spcBef>
              <a:spcAft>
                <a:spcPts val="0"/>
              </a:spcAft>
            </a:pP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pt-BR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792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9BA0A3DD-7F65-46EA-A10F-EE9D32D5E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2200313"/>
            <a:ext cx="3533775" cy="4048087"/>
          </a:xfrm>
          <a:prstGeom prst="rect">
            <a:avLst/>
          </a:prstGeom>
        </p:spPr>
      </p:pic>
      <p:sp>
        <p:nvSpPr>
          <p:cNvPr id="17410" name="Rectangle 2">
            <a:extLst>
              <a:ext uri="{FF2B5EF4-FFF2-40B4-BE49-F238E27FC236}">
                <a16:creationId xmlns:a16="http://schemas.microsoft.com/office/drawing/2014/main" id="{EB90C454-D2FC-472B-BEE2-A2D74AAD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8800"/>
            <a:ext cx="8229600" cy="371513"/>
          </a:xfrm>
          <a:prstGeom prst="rect">
            <a:avLst/>
          </a:prstGeom>
          <a:noFill/>
          <a:ln w="22225">
            <a:solidFill>
              <a:srgbClr val="92D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Herança – </a:t>
            </a:r>
            <a:r>
              <a:rPr lang="pt-BR" altLang="en-US" b="1" dirty="0">
                <a:solidFill>
                  <a:srgbClr val="FF0000"/>
                </a:solidFill>
              </a:rPr>
              <a:t>PRÁTICA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HERANÇA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FDA98BA-A9A0-4C61-886F-64DC1553C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722" y="22860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Superclasse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8D7A65B-E9B5-46F6-8267-5C3778500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181600"/>
            <a:ext cx="1680478" cy="371513"/>
          </a:xfrm>
          <a:prstGeom prst="rect">
            <a:avLst/>
          </a:prstGeom>
          <a:noFill/>
          <a:ln w="22225">
            <a:noFill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spcBef>
                <a:spcPct val="20000"/>
              </a:spcBef>
            </a:pPr>
            <a:r>
              <a:rPr lang="pt-BR" altLang="en-US" b="1" dirty="0">
                <a:solidFill>
                  <a:srgbClr val="0070C0"/>
                </a:solidFill>
              </a:rPr>
              <a:t>Subclasse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CB6050B-805F-455C-BB68-4FDCFBAF2A74}"/>
              </a:ext>
            </a:extLst>
          </p:cNvPr>
          <p:cNvSpPr txBox="1"/>
          <p:nvPr/>
        </p:nvSpPr>
        <p:spPr>
          <a:xfrm>
            <a:off x="6162675" y="1828800"/>
            <a:ext cx="26003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60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0070C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GENERALIZAÇÃO</a:t>
            </a:r>
            <a:endParaRPr lang="en-US" sz="20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7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1E3F967C-676A-4DAD-A76B-879A53584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99" y="1304887"/>
            <a:ext cx="7924800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6350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1pPr>
            <a:lvl2pPr marL="684213" indent="-344488"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88988" algn="l"/>
                <a:tab pos="1238250" algn="l"/>
                <a:tab pos="1687513" algn="l"/>
                <a:tab pos="2136775" algn="l"/>
                <a:tab pos="2586038" algn="l"/>
                <a:tab pos="3035300" algn="l"/>
                <a:tab pos="3484563" algn="l"/>
                <a:tab pos="3933825" algn="l"/>
                <a:tab pos="4383088" algn="l"/>
                <a:tab pos="4832350" algn="l"/>
                <a:tab pos="5281613" algn="l"/>
                <a:tab pos="5730875" algn="l"/>
                <a:tab pos="6180138" algn="l"/>
                <a:tab pos="6629400" algn="l"/>
                <a:tab pos="7078663" algn="l"/>
                <a:tab pos="7527925" algn="l"/>
                <a:tab pos="7977188" algn="l"/>
                <a:tab pos="8426450" algn="l"/>
                <a:tab pos="8875713" algn="l"/>
                <a:tab pos="9324975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just" eaLnBrk="1" hangingPunct="1">
              <a:spcBef>
                <a:spcPts val="1000"/>
              </a:spcBef>
              <a:buClr>
                <a:srgbClr val="000000"/>
              </a:buClr>
              <a:buSzPct val="100000"/>
            </a:pPr>
            <a:r>
              <a:rPr lang="pt-BR" dirty="0">
                <a:solidFill>
                  <a:srgbClr val="0070C0"/>
                </a:solidFill>
              </a:rPr>
              <a:t>1.2 IMPLEMENTAÇÃO DE </a:t>
            </a:r>
            <a:r>
              <a:rPr lang="pt-BR" b="1" dirty="0">
                <a:solidFill>
                  <a:srgbClr val="0070C0"/>
                </a:solidFill>
              </a:rPr>
              <a:t>HERANÇA</a:t>
            </a:r>
            <a:r>
              <a:rPr lang="pt-BR" dirty="0">
                <a:solidFill>
                  <a:srgbClr val="0070C0"/>
                </a:solidFill>
              </a:rPr>
              <a:t> E POLIMORFISMO: O BÁSICO</a:t>
            </a:r>
            <a:endParaRPr lang="pt-BR" altLang="en-US" b="1" dirty="0">
              <a:solidFill>
                <a:srgbClr val="0070C0"/>
              </a:solidFill>
            </a:endParaRPr>
          </a:p>
        </p:txBody>
      </p:sp>
      <p:sp>
        <p:nvSpPr>
          <p:cNvPr id="8" name="Text Box 1">
            <a:extLst>
              <a:ext uri="{FF2B5EF4-FFF2-40B4-BE49-F238E27FC236}">
                <a16:creationId xmlns:a16="http://schemas.microsoft.com/office/drawing/2014/main" id="{9C3AE1FC-B4F9-4517-A162-4118C0CA3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5499" y="609600"/>
            <a:ext cx="6670391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0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pt-BR" sz="2400" b="1" dirty="0">
                <a:solidFill>
                  <a:srgbClr val="0070C0"/>
                </a:solidFill>
                <a:latin typeface="Calibri Light" panose="020F0302020204030204" pitchFamily="34" charset="0"/>
              </a:rPr>
              <a:t>PROGRAMAÇÃO ORIENTADA A OBJETOS EM JAVA</a:t>
            </a:r>
            <a:endParaRPr lang="en-US" altLang="en-US" sz="2000" b="1" dirty="0">
              <a:solidFill>
                <a:srgbClr val="0070C0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FBB130-F87A-4665-AC3A-6CA8E8697C1B}"/>
              </a:ext>
            </a:extLst>
          </p:cNvPr>
          <p:cNvSpPr txBox="1"/>
          <p:nvPr/>
        </p:nvSpPr>
        <p:spPr>
          <a:xfrm>
            <a:off x="273701" y="1752600"/>
            <a:ext cx="8596598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package Herança00;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Empregado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Integer matricula; </a:t>
            </a:r>
            <a:r>
              <a:rPr lang="en-US" sz="1600" dirty="0">
                <a:solidFill>
                  <a:srgbClr val="0070C0"/>
                </a:solidFill>
              </a:rPr>
              <a:t>//</a:t>
            </a:r>
            <a:r>
              <a:rPr lang="en-US" sz="1600" dirty="0" err="1">
                <a:solidFill>
                  <a:srgbClr val="0070C0"/>
                </a:solidFill>
              </a:rPr>
              <a:t>obs</a:t>
            </a:r>
            <a:r>
              <a:rPr lang="en-US" sz="1600" dirty="0">
                <a:solidFill>
                  <a:srgbClr val="0070C0"/>
                </a:solidFill>
              </a:rPr>
              <a:t> se private String </a:t>
            </a:r>
            <a:r>
              <a:rPr lang="en-US" sz="1600" dirty="0" err="1">
                <a:solidFill>
                  <a:srgbClr val="0070C0"/>
                </a:solidFill>
              </a:rPr>
              <a:t>nome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100" dirty="0">
                <a:solidFill>
                  <a:srgbClr val="0070C0"/>
                </a:solidFill>
              </a:rPr>
              <a:t>NÃO PODERÁ SER INSTANCIADA POR OUTRA CLASSE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    String </a:t>
            </a:r>
            <a:r>
              <a:rPr lang="en-US" sz="1600" dirty="0" err="1">
                <a:solidFill>
                  <a:srgbClr val="FF0000"/>
                </a:solidFill>
              </a:rPr>
              <a:t>nome</a:t>
            </a:r>
            <a:r>
              <a:rPr lang="en-US" sz="1600" dirty="0">
                <a:solidFill>
                  <a:srgbClr val="FF0000"/>
                </a:solidFill>
              </a:rPr>
              <a:t>;        </a:t>
            </a:r>
            <a:r>
              <a:rPr lang="en-US" sz="1600" dirty="0">
                <a:solidFill>
                  <a:srgbClr val="0070C0"/>
                </a:solidFill>
              </a:rPr>
              <a:t>//</a:t>
            </a:r>
            <a:r>
              <a:rPr lang="en-US" sz="1600" dirty="0" err="1">
                <a:solidFill>
                  <a:srgbClr val="0070C0"/>
                </a:solidFill>
              </a:rPr>
              <a:t>obs</a:t>
            </a:r>
            <a:r>
              <a:rPr lang="en-US" sz="1600" dirty="0">
                <a:solidFill>
                  <a:srgbClr val="0070C0"/>
                </a:solidFill>
              </a:rPr>
              <a:t> se private String </a:t>
            </a:r>
            <a:r>
              <a:rPr lang="en-US" sz="1600" dirty="0" err="1">
                <a:solidFill>
                  <a:srgbClr val="0070C0"/>
                </a:solidFill>
              </a:rPr>
              <a:t>nome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100" dirty="0">
                <a:solidFill>
                  <a:srgbClr val="0070C0"/>
                </a:solidFill>
              </a:rPr>
              <a:t>NÃO PODERÁ SER INSTANCIADA POR OUTRA CLASSE</a:t>
            </a:r>
            <a:endParaRPr lang="en-US" sz="1600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D4F521-C3C2-4D5C-9B6B-3B0010369161}"/>
              </a:ext>
            </a:extLst>
          </p:cNvPr>
          <p:cNvSpPr txBox="1"/>
          <p:nvPr/>
        </p:nvSpPr>
        <p:spPr>
          <a:xfrm>
            <a:off x="273701" y="3200400"/>
            <a:ext cx="8596598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package Herança00;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Tecnico</a:t>
            </a:r>
            <a:r>
              <a:rPr lang="en-US" sz="1600" dirty="0">
                <a:solidFill>
                  <a:srgbClr val="FF0000"/>
                </a:solidFill>
              </a:rPr>
              <a:t> extends </a:t>
            </a:r>
            <a:r>
              <a:rPr lang="en-US" sz="1600" dirty="0" err="1">
                <a:solidFill>
                  <a:srgbClr val="FF0000"/>
                </a:solidFill>
              </a:rPr>
              <a:t>Empregado</a:t>
            </a:r>
            <a:r>
              <a:rPr lang="en-US" sz="1600" dirty="0">
                <a:solidFill>
                  <a:srgbClr val="FF0000"/>
                </a:solidFill>
              </a:rPr>
              <a:t> {</a:t>
            </a:r>
          </a:p>
          <a:p>
            <a:r>
              <a:rPr lang="en-US" sz="1600" dirty="0">
                <a:solidFill>
                  <a:srgbClr val="FF0000"/>
                </a:solidFill>
              </a:rPr>
              <a:t>    String </a:t>
            </a:r>
            <a:r>
              <a:rPr lang="en-US" sz="1600" dirty="0" err="1">
                <a:solidFill>
                  <a:srgbClr val="FF0000"/>
                </a:solidFill>
              </a:rPr>
              <a:t>titulo</a:t>
            </a:r>
            <a:r>
              <a:rPr lang="en-US" sz="1600" dirty="0">
                <a:solidFill>
                  <a:srgbClr val="FF0000"/>
                </a:solidFill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2396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10422</TotalTime>
  <Words>5138</Words>
  <Application>Microsoft Office PowerPoint</Application>
  <PresentationFormat>Apresentação na tela (4:3)</PresentationFormat>
  <Paragraphs>624</Paragraphs>
  <Slides>61</Slides>
  <Notes>61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Calibri Light</vt:lpstr>
      <vt:lpstr>Lucida Console</vt:lpstr>
      <vt:lpstr>Times New Roman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de Telecomunicação</dc:title>
  <dc:subject/>
  <dc:creator>Alyson Oliveira</dc:creator>
  <cp:keywords/>
  <dc:description/>
  <cp:lastModifiedBy>usuario 1</cp:lastModifiedBy>
  <cp:revision>1687</cp:revision>
  <cp:lastPrinted>1601-01-01T00:00:00Z</cp:lastPrinted>
  <dcterms:created xsi:type="dcterms:W3CDTF">2015-08-12T20:16:29Z</dcterms:created>
  <dcterms:modified xsi:type="dcterms:W3CDTF">2023-08-15T03:04:00Z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51</vt:i4>
  </property>
</Properties>
</file>