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91" r:id="rId3"/>
    <p:sldId id="392" r:id="rId4"/>
    <p:sldId id="576" r:id="rId5"/>
    <p:sldId id="577" r:id="rId6"/>
    <p:sldId id="393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78" r:id="rId21"/>
    <p:sldId id="579" r:id="rId22"/>
    <p:sldId id="580" r:id="rId23"/>
    <p:sldId id="581" r:id="rId24"/>
    <p:sldId id="595" r:id="rId25"/>
    <p:sldId id="596" r:id="rId2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6" y="3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8/22/2023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75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32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92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865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918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276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98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23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93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62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73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19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299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896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14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3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52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92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77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57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50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71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03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A8B7E1A-621C-8949-7012-1835F90E6190}"/>
              </a:ext>
            </a:extLst>
          </p:cNvPr>
          <p:cNvSpPr txBox="1">
            <a:spLocks/>
          </p:cNvSpPr>
          <p:nvPr/>
        </p:nvSpPr>
        <p:spPr>
          <a:xfrm>
            <a:off x="16565" y="762000"/>
            <a:ext cx="3562192" cy="2342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 dirty="0"/>
              <a:t>Classe:</a:t>
            </a:r>
            <a:r>
              <a:rPr lang="pt-BR" dirty="0"/>
              <a:t> Conta</a:t>
            </a:r>
          </a:p>
          <a:p>
            <a:pPr marL="914400" lvl="4" indent="0" algn="just"/>
            <a:r>
              <a:rPr lang="pt-BR" sz="2000" b="1" dirty="0"/>
              <a:t>Atributos</a:t>
            </a:r>
            <a:r>
              <a:rPr lang="pt-BR" sz="2000" dirty="0"/>
              <a:t>: </a:t>
            </a:r>
          </a:p>
          <a:p>
            <a:pPr marL="1828800" lvl="6" algn="just"/>
            <a:r>
              <a:rPr lang="pt-BR" sz="2000" dirty="0"/>
              <a:t>Nome</a:t>
            </a:r>
          </a:p>
          <a:p>
            <a:pPr marL="1828800" lvl="6" algn="just"/>
            <a:r>
              <a:rPr lang="pt-BR" sz="2000" dirty="0"/>
              <a:t>Agência</a:t>
            </a:r>
          </a:p>
          <a:p>
            <a:pPr marL="1828800" lvl="6" algn="just"/>
            <a:r>
              <a:rPr lang="pt-BR" sz="2000" dirty="0"/>
              <a:t>Nº da Conta</a:t>
            </a:r>
          </a:p>
          <a:p>
            <a:pPr marL="1828800" lvl="6" algn="just"/>
            <a:r>
              <a:rPr lang="pt-BR" sz="2000" dirty="0"/>
              <a:t>Saldo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6EACF7-8B79-E17B-B27C-B2ED8846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31" y="3483623"/>
            <a:ext cx="6149469" cy="27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62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BA1945A-BF3F-C9E1-7476-44489D6B1439}"/>
              </a:ext>
            </a:extLst>
          </p:cNvPr>
          <p:cNvSpPr txBox="1">
            <a:spLocks/>
          </p:cNvSpPr>
          <p:nvPr/>
        </p:nvSpPr>
        <p:spPr>
          <a:xfrm>
            <a:off x="1933049" y="708834"/>
            <a:ext cx="4095592" cy="2503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/>
              <a:t>Classe:</a:t>
            </a:r>
            <a:r>
              <a:rPr lang="pt-BR"/>
              <a:t> Conta</a:t>
            </a:r>
          </a:p>
          <a:p>
            <a:pPr marL="914400" lvl="4" indent="0" algn="just"/>
            <a:r>
              <a:rPr lang="pt-BR" sz="2000" b="1"/>
              <a:t>Atributos</a:t>
            </a:r>
            <a:r>
              <a:rPr lang="pt-BR" sz="2000"/>
              <a:t>: </a:t>
            </a:r>
          </a:p>
          <a:p>
            <a:pPr marL="1828800" lvl="6" algn="just"/>
            <a:r>
              <a:rPr lang="pt-BR" sz="2000"/>
              <a:t>Nome</a:t>
            </a:r>
          </a:p>
          <a:p>
            <a:pPr marL="1828800" lvl="6" algn="just"/>
            <a:r>
              <a:rPr lang="pt-BR" sz="2000"/>
              <a:t>Agência</a:t>
            </a:r>
          </a:p>
          <a:p>
            <a:pPr marL="1828800" lvl="6" algn="just"/>
            <a:r>
              <a:rPr lang="pt-BR" sz="2000"/>
              <a:t>Nº da Conta</a:t>
            </a:r>
          </a:p>
          <a:p>
            <a:pPr marL="1828800" lvl="6" algn="just"/>
            <a:r>
              <a:rPr lang="pt-BR" sz="2000"/>
              <a:t>Saldo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71B5B-6C9A-D4E7-F713-8CC1F271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99" y="3259207"/>
            <a:ext cx="7067550" cy="3065393"/>
          </a:xfrm>
          <a:prstGeom prst="rect">
            <a:avLst/>
          </a:prstGeom>
        </p:spPr>
      </p:pic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4AB4C5AE-6E3C-C08D-9B4E-DF66DCEE25DB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>
            <a:off x="4409919" y="1209180"/>
            <a:ext cx="1125086" cy="2504758"/>
          </a:xfrm>
          <a:prstGeom prst="curvedConnector3">
            <a:avLst>
              <a:gd name="adj1" fmla="val -203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2B394B66-E41C-D746-045E-F34866260251}"/>
              </a:ext>
            </a:extLst>
          </p:cNvPr>
          <p:cNvSpPr/>
          <p:nvPr/>
        </p:nvSpPr>
        <p:spPr>
          <a:xfrm>
            <a:off x="1400389" y="3540811"/>
            <a:ext cx="3009530" cy="3462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E99FA-20E1-3F69-6390-D9E3784F598F}"/>
              </a:ext>
            </a:extLst>
          </p:cNvPr>
          <p:cNvSpPr/>
          <p:nvPr/>
        </p:nvSpPr>
        <p:spPr>
          <a:xfrm>
            <a:off x="2804725" y="1017069"/>
            <a:ext cx="2730280" cy="3842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04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F0147D-6F96-D0DA-8759-72B9694BA113}"/>
              </a:ext>
            </a:extLst>
          </p:cNvPr>
          <p:cNvSpPr txBox="1">
            <a:spLocks/>
          </p:cNvSpPr>
          <p:nvPr/>
        </p:nvSpPr>
        <p:spPr>
          <a:xfrm>
            <a:off x="2130550" y="701337"/>
            <a:ext cx="4095592" cy="2503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/>
              <a:t>Classe:</a:t>
            </a:r>
            <a:r>
              <a:rPr lang="pt-BR"/>
              <a:t> Conta</a:t>
            </a:r>
          </a:p>
          <a:p>
            <a:pPr marL="914400" lvl="4" indent="0" algn="just"/>
            <a:r>
              <a:rPr lang="pt-BR" sz="2000" b="1"/>
              <a:t>Atributos</a:t>
            </a:r>
            <a:r>
              <a:rPr lang="pt-BR" sz="2000"/>
              <a:t>: </a:t>
            </a:r>
          </a:p>
          <a:p>
            <a:pPr marL="1828800" lvl="6" algn="just"/>
            <a:r>
              <a:rPr lang="pt-BR" sz="2000"/>
              <a:t>Nome</a:t>
            </a:r>
          </a:p>
          <a:p>
            <a:pPr marL="1828800" lvl="6" algn="just"/>
            <a:r>
              <a:rPr lang="pt-BR" sz="2000"/>
              <a:t>Agência</a:t>
            </a:r>
          </a:p>
          <a:p>
            <a:pPr marL="1828800" lvl="6" algn="just"/>
            <a:r>
              <a:rPr lang="pt-BR" sz="2000"/>
              <a:t>Nº da Conta</a:t>
            </a:r>
          </a:p>
          <a:p>
            <a:pPr marL="1828800" lvl="6" algn="just"/>
            <a:r>
              <a:rPr lang="pt-BR" sz="2000"/>
              <a:t>Saldo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0EBBB2-8B74-92CB-4B9B-BB577C35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51710"/>
            <a:ext cx="7067550" cy="307289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2C8F5E3E-8ADA-58DE-F955-F504E6399577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H="1">
            <a:off x="4607420" y="2221786"/>
            <a:ext cx="1125086" cy="2248863"/>
          </a:xfrm>
          <a:prstGeom prst="curvedConnector3">
            <a:avLst>
              <a:gd name="adj1" fmla="val -203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3B391E-B122-8564-2C87-7759EDAAC2CC}"/>
              </a:ext>
            </a:extLst>
          </p:cNvPr>
          <p:cNvSpPr/>
          <p:nvPr/>
        </p:nvSpPr>
        <p:spPr>
          <a:xfrm>
            <a:off x="1877140" y="3774492"/>
            <a:ext cx="2730280" cy="1392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97C6C4-A044-B5F9-D0B7-85025BC0F683}"/>
              </a:ext>
            </a:extLst>
          </p:cNvPr>
          <p:cNvSpPr/>
          <p:nvPr/>
        </p:nvSpPr>
        <p:spPr>
          <a:xfrm>
            <a:off x="3002226" y="1359766"/>
            <a:ext cx="2730280" cy="1724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24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DA25A413-F98A-5D74-09D8-1F4B574C55DB}"/>
              </a:ext>
            </a:extLst>
          </p:cNvPr>
          <p:cNvSpPr txBox="1">
            <a:spLocks/>
          </p:cNvSpPr>
          <p:nvPr/>
        </p:nvSpPr>
        <p:spPr>
          <a:xfrm>
            <a:off x="2282950" y="701337"/>
            <a:ext cx="4095592" cy="2503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/>
              <a:t>Classe:</a:t>
            </a:r>
            <a:r>
              <a:rPr lang="pt-BR"/>
              <a:t> Conta</a:t>
            </a:r>
          </a:p>
          <a:p>
            <a:pPr marL="914400" lvl="4" indent="0" algn="just"/>
            <a:r>
              <a:rPr lang="pt-BR" sz="2000" b="1"/>
              <a:t>Atributos</a:t>
            </a:r>
            <a:r>
              <a:rPr lang="pt-BR" sz="2000"/>
              <a:t>: </a:t>
            </a:r>
          </a:p>
          <a:p>
            <a:pPr marL="1828800" lvl="6" algn="just"/>
            <a:r>
              <a:rPr lang="pt-BR" sz="2000"/>
              <a:t>Nome</a:t>
            </a:r>
          </a:p>
          <a:p>
            <a:pPr marL="1828800" lvl="6" algn="just"/>
            <a:r>
              <a:rPr lang="pt-BR" sz="2000"/>
              <a:t>Agência</a:t>
            </a:r>
          </a:p>
          <a:p>
            <a:pPr marL="1828800" lvl="6" algn="just"/>
            <a:r>
              <a:rPr lang="pt-BR" sz="2000"/>
              <a:t>Nº da Conta</a:t>
            </a:r>
          </a:p>
          <a:p>
            <a:pPr marL="1828800" lvl="6" algn="just"/>
            <a:r>
              <a:rPr lang="pt-BR" sz="2000"/>
              <a:t>Saldo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008880-786E-70BE-2C4E-08900D5E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51710"/>
            <a:ext cx="7067550" cy="3072890"/>
          </a:xfrm>
          <a:prstGeom prst="rect">
            <a:avLst/>
          </a:prstGeom>
        </p:spPr>
      </p:pic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6079D77A-BEFE-7BAD-EE57-5598DF672CCD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>
            <a:off x="4759820" y="2221786"/>
            <a:ext cx="1125086" cy="2248863"/>
          </a:xfrm>
          <a:prstGeom prst="curvedConnector3">
            <a:avLst>
              <a:gd name="adj1" fmla="val -203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5B6E6161-2EB7-70CB-0AE5-5781C4723A89}"/>
              </a:ext>
            </a:extLst>
          </p:cNvPr>
          <p:cNvSpPr/>
          <p:nvPr/>
        </p:nvSpPr>
        <p:spPr>
          <a:xfrm>
            <a:off x="2029540" y="3774492"/>
            <a:ext cx="2730280" cy="1392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CEC330-5A57-1C69-29DF-61CD27F53700}"/>
              </a:ext>
            </a:extLst>
          </p:cNvPr>
          <p:cNvSpPr/>
          <p:nvPr/>
        </p:nvSpPr>
        <p:spPr>
          <a:xfrm>
            <a:off x="3154626" y="1359766"/>
            <a:ext cx="2730280" cy="1724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26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048900B-B1CF-A099-33B1-A37892F63F4E}"/>
              </a:ext>
            </a:extLst>
          </p:cNvPr>
          <p:cNvSpPr txBox="1">
            <a:spLocks/>
          </p:cNvSpPr>
          <p:nvPr/>
        </p:nvSpPr>
        <p:spPr>
          <a:xfrm>
            <a:off x="2130550" y="701337"/>
            <a:ext cx="4095592" cy="2503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/>
              <a:t>Classe:</a:t>
            </a:r>
            <a:r>
              <a:rPr lang="pt-BR"/>
              <a:t> Conta</a:t>
            </a:r>
          </a:p>
          <a:p>
            <a:pPr marL="914400" lvl="4" indent="0" algn="just"/>
            <a:r>
              <a:rPr lang="pt-BR" sz="2000" b="1"/>
              <a:t>Atributos</a:t>
            </a:r>
            <a:r>
              <a:rPr lang="pt-BR" sz="2000"/>
              <a:t>: </a:t>
            </a:r>
          </a:p>
          <a:p>
            <a:pPr marL="1828800" lvl="6" algn="just"/>
            <a:r>
              <a:rPr lang="pt-BR" sz="2000"/>
              <a:t>Nome</a:t>
            </a:r>
          </a:p>
          <a:p>
            <a:pPr marL="1828800" lvl="6" algn="just"/>
            <a:r>
              <a:rPr lang="pt-BR" sz="2000"/>
              <a:t>Agência</a:t>
            </a:r>
          </a:p>
          <a:p>
            <a:pPr marL="1828800" lvl="6" algn="just"/>
            <a:r>
              <a:rPr lang="pt-BR" sz="2000"/>
              <a:t>Nº da Conta</a:t>
            </a:r>
          </a:p>
          <a:p>
            <a:pPr marL="1828800" lvl="6" algn="just"/>
            <a:r>
              <a:rPr lang="pt-BR" sz="2000"/>
              <a:t>Saldo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4836D2-29F7-C855-F773-DF5AA0C6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51710"/>
            <a:ext cx="7067550" cy="307289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C630ECEA-34AA-9B31-3B47-E9A63382AA2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6945577" y="4379889"/>
            <a:ext cx="1264973" cy="1319576"/>
          </a:xfrm>
          <a:prstGeom prst="curvedConnector3">
            <a:avLst>
              <a:gd name="adj1" fmla="val 118072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9D00EA-7253-0D86-C477-F2BCEE6EE62C}"/>
              </a:ext>
            </a:extLst>
          </p:cNvPr>
          <p:cNvSpPr/>
          <p:nvPr/>
        </p:nvSpPr>
        <p:spPr>
          <a:xfrm>
            <a:off x="1964371" y="5149050"/>
            <a:ext cx="6246179" cy="1100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2656971-5F73-F952-8865-53F268BF469F}"/>
              </a:ext>
            </a:extLst>
          </p:cNvPr>
          <p:cNvSpPr/>
          <p:nvPr/>
        </p:nvSpPr>
        <p:spPr>
          <a:xfrm>
            <a:off x="5184468" y="4187778"/>
            <a:ext cx="1761108" cy="384223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Construtor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87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748655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/>
              <a:t>Criando 4 instâncias para a classe </a:t>
            </a:r>
            <a:r>
              <a:rPr lang="pt-BR" b="1">
                <a:solidFill>
                  <a:srgbClr val="FF0000"/>
                </a:solidFill>
              </a:rPr>
              <a:t>Conta() </a:t>
            </a:r>
            <a:r>
              <a:rPr lang="pt-BR"/>
              <a:t>com vetor: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FA81F4-BD7B-7A23-BF64-9C481680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1"/>
            <a:ext cx="7467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8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58CFC1-FB4F-A239-C769-5148B88C9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619"/>
          <a:stretch/>
        </p:blipFill>
        <p:spPr>
          <a:xfrm>
            <a:off x="838200" y="1656889"/>
            <a:ext cx="7467600" cy="92467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413E7D0-7D70-8F48-755F-0ECF4026B3EF}"/>
              </a:ext>
            </a:extLst>
          </p:cNvPr>
          <p:cNvSpPr/>
          <p:nvPr/>
        </p:nvSpPr>
        <p:spPr>
          <a:xfrm>
            <a:off x="1256405" y="2166288"/>
            <a:ext cx="4625266" cy="3462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1D7742-81AE-2224-FA30-80668DB74832}"/>
              </a:ext>
            </a:extLst>
          </p:cNvPr>
          <p:cNvSpPr/>
          <p:nvPr/>
        </p:nvSpPr>
        <p:spPr>
          <a:xfrm>
            <a:off x="1491663" y="3209278"/>
            <a:ext cx="7079943" cy="136272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Scanner para leitura do teclado;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Instanciar </a:t>
            </a:r>
            <a:r>
              <a:rPr lang="pt-BR" sz="2800" i="1" dirty="0">
                <a:solidFill>
                  <a:srgbClr val="FF0000"/>
                </a:solidFill>
              </a:rPr>
              <a:t>Conta</a:t>
            </a:r>
            <a:r>
              <a:rPr lang="pt-BR" sz="2800" dirty="0">
                <a:solidFill>
                  <a:schemeClr val="tx1"/>
                </a:solidFill>
              </a:rPr>
              <a:t> com um vetor chamado </a:t>
            </a:r>
            <a:r>
              <a:rPr lang="pt-BR" sz="2800" dirty="0">
                <a:solidFill>
                  <a:srgbClr val="FF0000"/>
                </a:solidFill>
              </a:rPr>
              <a:t>clientes [] </a:t>
            </a:r>
            <a:r>
              <a:rPr lang="pt-BR" sz="2800" dirty="0">
                <a:solidFill>
                  <a:schemeClr val="tx1"/>
                </a:solidFill>
              </a:rPr>
              <a:t>de tamanho 4.</a:t>
            </a:r>
          </a:p>
        </p:txBody>
      </p:sp>
    </p:spTree>
    <p:extLst>
      <p:ext uri="{BB962C8B-B14F-4D97-AF65-F5344CB8AC3E}">
        <p14:creationId xmlns:p14="http://schemas.microsoft.com/office/powerpoint/2010/main" val="2932958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2A81EB-BA4E-EBAA-9335-82CB295BE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62"/>
          <a:stretch/>
        </p:blipFill>
        <p:spPr>
          <a:xfrm>
            <a:off x="685800" y="1813267"/>
            <a:ext cx="7467600" cy="19278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58C63F5-0DF6-10D6-4661-A2BDBC5459E7}"/>
              </a:ext>
            </a:extLst>
          </p:cNvPr>
          <p:cNvSpPr/>
          <p:nvPr/>
        </p:nvSpPr>
        <p:spPr>
          <a:xfrm>
            <a:off x="1077372" y="2811761"/>
            <a:ext cx="5415379" cy="10292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3A2C1D-D687-362D-B438-A5833AC583CB}"/>
              </a:ext>
            </a:extLst>
          </p:cNvPr>
          <p:cNvSpPr/>
          <p:nvPr/>
        </p:nvSpPr>
        <p:spPr>
          <a:xfrm>
            <a:off x="1445795" y="4352278"/>
            <a:ext cx="7079943" cy="136272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Para cada posição do vetor cliente [], deve-se criar uma instância de </a:t>
            </a:r>
            <a:r>
              <a:rPr lang="pt-BR" sz="2800" i="1" dirty="0">
                <a:solidFill>
                  <a:srgbClr val="FF0000"/>
                </a:solidFill>
              </a:rPr>
              <a:t>Conta</a:t>
            </a:r>
            <a:r>
              <a:rPr lang="pt-BR" sz="2800" i="1" dirty="0">
                <a:solidFill>
                  <a:schemeClr val="tx1"/>
                </a:solidFill>
              </a:rPr>
              <a:t>!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54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FD766A-B35C-E422-6AAC-39904E44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6"/>
          <a:stretch/>
        </p:blipFill>
        <p:spPr>
          <a:xfrm>
            <a:off x="685800" y="1401271"/>
            <a:ext cx="7467600" cy="492332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BC923AA-DF66-3961-79E9-AEC0BB23F0A1}"/>
              </a:ext>
            </a:extLst>
          </p:cNvPr>
          <p:cNvSpPr/>
          <p:nvPr/>
        </p:nvSpPr>
        <p:spPr>
          <a:xfrm>
            <a:off x="1127434" y="3320250"/>
            <a:ext cx="7025967" cy="29949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62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B7978D-B19E-D9B0-D6F9-FE561EEF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8086"/>
            <a:ext cx="7896225" cy="19240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61EE34-B258-CB7F-7850-23BE605AD322}"/>
              </a:ext>
            </a:extLst>
          </p:cNvPr>
          <p:cNvSpPr/>
          <p:nvPr/>
        </p:nvSpPr>
        <p:spPr>
          <a:xfrm>
            <a:off x="1043292" y="1856029"/>
            <a:ext cx="7079943" cy="647475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Imprimindo os elementos preenchidos!</a:t>
            </a:r>
          </a:p>
        </p:txBody>
      </p:sp>
    </p:spTree>
    <p:extLst>
      <p:ext uri="{BB962C8B-B14F-4D97-AF65-F5344CB8AC3E}">
        <p14:creationId xmlns:p14="http://schemas.microsoft.com/office/powerpoint/2010/main" val="667899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INTRODUÇÃO À PROGRAMAÇÃO EM OO JAVA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  -  PRÁTICA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160EB6-F8B3-0BF9-7A7F-E61AE234B0C6}"/>
              </a:ext>
            </a:extLst>
          </p:cNvPr>
          <p:cNvSpPr txBox="1"/>
          <p:nvPr/>
        </p:nvSpPr>
        <p:spPr>
          <a:xfrm>
            <a:off x="1371600" y="197328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package</a:t>
            </a:r>
            <a:r>
              <a:rPr lang="pt-BR" dirty="0">
                <a:solidFill>
                  <a:schemeClr val="tx1"/>
                </a:solidFill>
              </a:rPr>
              <a:t> construtores;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Conta {</a:t>
            </a:r>
          </a:p>
          <a:p>
            <a:r>
              <a:rPr lang="pt-BR" dirty="0">
                <a:solidFill>
                  <a:schemeClr val="tx1"/>
                </a:solidFill>
              </a:rPr>
              <a:t>    //ATRIBUTOS</a:t>
            </a:r>
          </a:p>
          <a:p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 nome;</a:t>
            </a:r>
          </a:p>
          <a:p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 agencia;</a:t>
            </a:r>
          </a:p>
          <a:p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long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numconta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double</a:t>
            </a:r>
            <a:r>
              <a:rPr lang="pt-BR" dirty="0">
                <a:solidFill>
                  <a:schemeClr val="tx1"/>
                </a:solidFill>
              </a:rPr>
              <a:t> saldo;</a:t>
            </a:r>
          </a:p>
          <a:p>
            <a:r>
              <a:rPr lang="pt-BR" dirty="0">
                <a:solidFill>
                  <a:schemeClr val="tx1"/>
                </a:solidFill>
              </a:rPr>
              <a:t>    //CONSTRUTOR DE OBJETOS</a:t>
            </a:r>
          </a:p>
          <a:p>
            <a:r>
              <a:rPr lang="pt-BR" dirty="0">
                <a:solidFill>
                  <a:schemeClr val="tx1"/>
                </a:solidFill>
              </a:rPr>
              <a:t>    Conta() {</a:t>
            </a:r>
          </a:p>
          <a:p>
            <a:r>
              <a:rPr lang="pt-BR" dirty="0">
                <a:solidFill>
                  <a:schemeClr val="tx1"/>
                </a:solidFill>
              </a:rPr>
              <a:t>        //</a:t>
            </a:r>
            <a:r>
              <a:rPr lang="pt-BR" dirty="0" err="1">
                <a:solidFill>
                  <a:schemeClr val="tx1"/>
                </a:solidFill>
              </a:rPr>
              <a:t>System.out.println</a:t>
            </a:r>
            <a:r>
              <a:rPr lang="pt-BR" dirty="0">
                <a:solidFill>
                  <a:schemeClr val="tx1"/>
                </a:solidFill>
              </a:rPr>
              <a:t>("Objeto criado com sucesso");</a:t>
            </a:r>
          </a:p>
          <a:p>
            <a:r>
              <a:rPr lang="pt-BR" dirty="0">
                <a:solidFill>
                  <a:schemeClr val="tx1"/>
                </a:solidFill>
              </a:rPr>
              <a:t>    }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652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894DEA-62ED-FB8F-1EF7-F3498E35C021}"/>
              </a:ext>
            </a:extLst>
          </p:cNvPr>
          <p:cNvSpPr txBox="1"/>
          <p:nvPr/>
        </p:nvSpPr>
        <p:spPr>
          <a:xfrm>
            <a:off x="0" y="399395"/>
            <a:ext cx="4876800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tx1"/>
                </a:solidFill>
              </a:rPr>
              <a:t>package</a:t>
            </a:r>
            <a:r>
              <a:rPr lang="pt-BR" sz="1400" dirty="0">
                <a:solidFill>
                  <a:schemeClr val="tx1"/>
                </a:solidFill>
              </a:rPr>
              <a:t> construtores;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import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java.util.Scanner</a:t>
            </a:r>
            <a:r>
              <a:rPr lang="pt-BR" sz="1400" dirty="0">
                <a:solidFill>
                  <a:schemeClr val="tx1"/>
                </a:solidFill>
              </a:rPr>
              <a:t>; // Importa a classe Scanner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class</a:t>
            </a:r>
            <a:r>
              <a:rPr lang="pt-BR" sz="1400" dirty="0">
                <a:solidFill>
                  <a:schemeClr val="tx1"/>
                </a:solidFill>
              </a:rPr>
              <a:t> Construtores {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static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main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  <a:r>
              <a:rPr lang="pt-BR" sz="1400" dirty="0" err="1">
                <a:solidFill>
                  <a:schemeClr val="tx1"/>
                </a:solidFill>
              </a:rPr>
              <a:t>String</a:t>
            </a:r>
            <a:r>
              <a:rPr lang="pt-BR" sz="1400" dirty="0">
                <a:solidFill>
                  <a:schemeClr val="tx1"/>
                </a:solidFill>
              </a:rPr>
              <a:t>[] </a:t>
            </a:r>
            <a:r>
              <a:rPr lang="pt-BR" sz="1400" dirty="0" err="1">
                <a:solidFill>
                  <a:schemeClr val="tx1"/>
                </a:solidFill>
              </a:rPr>
              <a:t>args</a:t>
            </a:r>
            <a:r>
              <a:rPr lang="pt-BR" sz="1400" dirty="0">
                <a:solidFill>
                  <a:schemeClr val="tx1"/>
                </a:solidFill>
              </a:rPr>
              <a:t>) {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Scanner ler = new Scanner(System.in);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Conta clientes [] = new Conta[2];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for (</a:t>
            </a:r>
            <a:r>
              <a:rPr lang="pt-BR" sz="1400" dirty="0" err="1">
                <a:solidFill>
                  <a:schemeClr val="tx1"/>
                </a:solidFill>
              </a:rPr>
              <a:t>int</a:t>
            </a:r>
            <a:r>
              <a:rPr lang="pt-BR" sz="1400" dirty="0">
                <a:solidFill>
                  <a:schemeClr val="tx1"/>
                </a:solidFill>
              </a:rPr>
              <a:t> i = 0; i &lt; </a:t>
            </a:r>
            <a:r>
              <a:rPr lang="pt-BR" sz="1400" dirty="0" err="1">
                <a:solidFill>
                  <a:schemeClr val="tx1"/>
                </a:solidFill>
              </a:rPr>
              <a:t>clientes.length</a:t>
            </a:r>
            <a:r>
              <a:rPr lang="pt-BR" sz="1400" dirty="0">
                <a:solidFill>
                  <a:schemeClr val="tx1"/>
                </a:solidFill>
              </a:rPr>
              <a:t>; i++) {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clientes[i] = new Conta();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for (</a:t>
            </a:r>
            <a:r>
              <a:rPr lang="pt-BR" sz="1400" dirty="0" err="1">
                <a:solidFill>
                  <a:schemeClr val="tx1"/>
                </a:solidFill>
              </a:rPr>
              <a:t>int</a:t>
            </a:r>
            <a:r>
              <a:rPr lang="pt-BR" sz="1400" dirty="0">
                <a:solidFill>
                  <a:schemeClr val="tx1"/>
                </a:solidFill>
              </a:rPr>
              <a:t> i = 0; i &lt; </a:t>
            </a:r>
            <a:r>
              <a:rPr lang="pt-BR" sz="1400" dirty="0" err="1">
                <a:solidFill>
                  <a:schemeClr val="tx1"/>
                </a:solidFill>
              </a:rPr>
              <a:t>clientes.length</a:t>
            </a:r>
            <a:r>
              <a:rPr lang="pt-BR" sz="1400" dirty="0">
                <a:solidFill>
                  <a:schemeClr val="tx1"/>
                </a:solidFill>
              </a:rPr>
              <a:t>; i++) {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  Dados %d Cliente  \n", i+1);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("Informe o nome do cliente: ");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clientes[i].nome = </a:t>
            </a:r>
            <a:r>
              <a:rPr lang="pt-BR" sz="1400" dirty="0" err="1">
                <a:solidFill>
                  <a:schemeClr val="tx1"/>
                </a:solidFill>
              </a:rPr>
              <a:t>ler.next</a:t>
            </a:r>
            <a:r>
              <a:rPr lang="pt-BR" sz="1400" dirty="0">
                <a:solidFill>
                  <a:schemeClr val="tx1"/>
                </a:solidFill>
              </a:rPr>
              <a:t>();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("Informe a Agencia: ");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clientes[i].agencia = </a:t>
            </a:r>
            <a:r>
              <a:rPr lang="pt-BR" sz="1400" dirty="0" err="1">
                <a:solidFill>
                  <a:schemeClr val="tx1"/>
                </a:solidFill>
              </a:rPr>
              <a:t>ler.nextInt</a:t>
            </a:r>
            <a:r>
              <a:rPr lang="pt-BR" sz="1400" dirty="0">
                <a:solidFill>
                  <a:schemeClr val="tx1"/>
                </a:solidFill>
              </a:rPr>
              <a:t>();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("Informe o numero da Conta: ");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clientes[i].</a:t>
            </a:r>
            <a:r>
              <a:rPr lang="pt-BR" sz="1400" dirty="0" err="1">
                <a:solidFill>
                  <a:schemeClr val="tx1"/>
                </a:solidFill>
              </a:rPr>
              <a:t>numconta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pt-BR" sz="1400" dirty="0" err="1">
                <a:solidFill>
                  <a:schemeClr val="tx1"/>
                </a:solidFill>
              </a:rPr>
              <a:t>ler.nextInt</a:t>
            </a:r>
            <a:r>
              <a:rPr lang="pt-BR" sz="1400" dirty="0">
                <a:solidFill>
                  <a:schemeClr val="tx1"/>
                </a:solidFill>
              </a:rPr>
              <a:t>();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("Informe o Saldo: ");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clientes[i].saldo = </a:t>
            </a:r>
            <a:r>
              <a:rPr lang="pt-BR" sz="1400" dirty="0" err="1">
                <a:solidFill>
                  <a:schemeClr val="tx1"/>
                </a:solidFill>
              </a:rPr>
              <a:t>ler.nextInt</a:t>
            </a:r>
            <a:r>
              <a:rPr lang="pt-BR" sz="1400" dirty="0">
                <a:solidFill>
                  <a:schemeClr val="tx1"/>
                </a:solidFill>
              </a:rPr>
              <a:t>();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08A96F-324E-D456-0592-B04DA52F2033}"/>
              </a:ext>
            </a:extLst>
          </p:cNvPr>
          <p:cNvSpPr txBox="1"/>
          <p:nvPr/>
        </p:nvSpPr>
        <p:spPr>
          <a:xfrm>
            <a:off x="3733800" y="3875544"/>
            <a:ext cx="510540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//IMPRIMINDO OS ELEMENTOS DO VETOR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 </a:t>
            </a:r>
            <a:r>
              <a:rPr lang="pt-BR" sz="1200" dirty="0">
                <a:solidFill>
                  <a:schemeClr val="tx1"/>
                </a:solidFill>
              </a:rPr>
              <a:t>DADOS DOS CLIENTES CADASTRADOS</a:t>
            </a:r>
            <a:r>
              <a:rPr lang="pt-BR" sz="1400" dirty="0">
                <a:solidFill>
                  <a:schemeClr val="tx1"/>
                </a:solidFill>
              </a:rPr>
              <a:t> \n");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for (</a:t>
            </a:r>
            <a:r>
              <a:rPr lang="pt-BR" sz="1400" dirty="0" err="1">
                <a:solidFill>
                  <a:schemeClr val="tx1"/>
                </a:solidFill>
              </a:rPr>
              <a:t>int</a:t>
            </a:r>
            <a:r>
              <a:rPr lang="pt-BR" sz="1400" dirty="0">
                <a:solidFill>
                  <a:schemeClr val="tx1"/>
                </a:solidFill>
              </a:rPr>
              <a:t> i = 0; i &lt; </a:t>
            </a:r>
            <a:r>
              <a:rPr lang="pt-BR" sz="1400" dirty="0" err="1">
                <a:solidFill>
                  <a:schemeClr val="tx1"/>
                </a:solidFill>
              </a:rPr>
              <a:t>clientes.length</a:t>
            </a:r>
            <a:r>
              <a:rPr lang="pt-BR" sz="1400" dirty="0">
                <a:solidFill>
                  <a:schemeClr val="tx1"/>
                </a:solidFill>
              </a:rPr>
              <a:t>; i++) {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 CLIENTE - \n", i+1);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("Nome : %s \n ", clientes[i].nome);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("Agencia : %d \n ", clientes[i].agencia);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("Numero da Conta : %d \n ",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                     clientes[i].</a:t>
            </a:r>
            <a:r>
              <a:rPr lang="pt-BR" sz="1400" dirty="0" err="1">
                <a:solidFill>
                  <a:schemeClr val="tx1"/>
                </a:solidFill>
              </a:rPr>
              <a:t>numconta</a:t>
            </a:r>
            <a:r>
              <a:rPr lang="pt-BR" sz="1400" dirty="0">
                <a:solidFill>
                  <a:schemeClr val="tx1"/>
                </a:solidFill>
              </a:rPr>
              <a:t>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("Saldo : %f \n ", clientes[i].saldo);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}</a:t>
            </a:r>
          </a:p>
          <a:p>
            <a:r>
              <a:rPr lang="pt-BR" sz="1400" dirty="0">
                <a:solidFill>
                  <a:schemeClr val="tx1"/>
                </a:solidFill>
              </a:rPr>
              <a:t> }</a:t>
            </a:r>
          </a:p>
          <a:p>
            <a:r>
              <a:rPr lang="pt-BR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737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3C5DE9-1953-30DE-D579-222342C5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495424"/>
            <a:ext cx="3586162" cy="47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FC494B-D299-1F3F-4000-9E9B902539D0}"/>
              </a:ext>
            </a:extLst>
          </p:cNvPr>
          <p:cNvSpPr txBox="1"/>
          <p:nvPr/>
        </p:nvSpPr>
        <p:spPr>
          <a:xfrm>
            <a:off x="304800" y="1295400"/>
            <a:ext cx="6324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        //IMPRIMINDO OS ELEMENTOS DO VETOR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 DADOS DOS CLIENTES CADASTRADOS \n");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for (</a:t>
            </a:r>
            <a:r>
              <a:rPr lang="pt-BR" sz="1400" dirty="0" err="1">
                <a:solidFill>
                  <a:schemeClr val="tx1"/>
                </a:solidFill>
              </a:rPr>
              <a:t>int</a:t>
            </a:r>
            <a:r>
              <a:rPr lang="pt-BR" sz="1400" dirty="0">
                <a:solidFill>
                  <a:schemeClr val="tx1"/>
                </a:solidFill>
              </a:rPr>
              <a:t> i = 0; i &lt; </a:t>
            </a:r>
            <a:r>
              <a:rPr lang="pt-BR" sz="1400" dirty="0" err="1">
                <a:solidFill>
                  <a:schemeClr val="tx1"/>
                </a:solidFill>
              </a:rPr>
              <a:t>clientes.length</a:t>
            </a:r>
            <a:r>
              <a:rPr lang="pt-BR" sz="1400" dirty="0">
                <a:solidFill>
                  <a:schemeClr val="tx1"/>
                </a:solidFill>
              </a:rPr>
              <a:t>; i++) {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 CLIENTE - %d\n", i+1);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("Nome : %s \n ", clientes[i].nome);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("Agencia : %d \n ", clientes[i].agencia);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("Numero da Conta : %d \n ", clientes[i].</a:t>
            </a:r>
            <a:r>
              <a:rPr lang="pt-BR" sz="1400" dirty="0" err="1">
                <a:solidFill>
                  <a:schemeClr val="tx1"/>
                </a:solidFill>
              </a:rPr>
              <a:t>numconta</a:t>
            </a:r>
            <a:r>
              <a:rPr lang="pt-BR" sz="1400" dirty="0">
                <a:solidFill>
                  <a:schemeClr val="tx1"/>
                </a:solidFill>
              </a:rPr>
              <a:t>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    </a:t>
            </a:r>
            <a:r>
              <a:rPr lang="pt-BR" sz="1400" dirty="0" err="1">
                <a:solidFill>
                  <a:schemeClr val="tx1"/>
                </a:solidFill>
              </a:rPr>
              <a:t>System.out.printf</a:t>
            </a:r>
            <a:r>
              <a:rPr lang="pt-BR" sz="1400" dirty="0">
                <a:solidFill>
                  <a:schemeClr val="tx1"/>
                </a:solidFill>
              </a:rPr>
              <a:t>("Saldo : </a:t>
            </a:r>
            <a:r>
              <a:rPr lang="pt-BR" sz="1400" dirty="0">
                <a:solidFill>
                  <a:srgbClr val="C00000"/>
                </a:solidFill>
              </a:rPr>
              <a:t>%.2f </a:t>
            </a:r>
            <a:r>
              <a:rPr lang="pt-BR" sz="1400" dirty="0">
                <a:solidFill>
                  <a:schemeClr val="tx1"/>
                </a:solidFill>
              </a:rPr>
              <a:t>\n ", clientes[i].saldo);</a:t>
            </a:r>
          </a:p>
          <a:p>
            <a:r>
              <a:rPr lang="pt-BR" sz="1400" dirty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3DDBD1-9598-FF0D-214E-971E9588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47725"/>
            <a:ext cx="5486400" cy="3715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Formatando saída com duas casas decimais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1E6167-DDB4-E199-A20E-96350ED1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2324100"/>
            <a:ext cx="2562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49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E5AF035-122B-531C-7417-DC7706CE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581492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0A0303C-79EF-CD9A-8CF9-4E173859FBA5}"/>
              </a:ext>
            </a:extLst>
          </p:cNvPr>
          <p:cNvSpPr txBox="1">
            <a:spLocks/>
          </p:cNvSpPr>
          <p:nvPr/>
        </p:nvSpPr>
        <p:spPr>
          <a:xfrm>
            <a:off x="294290" y="1942442"/>
            <a:ext cx="9761152" cy="4244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400" b="1" dirty="0">
                <a:solidFill>
                  <a:srgbClr val="FF0000"/>
                </a:solidFill>
              </a:rPr>
              <a:t>Exercício 1: </a:t>
            </a:r>
            <a:r>
              <a:rPr lang="pt-BR" sz="2400" b="1" dirty="0"/>
              <a:t>Exercício para armazenar 5 pessoas. </a:t>
            </a:r>
          </a:p>
          <a:p>
            <a:pPr marL="914400" lvl="2" indent="0" algn="just"/>
            <a:r>
              <a:rPr lang="pt-BR" b="1" dirty="0"/>
              <a:t>Classe:</a:t>
            </a:r>
            <a:r>
              <a:rPr lang="pt-BR" dirty="0"/>
              <a:t> Pessoa</a:t>
            </a:r>
          </a:p>
          <a:p>
            <a:pPr marL="914400" lvl="4" indent="0" algn="just"/>
            <a:r>
              <a:rPr lang="pt-BR" sz="2000" b="1" dirty="0"/>
              <a:t>Atributos</a:t>
            </a:r>
            <a:r>
              <a:rPr lang="pt-BR" sz="2000" dirty="0"/>
              <a:t>: </a:t>
            </a:r>
          </a:p>
          <a:p>
            <a:pPr marL="1828800" lvl="6" algn="just"/>
            <a:r>
              <a:rPr lang="pt-BR" sz="2000" dirty="0"/>
              <a:t>Nome</a:t>
            </a:r>
          </a:p>
          <a:p>
            <a:pPr marL="1828800" lvl="6" algn="just"/>
            <a:r>
              <a:rPr lang="pt-BR" sz="2000" dirty="0"/>
              <a:t>Idade</a:t>
            </a:r>
          </a:p>
          <a:p>
            <a:pPr marL="1828800" lvl="6" algn="just"/>
            <a:r>
              <a:rPr lang="pt-BR" sz="2000" dirty="0"/>
              <a:t>Peso</a:t>
            </a:r>
          </a:p>
          <a:p>
            <a:pPr marL="685800" lvl="4" indent="0" algn="just"/>
            <a:r>
              <a:rPr lang="pt-BR" sz="2000" b="1" dirty="0"/>
              <a:t>    Métodos:</a:t>
            </a:r>
          </a:p>
          <a:p>
            <a:pPr marL="1943100" lvl="6" indent="-342900" algn="just"/>
            <a:r>
              <a:rPr lang="pt-BR" sz="2000" dirty="0"/>
              <a:t>Andar</a:t>
            </a:r>
          </a:p>
          <a:p>
            <a:pPr marL="1943100" lvl="6" indent="-342900" algn="just"/>
            <a:r>
              <a:rPr lang="pt-BR" sz="2000" dirty="0"/>
              <a:t>Dormir</a:t>
            </a:r>
          </a:p>
          <a:p>
            <a:pPr marL="114300" lvl="2" indent="-342900" algn="just"/>
            <a:endParaRPr lang="pt-BR" sz="1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441D00-1A2A-DD70-9E33-F090436E2B53}"/>
              </a:ext>
            </a:extLst>
          </p:cNvPr>
          <p:cNvSpPr/>
          <p:nvPr/>
        </p:nvSpPr>
        <p:spPr>
          <a:xfrm>
            <a:off x="4419600" y="3146513"/>
            <a:ext cx="4456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Seu programa ainda deve imprimir o nome das pessoas que são crianças</a:t>
            </a:r>
            <a:r>
              <a:rPr lang="pt-BR" sz="2000" b="1" dirty="0">
                <a:solidFill>
                  <a:srgbClr val="FF0000"/>
                </a:solidFill>
              </a:rPr>
              <a:t>. Critério: Idade &lt; 12 anos</a:t>
            </a:r>
          </a:p>
        </p:txBody>
      </p:sp>
    </p:spTree>
    <p:extLst>
      <p:ext uri="{BB962C8B-B14F-4D97-AF65-F5344CB8AC3E}">
        <p14:creationId xmlns:p14="http://schemas.microsoft.com/office/powerpoint/2010/main" val="4001133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E5AF035-122B-531C-7417-DC7706CE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581492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5E1E06-96C3-CC36-39D2-05D599D5022B}"/>
              </a:ext>
            </a:extLst>
          </p:cNvPr>
          <p:cNvSpPr txBox="1"/>
          <p:nvPr/>
        </p:nvSpPr>
        <p:spPr>
          <a:xfrm>
            <a:off x="294291" y="881231"/>
            <a:ext cx="7630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</a:rPr>
              <a:t>Agora vamos utilizar </a:t>
            </a:r>
            <a:r>
              <a:rPr lang="pt-BR" sz="2000" b="1" dirty="0">
                <a:solidFill>
                  <a:schemeClr val="tx1"/>
                </a:solidFill>
              </a:rPr>
              <a:t>vetores</a:t>
            </a:r>
            <a:r>
              <a:rPr lang="pt-BR" sz="2000" dirty="0">
                <a:solidFill>
                  <a:schemeClr val="tx1"/>
                </a:solidFill>
              </a:rPr>
              <a:t> para armazenar mais objetos para a classe </a:t>
            </a:r>
            <a:r>
              <a:rPr lang="pt-BR" sz="2000" b="1" dirty="0">
                <a:solidFill>
                  <a:schemeClr val="tx1"/>
                </a:solidFill>
              </a:rPr>
              <a:t>Pessoa</a:t>
            </a:r>
            <a:r>
              <a:rPr lang="pt-BR" sz="2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AEA8F96-B5FB-4818-5B59-1517F9B80DC9}"/>
              </a:ext>
            </a:extLst>
          </p:cNvPr>
          <p:cNvSpPr txBox="1">
            <a:spLocks/>
          </p:cNvSpPr>
          <p:nvPr/>
        </p:nvSpPr>
        <p:spPr>
          <a:xfrm>
            <a:off x="294290" y="1942442"/>
            <a:ext cx="9761152" cy="4244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Exercício 2: </a:t>
            </a:r>
            <a:r>
              <a:rPr lang="pt-BR" sz="2000" b="1" dirty="0"/>
              <a:t>Exercício para armazenar 10 animais. </a:t>
            </a:r>
          </a:p>
          <a:p>
            <a:pPr marL="914400" lvl="2" indent="0" algn="just"/>
            <a:r>
              <a:rPr lang="pt-BR" sz="1800" b="1" dirty="0"/>
              <a:t>Classe:</a:t>
            </a:r>
            <a:r>
              <a:rPr lang="pt-BR" sz="1800" dirty="0"/>
              <a:t> Animais</a:t>
            </a:r>
          </a:p>
          <a:p>
            <a:pPr marL="914400" lvl="4" indent="0" algn="just"/>
            <a:r>
              <a:rPr lang="pt-BR" b="1" dirty="0"/>
              <a:t>Atributos</a:t>
            </a:r>
            <a:r>
              <a:rPr lang="pt-BR" dirty="0"/>
              <a:t>: </a:t>
            </a:r>
          </a:p>
          <a:p>
            <a:pPr marL="1828800" lvl="6" algn="just"/>
            <a:r>
              <a:rPr lang="pt-BR" dirty="0"/>
              <a:t>Classificação</a:t>
            </a:r>
          </a:p>
          <a:p>
            <a:pPr marL="1828800" lvl="6" algn="just"/>
            <a:r>
              <a:rPr lang="pt-BR" dirty="0"/>
              <a:t>Idade</a:t>
            </a:r>
          </a:p>
          <a:p>
            <a:pPr marL="1828800" lvl="6" algn="just"/>
            <a:r>
              <a:rPr lang="pt-BR" dirty="0"/>
              <a:t>Local encontrado</a:t>
            </a:r>
          </a:p>
          <a:p>
            <a:pPr marL="685800" lvl="4" indent="0" algn="just"/>
            <a:r>
              <a:rPr lang="pt-BR" b="1" dirty="0"/>
              <a:t>    Métodos:</a:t>
            </a:r>
          </a:p>
          <a:p>
            <a:pPr marL="1943100" lvl="6" indent="-342900" algn="just"/>
            <a:r>
              <a:rPr lang="pt-BR" dirty="0"/>
              <a:t>Andar</a:t>
            </a:r>
          </a:p>
          <a:p>
            <a:pPr marL="1943100" lvl="6" indent="-342900" algn="just"/>
            <a:r>
              <a:rPr lang="pt-BR" dirty="0"/>
              <a:t>Comer</a:t>
            </a:r>
          </a:p>
          <a:p>
            <a:pPr marL="114300" lvl="2" indent="-342900" algn="just"/>
            <a:endParaRPr lang="pt-BR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A95D30-B215-2F29-88B5-D1E66EC59944}"/>
              </a:ext>
            </a:extLst>
          </p:cNvPr>
          <p:cNvSpPr/>
          <p:nvPr/>
        </p:nvSpPr>
        <p:spPr>
          <a:xfrm>
            <a:off x="5829300" y="3445476"/>
            <a:ext cx="3313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Seu programa ainda deve </a:t>
            </a:r>
            <a:r>
              <a:rPr lang="pt-BR" sz="2400" b="1" dirty="0">
                <a:solidFill>
                  <a:srgbClr val="FF0000"/>
                </a:solidFill>
              </a:rPr>
              <a:t>contar</a:t>
            </a:r>
            <a:r>
              <a:rPr lang="pt-BR" sz="2400" dirty="0">
                <a:solidFill>
                  <a:srgbClr val="FF0000"/>
                </a:solidFill>
              </a:rPr>
              <a:t> quantos animais possuem mais de 50 anos.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52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7924800" cy="310046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Em Java, o construtor é definido como um método cujo nome deve ser o mesmo nome da classe e sem indicação do tipo de retorno -- nem mesmo 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. 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O construtor é unicamente invocado no momento da criação do objeto através do operador new.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Você só usa o construtor no momento da inicialização do seu objeto. Ao invés de Construtor poderíamos chamá-lo de "Inicializador"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B6D05D-FF2E-B097-8919-9228118B3E8B}"/>
              </a:ext>
            </a:extLst>
          </p:cNvPr>
          <p:cNvSpPr txBox="1"/>
          <p:nvPr/>
        </p:nvSpPr>
        <p:spPr>
          <a:xfrm>
            <a:off x="244155" y="2197311"/>
            <a:ext cx="8671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Exemplo 1:</a:t>
            </a:r>
            <a:r>
              <a:rPr lang="pt-BR" sz="2400" b="1" dirty="0">
                <a:solidFill>
                  <a:srgbClr val="00B050"/>
                </a:solidFill>
              </a:rPr>
              <a:t> Classe Conta bancária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Classe Conta bancária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CDE772-3938-07FA-C42D-677E1226F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21" t="12103" b="6746"/>
          <a:stretch/>
        </p:blipFill>
        <p:spPr>
          <a:xfrm>
            <a:off x="4422228" y="2965308"/>
            <a:ext cx="3560176" cy="3054492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3F67760-B823-4554-8A77-EFBDADAB8058}"/>
              </a:ext>
            </a:extLst>
          </p:cNvPr>
          <p:cNvGrpSpPr/>
          <p:nvPr/>
        </p:nvGrpSpPr>
        <p:grpSpPr>
          <a:xfrm>
            <a:off x="1103539" y="2965309"/>
            <a:ext cx="2468153" cy="794780"/>
            <a:chOff x="5594200" y="2103370"/>
            <a:chExt cx="3290870" cy="105970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0D1683C-80E1-A633-1A65-ACA80DF49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2103370"/>
              <a:ext cx="1045005" cy="1028928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50B4881-B266-596F-DEC0-44D6259204D1}"/>
                </a:ext>
              </a:extLst>
            </p:cNvPr>
            <p:cNvSpPr txBox="1"/>
            <p:nvPr/>
          </p:nvSpPr>
          <p:spPr>
            <a:xfrm>
              <a:off x="6591320" y="2178191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Maria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8974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0002345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R$ 4500,00</a:t>
              </a:r>
              <a:endParaRPr lang="pt-BR" sz="1200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C8E9651-A9D1-FD91-7CA4-A0FDCBFD41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983" t="3920" r="5127" b="6589"/>
          <a:stretch/>
        </p:blipFill>
        <p:spPr>
          <a:xfrm>
            <a:off x="1100433" y="3992807"/>
            <a:ext cx="783754" cy="771696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6CBEFC2-8464-E0E4-BAAD-6EE4FBCBD980}"/>
              </a:ext>
            </a:extLst>
          </p:cNvPr>
          <p:cNvGrpSpPr/>
          <p:nvPr/>
        </p:nvGrpSpPr>
        <p:grpSpPr>
          <a:xfrm>
            <a:off x="1073876" y="5066684"/>
            <a:ext cx="2577749" cy="840819"/>
            <a:chOff x="5594200" y="5092393"/>
            <a:chExt cx="3436999" cy="112109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F1594C5-77F8-C8F0-FB5E-B8EF8A992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5092393"/>
              <a:ext cx="1095385" cy="107853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C5BA13C-9D61-E821-6A2F-68D885D9F629}"/>
                </a:ext>
              </a:extLst>
            </p:cNvPr>
            <p:cNvSpPr txBox="1"/>
            <p:nvPr/>
          </p:nvSpPr>
          <p:spPr>
            <a:xfrm>
              <a:off x="6737449" y="5228600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Jéssica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3806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17845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R$ 5500,00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3CDF8E-FD31-AEA9-AD6B-3668A6DA6ABF}"/>
              </a:ext>
            </a:extLst>
          </p:cNvPr>
          <p:cNvSpPr txBox="1"/>
          <p:nvPr/>
        </p:nvSpPr>
        <p:spPr>
          <a:xfrm>
            <a:off x="1973450" y="2935703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Maria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8974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0002345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R$ 4500,00</a:t>
            </a:r>
            <a:endParaRPr lang="pt-BR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0ADC95-771B-AA38-FBAC-8F2070CD260C}"/>
              </a:ext>
            </a:extLst>
          </p:cNvPr>
          <p:cNvSpPr txBox="1"/>
          <p:nvPr/>
        </p:nvSpPr>
        <p:spPr>
          <a:xfrm>
            <a:off x="1981200" y="3886596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João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3976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78450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R$ 8500,00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5568A-6C3B-140A-9870-D370C5CBDCC0}"/>
              </a:ext>
            </a:extLst>
          </p:cNvPr>
          <p:cNvSpPr txBox="1"/>
          <p:nvPr/>
        </p:nvSpPr>
        <p:spPr>
          <a:xfrm>
            <a:off x="1981200" y="4956082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Jéssica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3806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17845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R$ 5500,00</a:t>
            </a:r>
          </a:p>
        </p:txBody>
      </p:sp>
    </p:spTree>
    <p:extLst>
      <p:ext uri="{BB962C8B-B14F-4D97-AF65-F5344CB8AC3E}">
        <p14:creationId xmlns:p14="http://schemas.microsoft.com/office/powerpoint/2010/main" val="11855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 / Instanciação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B6D05D-FF2E-B097-8919-9228118B3E8B}"/>
              </a:ext>
            </a:extLst>
          </p:cNvPr>
          <p:cNvSpPr txBox="1"/>
          <p:nvPr/>
        </p:nvSpPr>
        <p:spPr>
          <a:xfrm>
            <a:off x="244155" y="1295400"/>
            <a:ext cx="5569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Exemplo 1:</a:t>
            </a:r>
            <a:r>
              <a:rPr lang="pt-BR" sz="2400" b="1" dirty="0">
                <a:solidFill>
                  <a:srgbClr val="00B050"/>
                </a:solidFill>
              </a:rPr>
              <a:t> Classe Conta bancária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Classe Conta bancária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3F67760-B823-4554-8A77-EFBDADAB8058}"/>
              </a:ext>
            </a:extLst>
          </p:cNvPr>
          <p:cNvGrpSpPr/>
          <p:nvPr/>
        </p:nvGrpSpPr>
        <p:grpSpPr>
          <a:xfrm>
            <a:off x="1103539" y="2315606"/>
            <a:ext cx="2468153" cy="794780"/>
            <a:chOff x="5594200" y="2103370"/>
            <a:chExt cx="3290870" cy="105970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0D1683C-80E1-A633-1A65-ACA80DF49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2103370"/>
              <a:ext cx="1045005" cy="1028928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50B4881-B266-596F-DEC0-44D6259204D1}"/>
                </a:ext>
              </a:extLst>
            </p:cNvPr>
            <p:cNvSpPr txBox="1"/>
            <p:nvPr/>
          </p:nvSpPr>
          <p:spPr>
            <a:xfrm>
              <a:off x="6591320" y="2178191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Maria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8974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0002345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R$ 4500,00</a:t>
              </a:r>
              <a:endParaRPr lang="pt-BR" sz="1200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C8E9651-A9D1-FD91-7CA4-A0FDCBFD41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983" t="3920" r="5127" b="6589"/>
          <a:stretch/>
        </p:blipFill>
        <p:spPr>
          <a:xfrm>
            <a:off x="1100433" y="3343104"/>
            <a:ext cx="783754" cy="771696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6CBEFC2-8464-E0E4-BAAD-6EE4FBCBD980}"/>
              </a:ext>
            </a:extLst>
          </p:cNvPr>
          <p:cNvGrpSpPr/>
          <p:nvPr/>
        </p:nvGrpSpPr>
        <p:grpSpPr>
          <a:xfrm>
            <a:off x="1073876" y="4416981"/>
            <a:ext cx="2577749" cy="840819"/>
            <a:chOff x="5594200" y="5092393"/>
            <a:chExt cx="3436999" cy="112109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F1594C5-77F8-C8F0-FB5E-B8EF8A992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5092393"/>
              <a:ext cx="1095385" cy="107853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C5BA13C-9D61-E821-6A2F-68D885D9F629}"/>
                </a:ext>
              </a:extLst>
            </p:cNvPr>
            <p:cNvSpPr txBox="1"/>
            <p:nvPr/>
          </p:nvSpPr>
          <p:spPr>
            <a:xfrm>
              <a:off x="6737449" y="5228600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Jéssica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3806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17845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R$ 5500,00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3CDF8E-FD31-AEA9-AD6B-3668A6DA6ABF}"/>
              </a:ext>
            </a:extLst>
          </p:cNvPr>
          <p:cNvSpPr txBox="1"/>
          <p:nvPr/>
        </p:nvSpPr>
        <p:spPr>
          <a:xfrm>
            <a:off x="1973450" y="2286000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Maria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8974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0002345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R$ 4500,00</a:t>
            </a:r>
            <a:endParaRPr lang="pt-BR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0ADC95-771B-AA38-FBAC-8F2070CD260C}"/>
              </a:ext>
            </a:extLst>
          </p:cNvPr>
          <p:cNvSpPr txBox="1"/>
          <p:nvPr/>
        </p:nvSpPr>
        <p:spPr>
          <a:xfrm>
            <a:off x="1981200" y="3236893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João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3976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78450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R$ 8500,00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5568A-6C3B-140A-9870-D370C5CBDCC0}"/>
              </a:ext>
            </a:extLst>
          </p:cNvPr>
          <p:cNvSpPr txBox="1"/>
          <p:nvPr/>
        </p:nvSpPr>
        <p:spPr>
          <a:xfrm>
            <a:off x="1981200" y="4306379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Jéssica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3806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17845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R$ 5500,00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327FBF0-8A2F-5DE3-E1B2-687AEB871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59"/>
          <a:stretch/>
        </p:blipFill>
        <p:spPr>
          <a:xfrm>
            <a:off x="5492377" y="1219200"/>
            <a:ext cx="365162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6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0401C14-68D4-DF3E-9A4B-B5034D744FDA}"/>
              </a:ext>
            </a:extLst>
          </p:cNvPr>
          <p:cNvSpPr txBox="1">
            <a:spLocks/>
          </p:cNvSpPr>
          <p:nvPr/>
        </p:nvSpPr>
        <p:spPr>
          <a:xfrm>
            <a:off x="1066800" y="2511425"/>
            <a:ext cx="7010400" cy="22891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b="1" dirty="0"/>
              <a:t>Toda classe tem pelo menos um construtor sempre definido</a:t>
            </a:r>
            <a:r>
              <a:rPr lang="pt-BR" dirty="0"/>
              <a:t>. Se nenhum construtor for explicitamente definido pelo programador da classe, um </a:t>
            </a:r>
            <a:r>
              <a:rPr lang="pt-BR" b="1" dirty="0"/>
              <a:t>construtor padrão</a:t>
            </a:r>
            <a:r>
              <a:rPr lang="pt-BR" dirty="0"/>
              <a:t>, que não recebe argumentos, é incluído para a classe pelo compilador Java.</a:t>
            </a:r>
          </a:p>
        </p:txBody>
      </p:sp>
    </p:spTree>
    <p:extLst>
      <p:ext uri="{BB962C8B-B14F-4D97-AF65-F5344CB8AC3E}">
        <p14:creationId xmlns:p14="http://schemas.microsoft.com/office/powerpoint/2010/main" val="2418784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DA8BA3A-FD87-AB3E-792E-83B94042F543}"/>
              </a:ext>
            </a:extLst>
          </p:cNvPr>
          <p:cNvSpPr txBox="1">
            <a:spLocks/>
          </p:cNvSpPr>
          <p:nvPr/>
        </p:nvSpPr>
        <p:spPr>
          <a:xfrm>
            <a:off x="465333" y="1825625"/>
            <a:ext cx="837386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usar Construtores?</a:t>
            </a:r>
          </a:p>
          <a:p>
            <a:pPr marL="0" indent="0"/>
            <a:r>
              <a:rPr lang="pt-BR" sz="3500" b="1" dirty="0"/>
              <a:t>Validação</a:t>
            </a:r>
          </a:p>
          <a:p>
            <a:pPr lvl="1" algn="just"/>
            <a:r>
              <a:rPr lang="pt-BR" sz="2600" dirty="0"/>
              <a:t>Se você precisa </a:t>
            </a:r>
            <a:r>
              <a:rPr lang="pt-BR" sz="2600" dirty="0">
                <a:highlight>
                  <a:srgbClr val="FFFF00"/>
                </a:highlight>
              </a:rPr>
              <a:t>validar os dados</a:t>
            </a:r>
            <a:r>
              <a:rPr lang="pt-BR" sz="2600" dirty="0"/>
              <a:t> e se alguma validação falhar, o objeto não deve ser criado, então um </a:t>
            </a:r>
            <a:r>
              <a:rPr lang="pt-BR" sz="2600" dirty="0">
                <a:solidFill>
                  <a:srgbClr val="FF0000"/>
                </a:solidFill>
              </a:rPr>
              <a:t>construtor ajuda bastante</a:t>
            </a:r>
            <a:r>
              <a:rPr lang="pt-BR" sz="2600" dirty="0"/>
              <a:t>. Isto é especialmente verdade se para validar um membro, um outro já deve estar em estado válido. </a:t>
            </a:r>
          </a:p>
          <a:p>
            <a:pPr lvl="1" algn="just"/>
            <a:r>
              <a:rPr lang="pt-BR" sz="2600" dirty="0"/>
              <a:t>Não tem como controlar isto se os </a:t>
            </a:r>
            <a:r>
              <a:rPr lang="pt-BR" sz="2600" dirty="0">
                <a:highlight>
                  <a:srgbClr val="FFFF00"/>
                </a:highlight>
              </a:rPr>
              <a:t>membros</a:t>
            </a:r>
            <a:r>
              <a:rPr lang="pt-BR" sz="2600" dirty="0"/>
              <a:t> podem ser </a:t>
            </a:r>
            <a:r>
              <a:rPr lang="pt-BR" sz="2600" dirty="0">
                <a:highlight>
                  <a:srgbClr val="FFFF00"/>
                </a:highlight>
              </a:rPr>
              <a:t>inicializados independentemente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41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57B76-DD6F-8A55-C978-27ADB902AC40}"/>
              </a:ext>
            </a:extLst>
          </p:cNvPr>
          <p:cNvSpPr txBox="1">
            <a:spLocks/>
          </p:cNvSpPr>
          <p:nvPr/>
        </p:nvSpPr>
        <p:spPr>
          <a:xfrm>
            <a:off x="465333" y="1825625"/>
            <a:ext cx="837386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usar Construtores?</a:t>
            </a:r>
          </a:p>
          <a:p>
            <a:pPr marL="0" indent="0"/>
            <a:r>
              <a:rPr lang="pt-BR" b="1" dirty="0"/>
              <a:t>Processamento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mesmo vale se algum </a:t>
            </a:r>
            <a:r>
              <a:rPr lang="pt-BR" sz="2000" b="1" dirty="0"/>
              <a:t>processamento seja necessário</a:t>
            </a:r>
            <a:r>
              <a:rPr lang="pt-BR" sz="2000" dirty="0"/>
              <a:t> com os parâmetros iniciais antes de criar o objeto. </a:t>
            </a:r>
          </a:p>
          <a:p>
            <a:pPr marL="457200" lvl="1" indent="0" algn="just"/>
            <a:endParaRPr lang="pt-BR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Entre esses processamentos podemos incluir a aquisição de recursos externos, como banco de dados, acesso ao sistema de arquivos, redes, etc. Mas pode ser apenas cálculos simples.</a:t>
            </a:r>
          </a:p>
        </p:txBody>
      </p:sp>
    </p:spTree>
    <p:extLst>
      <p:ext uri="{BB962C8B-B14F-4D97-AF65-F5344CB8AC3E}">
        <p14:creationId xmlns:p14="http://schemas.microsoft.com/office/powerpoint/2010/main" val="3552095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Objetos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57B76-DD6F-8A55-C978-27ADB902AC40}"/>
              </a:ext>
            </a:extLst>
          </p:cNvPr>
          <p:cNvSpPr txBox="1">
            <a:spLocks/>
          </p:cNvSpPr>
          <p:nvPr/>
        </p:nvSpPr>
        <p:spPr>
          <a:xfrm>
            <a:off x="304783" y="1805615"/>
            <a:ext cx="4876817" cy="5565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instâncias com Vetores</a:t>
            </a:r>
            <a:endParaRPr lang="pt-BR" sz="16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6A8510E-30A1-C6A0-A7A6-24B7217C42F4}"/>
              </a:ext>
            </a:extLst>
          </p:cNvPr>
          <p:cNvSpPr txBox="1">
            <a:spLocks/>
          </p:cNvSpPr>
          <p:nvPr/>
        </p:nvSpPr>
        <p:spPr>
          <a:xfrm>
            <a:off x="5365785" y="2023509"/>
            <a:ext cx="3759720" cy="4244126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 dirty="0"/>
              <a:t>Classe:</a:t>
            </a:r>
            <a:r>
              <a:rPr lang="pt-BR" dirty="0"/>
              <a:t> Conta</a:t>
            </a:r>
          </a:p>
          <a:p>
            <a:pPr marL="914400" lvl="4" indent="0" algn="just"/>
            <a:r>
              <a:rPr lang="pt-BR" sz="2000" b="1" dirty="0"/>
              <a:t>Atributos</a:t>
            </a:r>
            <a:r>
              <a:rPr lang="pt-BR" sz="2000" dirty="0"/>
              <a:t>: </a:t>
            </a:r>
          </a:p>
          <a:p>
            <a:pPr marL="1828800" lvl="6" algn="just"/>
            <a:r>
              <a:rPr lang="pt-BR" sz="2000" dirty="0"/>
              <a:t>Nome</a:t>
            </a:r>
          </a:p>
          <a:p>
            <a:pPr marL="1828800" lvl="6" algn="just"/>
            <a:r>
              <a:rPr lang="pt-BR" sz="2000" dirty="0"/>
              <a:t>Agência</a:t>
            </a:r>
          </a:p>
          <a:p>
            <a:pPr marL="1828800" lvl="6" algn="just"/>
            <a:r>
              <a:rPr lang="pt-BR" sz="2000" dirty="0"/>
              <a:t>Nº da Conta</a:t>
            </a:r>
          </a:p>
          <a:p>
            <a:pPr marL="1828800" lvl="6" algn="just"/>
            <a:r>
              <a:rPr lang="pt-BR" sz="2000" dirty="0"/>
              <a:t>Saldo</a:t>
            </a:r>
          </a:p>
          <a:p>
            <a:pPr marL="914400" lvl="4" algn="just"/>
            <a:r>
              <a:rPr lang="pt-BR" sz="2000" b="1" dirty="0"/>
              <a:t>  	Métodos:</a:t>
            </a:r>
          </a:p>
          <a:p>
            <a:pPr marL="1943100" lvl="6" indent="-342900" algn="just"/>
            <a:r>
              <a:rPr lang="pt-BR" sz="2000" dirty="0"/>
              <a:t>Saque</a:t>
            </a:r>
          </a:p>
          <a:p>
            <a:pPr marL="1943100" lvl="6" indent="-342900" algn="just"/>
            <a:r>
              <a:rPr lang="pt-BR" sz="2000" dirty="0"/>
              <a:t>Transferência</a:t>
            </a:r>
          </a:p>
          <a:p>
            <a:pPr marL="114300" lvl="2" indent="-342900" algn="just"/>
            <a:endParaRPr lang="pt-BR" sz="16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7F324FB-CE17-71D6-BF50-F68F9E962E2B}"/>
              </a:ext>
            </a:extLst>
          </p:cNvPr>
          <p:cNvSpPr txBox="1">
            <a:spLocks/>
          </p:cNvSpPr>
          <p:nvPr/>
        </p:nvSpPr>
        <p:spPr>
          <a:xfrm>
            <a:off x="-76200" y="2452199"/>
            <a:ext cx="4267200" cy="12985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/>
            <a:r>
              <a:rPr lang="pt-BR" sz="2000" dirty="0"/>
              <a:t>Agora vamos utilizar vetores para armazenar mais objetos para a classe Conta Bancária da aula anterior:</a:t>
            </a:r>
          </a:p>
        </p:txBody>
      </p:sp>
    </p:spTree>
    <p:extLst>
      <p:ext uri="{BB962C8B-B14F-4D97-AF65-F5344CB8AC3E}">
        <p14:creationId xmlns:p14="http://schemas.microsoft.com/office/powerpoint/2010/main" val="222650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10702</TotalTime>
  <Words>1517</Words>
  <Application>Microsoft Office PowerPoint</Application>
  <PresentationFormat>Apresentação na tela (4:3)</PresentationFormat>
  <Paragraphs>272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 DA SILVA</cp:lastModifiedBy>
  <cp:revision>1789</cp:revision>
  <cp:lastPrinted>1601-01-01T00:00:00Z</cp:lastPrinted>
  <dcterms:created xsi:type="dcterms:W3CDTF">2015-08-12T20:16:29Z</dcterms:created>
  <dcterms:modified xsi:type="dcterms:W3CDTF">2023-08-22T20:05:06Z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