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2"/>
  </p:notesMasterIdLst>
  <p:handoutMasterIdLst>
    <p:handoutMasterId r:id="rId23"/>
  </p:handoutMasterIdLst>
  <p:sldIdLst>
    <p:sldId id="256" r:id="rId2"/>
    <p:sldId id="391" r:id="rId3"/>
    <p:sldId id="392" r:id="rId4"/>
    <p:sldId id="576" r:id="rId5"/>
    <p:sldId id="577" r:id="rId6"/>
    <p:sldId id="393" r:id="rId7"/>
    <p:sldId id="582" r:id="rId8"/>
    <p:sldId id="583" r:id="rId9"/>
    <p:sldId id="584" r:id="rId10"/>
    <p:sldId id="585" r:id="rId11"/>
    <p:sldId id="586" r:id="rId12"/>
    <p:sldId id="587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8/22/2023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8/22/2023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1758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327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892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918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276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998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239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393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620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61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738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11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52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92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77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57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509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8/22/2023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771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03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A8B7E1A-621C-8949-7012-1835F90E6190}"/>
              </a:ext>
            </a:extLst>
          </p:cNvPr>
          <p:cNvSpPr txBox="1">
            <a:spLocks/>
          </p:cNvSpPr>
          <p:nvPr/>
        </p:nvSpPr>
        <p:spPr>
          <a:xfrm>
            <a:off x="16565" y="762000"/>
            <a:ext cx="3562192" cy="234235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 dirty="0">
                <a:solidFill>
                  <a:srgbClr val="FF0000"/>
                </a:solidFill>
              </a:rPr>
              <a:t>Exemplo 1: </a:t>
            </a:r>
          </a:p>
          <a:p>
            <a:pPr marL="914400" lvl="2" indent="0" algn="just"/>
            <a:r>
              <a:rPr lang="pt-BR" b="1" dirty="0"/>
              <a:t>Classe:</a:t>
            </a:r>
            <a:r>
              <a:rPr lang="pt-BR" dirty="0"/>
              <a:t> Conta</a:t>
            </a:r>
          </a:p>
          <a:p>
            <a:pPr marL="914400" lvl="4" indent="0" algn="just"/>
            <a:r>
              <a:rPr lang="pt-BR" sz="2000" b="1" dirty="0"/>
              <a:t>Atributos</a:t>
            </a:r>
            <a:r>
              <a:rPr lang="pt-BR" sz="2000" dirty="0"/>
              <a:t>: </a:t>
            </a:r>
          </a:p>
          <a:p>
            <a:pPr marL="1828800" lvl="6" algn="just"/>
            <a:r>
              <a:rPr lang="pt-BR" sz="2000" dirty="0"/>
              <a:t>Nome</a:t>
            </a:r>
          </a:p>
          <a:p>
            <a:pPr marL="1828800" lvl="6" algn="just"/>
            <a:r>
              <a:rPr lang="pt-BR" sz="2000" dirty="0"/>
              <a:t>Agência</a:t>
            </a:r>
          </a:p>
          <a:p>
            <a:pPr marL="1828800" lvl="6" algn="just"/>
            <a:r>
              <a:rPr lang="pt-BR" sz="2000" dirty="0"/>
              <a:t>Nº da Conta</a:t>
            </a:r>
          </a:p>
          <a:p>
            <a:pPr marL="1828800" lvl="6" algn="just"/>
            <a:r>
              <a:rPr lang="pt-BR" sz="2000" dirty="0"/>
              <a:t>Saldo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6EACF7-8B79-E17B-B27C-B2ED88462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731" y="3483623"/>
            <a:ext cx="6149469" cy="276809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753E264-0CF2-6730-9764-B5D4C7010E5E}"/>
              </a:ext>
            </a:extLst>
          </p:cNvPr>
          <p:cNvSpPr txBox="1">
            <a:spLocks/>
          </p:cNvSpPr>
          <p:nvPr/>
        </p:nvSpPr>
        <p:spPr>
          <a:xfrm>
            <a:off x="2743200" y="3448842"/>
            <a:ext cx="3200400" cy="51355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 dirty="0" err="1">
                <a:solidFill>
                  <a:srgbClr val="FF0000"/>
                </a:solidFill>
              </a:rPr>
              <a:t>public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class</a:t>
            </a:r>
            <a:r>
              <a:rPr lang="pt-BR" sz="2000" b="1" dirty="0">
                <a:solidFill>
                  <a:srgbClr val="FF0000"/>
                </a:solidFill>
              </a:rPr>
              <a:t> Conta {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E3EDB-C58E-7B4D-9B3F-859F76E1B174}"/>
              </a:ext>
            </a:extLst>
          </p:cNvPr>
          <p:cNvSpPr txBox="1">
            <a:spLocks/>
          </p:cNvSpPr>
          <p:nvPr/>
        </p:nvSpPr>
        <p:spPr>
          <a:xfrm>
            <a:off x="5943600" y="1772442"/>
            <a:ext cx="2514600" cy="51355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 dirty="0">
                <a:solidFill>
                  <a:srgbClr val="FF0000"/>
                </a:solidFill>
              </a:rPr>
              <a:t>Classe construtora</a:t>
            </a:r>
            <a:endParaRPr lang="pt-BR" sz="20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B3AA180-252E-334C-91B3-20BD24FF5222}"/>
              </a:ext>
            </a:extLst>
          </p:cNvPr>
          <p:cNvCxnSpPr/>
          <p:nvPr/>
        </p:nvCxnSpPr>
        <p:spPr bwMode="auto">
          <a:xfrm flipH="1">
            <a:off x="5105400" y="2057400"/>
            <a:ext cx="2057400" cy="142622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46462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BA1945A-BF3F-C9E1-7476-44489D6B1439}"/>
              </a:ext>
            </a:extLst>
          </p:cNvPr>
          <p:cNvSpPr txBox="1">
            <a:spLocks/>
          </p:cNvSpPr>
          <p:nvPr/>
        </p:nvSpPr>
        <p:spPr>
          <a:xfrm>
            <a:off x="1933049" y="708834"/>
            <a:ext cx="4095592" cy="25035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>
                <a:solidFill>
                  <a:srgbClr val="FF0000"/>
                </a:solidFill>
              </a:rPr>
              <a:t>Exemplo 1: </a:t>
            </a:r>
          </a:p>
          <a:p>
            <a:pPr marL="914400" lvl="2" indent="0" algn="just"/>
            <a:r>
              <a:rPr lang="pt-BR" b="1"/>
              <a:t>Classe:</a:t>
            </a:r>
            <a:r>
              <a:rPr lang="pt-BR"/>
              <a:t> Conta</a:t>
            </a:r>
          </a:p>
          <a:p>
            <a:pPr marL="914400" lvl="4" indent="0" algn="just"/>
            <a:r>
              <a:rPr lang="pt-BR" sz="2000" b="1"/>
              <a:t>Atributos</a:t>
            </a:r>
            <a:r>
              <a:rPr lang="pt-BR" sz="2000"/>
              <a:t>: </a:t>
            </a:r>
          </a:p>
          <a:p>
            <a:pPr marL="1828800" lvl="6" algn="just"/>
            <a:r>
              <a:rPr lang="pt-BR" sz="2000"/>
              <a:t>Nome</a:t>
            </a:r>
          </a:p>
          <a:p>
            <a:pPr marL="1828800" lvl="6" algn="just"/>
            <a:r>
              <a:rPr lang="pt-BR" sz="2000"/>
              <a:t>Agência</a:t>
            </a:r>
          </a:p>
          <a:p>
            <a:pPr marL="1828800" lvl="6" algn="just"/>
            <a:r>
              <a:rPr lang="pt-BR" sz="2000"/>
              <a:t>Nº da Conta</a:t>
            </a:r>
          </a:p>
          <a:p>
            <a:pPr marL="1828800" lvl="6" algn="just"/>
            <a:r>
              <a:rPr lang="pt-BR" sz="2000"/>
              <a:t>Saldo</a:t>
            </a: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B71B5B-6C9A-D4E7-F713-8CC1F2715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99" y="3259207"/>
            <a:ext cx="7067550" cy="3065393"/>
          </a:xfrm>
          <a:prstGeom prst="rect">
            <a:avLst/>
          </a:prstGeom>
        </p:spPr>
      </p:pic>
      <p:cxnSp>
        <p:nvCxnSpPr>
          <p:cNvPr id="4" name="Conector: Curvo 3">
            <a:extLst>
              <a:ext uri="{FF2B5EF4-FFF2-40B4-BE49-F238E27FC236}">
                <a16:creationId xmlns:a16="http://schemas.microsoft.com/office/drawing/2014/main" id="{4AB4C5AE-6E3C-C08D-9B4E-DF66DCEE25DB}"/>
              </a:ext>
            </a:extLst>
          </p:cNvPr>
          <p:cNvCxnSpPr>
            <a:cxnSpLocks/>
          </p:cNvCxnSpPr>
          <p:nvPr/>
        </p:nvCxnSpPr>
        <p:spPr>
          <a:xfrm flipH="1">
            <a:off x="4690111" y="1176241"/>
            <a:ext cx="1125086" cy="2504758"/>
          </a:xfrm>
          <a:prstGeom prst="curvedConnector3">
            <a:avLst>
              <a:gd name="adj1" fmla="val -203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2B394B66-E41C-D746-045E-F34866260251}"/>
              </a:ext>
            </a:extLst>
          </p:cNvPr>
          <p:cNvSpPr/>
          <p:nvPr/>
        </p:nvSpPr>
        <p:spPr>
          <a:xfrm>
            <a:off x="1400389" y="3540811"/>
            <a:ext cx="3009530" cy="3462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4DE99FA-20E1-3F69-6390-D9E3784F598F}"/>
              </a:ext>
            </a:extLst>
          </p:cNvPr>
          <p:cNvSpPr/>
          <p:nvPr/>
        </p:nvSpPr>
        <p:spPr>
          <a:xfrm>
            <a:off x="2804725" y="1017069"/>
            <a:ext cx="2730280" cy="38422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73BC965-2DA0-1E8A-6CBF-385EAEBBF84F}"/>
              </a:ext>
            </a:extLst>
          </p:cNvPr>
          <p:cNvSpPr txBox="1">
            <a:spLocks/>
          </p:cNvSpPr>
          <p:nvPr/>
        </p:nvSpPr>
        <p:spPr>
          <a:xfrm>
            <a:off x="990599" y="3276600"/>
            <a:ext cx="3581401" cy="762000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 dirty="0" err="1">
                <a:solidFill>
                  <a:srgbClr val="FF0000"/>
                </a:solidFill>
              </a:rPr>
              <a:t>public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class</a:t>
            </a:r>
            <a:r>
              <a:rPr lang="pt-BR" sz="2000" b="1" dirty="0">
                <a:solidFill>
                  <a:srgbClr val="FF0000"/>
                </a:solidFill>
              </a:rPr>
              <a:t> Conta {</a:t>
            </a:r>
          </a:p>
          <a:p>
            <a:pPr marL="0" indent="0" algn="just"/>
            <a:r>
              <a:rPr lang="pt-BR" sz="2000" b="1" dirty="0">
                <a:solidFill>
                  <a:srgbClr val="FF0000"/>
                </a:solidFill>
              </a:rPr>
              <a:t>            </a:t>
            </a:r>
            <a:r>
              <a:rPr lang="pt-BR" sz="2000" b="1" dirty="0">
                <a:solidFill>
                  <a:schemeClr val="tx1"/>
                </a:solidFill>
              </a:rPr>
              <a:t>//Atributos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85042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8F0147D-6F96-D0DA-8759-72B9694BA113}"/>
              </a:ext>
            </a:extLst>
          </p:cNvPr>
          <p:cNvSpPr txBox="1">
            <a:spLocks/>
          </p:cNvSpPr>
          <p:nvPr/>
        </p:nvSpPr>
        <p:spPr>
          <a:xfrm>
            <a:off x="2130550" y="701337"/>
            <a:ext cx="4095592" cy="25035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>
                <a:solidFill>
                  <a:srgbClr val="FF0000"/>
                </a:solidFill>
              </a:rPr>
              <a:t>Exemplo 1: </a:t>
            </a:r>
          </a:p>
          <a:p>
            <a:pPr marL="914400" lvl="2" indent="0" algn="just"/>
            <a:r>
              <a:rPr lang="pt-BR" b="1"/>
              <a:t>Classe:</a:t>
            </a:r>
            <a:r>
              <a:rPr lang="pt-BR"/>
              <a:t> Conta</a:t>
            </a:r>
          </a:p>
          <a:p>
            <a:pPr marL="914400" lvl="4" indent="0" algn="just"/>
            <a:r>
              <a:rPr lang="pt-BR" sz="2000" b="1"/>
              <a:t>Atributos</a:t>
            </a:r>
            <a:r>
              <a:rPr lang="pt-BR" sz="2000"/>
              <a:t>: </a:t>
            </a:r>
          </a:p>
          <a:p>
            <a:pPr marL="1828800" lvl="6" algn="just"/>
            <a:r>
              <a:rPr lang="pt-BR" sz="2000"/>
              <a:t>Nome</a:t>
            </a:r>
          </a:p>
          <a:p>
            <a:pPr marL="1828800" lvl="6" algn="just"/>
            <a:r>
              <a:rPr lang="pt-BR" sz="2000"/>
              <a:t>Agência</a:t>
            </a:r>
          </a:p>
          <a:p>
            <a:pPr marL="1828800" lvl="6" algn="just"/>
            <a:r>
              <a:rPr lang="pt-BR" sz="2000"/>
              <a:t>Nº da Conta</a:t>
            </a:r>
          </a:p>
          <a:p>
            <a:pPr marL="1828800" lvl="6" algn="just"/>
            <a:r>
              <a:rPr lang="pt-BR" sz="2000"/>
              <a:t>Saldo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0EBBB2-8B74-92CB-4B9B-BB577C35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51710"/>
            <a:ext cx="7067550" cy="307289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2C8F5E3E-8ADA-58DE-F955-F504E6399577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H="1">
            <a:off x="4607420" y="2221786"/>
            <a:ext cx="1125086" cy="2248863"/>
          </a:xfrm>
          <a:prstGeom prst="curvedConnector3">
            <a:avLst>
              <a:gd name="adj1" fmla="val -203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3B391E-B122-8564-2C87-7759EDAAC2CC}"/>
              </a:ext>
            </a:extLst>
          </p:cNvPr>
          <p:cNvSpPr/>
          <p:nvPr/>
        </p:nvSpPr>
        <p:spPr>
          <a:xfrm>
            <a:off x="1877140" y="3774492"/>
            <a:ext cx="2730280" cy="139231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897C6C4-A044-B5F9-D0B7-85025BC0F683}"/>
              </a:ext>
            </a:extLst>
          </p:cNvPr>
          <p:cNvSpPr/>
          <p:nvPr/>
        </p:nvSpPr>
        <p:spPr>
          <a:xfrm>
            <a:off x="3002226" y="1359766"/>
            <a:ext cx="2730280" cy="17240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E9BB935-7587-06DD-E596-90E37E0F05EC}"/>
              </a:ext>
            </a:extLst>
          </p:cNvPr>
          <p:cNvSpPr txBox="1">
            <a:spLocks/>
          </p:cNvSpPr>
          <p:nvPr/>
        </p:nvSpPr>
        <p:spPr>
          <a:xfrm>
            <a:off x="1066799" y="3276600"/>
            <a:ext cx="3886201" cy="497892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 dirty="0" err="1">
                <a:solidFill>
                  <a:srgbClr val="FF0000"/>
                </a:solidFill>
              </a:rPr>
              <a:t>public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class</a:t>
            </a:r>
            <a:r>
              <a:rPr lang="pt-BR" sz="2000" b="1" dirty="0">
                <a:solidFill>
                  <a:srgbClr val="FF0000"/>
                </a:solidFill>
              </a:rPr>
              <a:t> Conta {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62324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048900B-B1CF-A099-33B1-A37892F63F4E}"/>
              </a:ext>
            </a:extLst>
          </p:cNvPr>
          <p:cNvSpPr txBox="1">
            <a:spLocks/>
          </p:cNvSpPr>
          <p:nvPr/>
        </p:nvSpPr>
        <p:spPr>
          <a:xfrm>
            <a:off x="2130550" y="701337"/>
            <a:ext cx="4095592" cy="250350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>
                <a:solidFill>
                  <a:srgbClr val="FF0000"/>
                </a:solidFill>
              </a:rPr>
              <a:t>Exemplo 1: </a:t>
            </a:r>
          </a:p>
          <a:p>
            <a:pPr marL="914400" lvl="2" indent="0" algn="just"/>
            <a:r>
              <a:rPr lang="pt-BR" b="1"/>
              <a:t>Classe:</a:t>
            </a:r>
            <a:r>
              <a:rPr lang="pt-BR"/>
              <a:t> Conta</a:t>
            </a:r>
          </a:p>
          <a:p>
            <a:pPr marL="914400" lvl="4" indent="0" algn="just"/>
            <a:r>
              <a:rPr lang="pt-BR" sz="2000" b="1"/>
              <a:t>Atributos</a:t>
            </a:r>
            <a:r>
              <a:rPr lang="pt-BR" sz="2000"/>
              <a:t>: </a:t>
            </a:r>
          </a:p>
          <a:p>
            <a:pPr marL="1828800" lvl="6" algn="just"/>
            <a:r>
              <a:rPr lang="pt-BR" sz="2000"/>
              <a:t>Nome</a:t>
            </a:r>
          </a:p>
          <a:p>
            <a:pPr marL="1828800" lvl="6" algn="just"/>
            <a:r>
              <a:rPr lang="pt-BR" sz="2000"/>
              <a:t>Agência</a:t>
            </a:r>
          </a:p>
          <a:p>
            <a:pPr marL="1828800" lvl="6" algn="just"/>
            <a:r>
              <a:rPr lang="pt-BR" sz="2000"/>
              <a:t>Nº da Conta</a:t>
            </a:r>
          </a:p>
          <a:p>
            <a:pPr marL="1828800" lvl="6" algn="just"/>
            <a:r>
              <a:rPr lang="pt-BR" sz="2000"/>
              <a:t>Saldo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4836D2-29F7-C855-F773-DF5AA0C6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51710"/>
            <a:ext cx="7067550" cy="3072890"/>
          </a:xfrm>
          <a:prstGeom prst="rect">
            <a:avLst/>
          </a:prstGeom>
        </p:spPr>
      </p:pic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C630ECEA-34AA-9B31-3B47-E9A63382AA21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>
            <a:off x="6945577" y="4379889"/>
            <a:ext cx="1264973" cy="1319576"/>
          </a:xfrm>
          <a:prstGeom prst="curvedConnector3">
            <a:avLst>
              <a:gd name="adj1" fmla="val 118072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49D00EA-7253-0D86-C477-F2BCEE6EE62C}"/>
              </a:ext>
            </a:extLst>
          </p:cNvPr>
          <p:cNvSpPr/>
          <p:nvPr/>
        </p:nvSpPr>
        <p:spPr>
          <a:xfrm>
            <a:off x="1964371" y="5149050"/>
            <a:ext cx="6246179" cy="11008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2656971-5F73-F952-8865-53F268BF469F}"/>
              </a:ext>
            </a:extLst>
          </p:cNvPr>
          <p:cNvSpPr/>
          <p:nvPr/>
        </p:nvSpPr>
        <p:spPr>
          <a:xfrm>
            <a:off x="5184468" y="4187778"/>
            <a:ext cx="1761108" cy="384223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Construtor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902D30F2-69D7-34BA-F1CF-19587BE54C12}"/>
              </a:ext>
            </a:extLst>
          </p:cNvPr>
          <p:cNvSpPr txBox="1">
            <a:spLocks/>
          </p:cNvSpPr>
          <p:nvPr/>
        </p:nvSpPr>
        <p:spPr>
          <a:xfrm>
            <a:off x="1142999" y="3276600"/>
            <a:ext cx="3581401" cy="762000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 dirty="0" err="1">
                <a:solidFill>
                  <a:srgbClr val="FF0000"/>
                </a:solidFill>
              </a:rPr>
              <a:t>public</a:t>
            </a:r>
            <a:r>
              <a:rPr lang="pt-BR" sz="2000" b="1" dirty="0">
                <a:solidFill>
                  <a:srgbClr val="FF0000"/>
                </a:solidFill>
              </a:rPr>
              <a:t> </a:t>
            </a:r>
            <a:r>
              <a:rPr lang="pt-BR" sz="2000" b="1" dirty="0" err="1">
                <a:solidFill>
                  <a:srgbClr val="FF0000"/>
                </a:solidFill>
              </a:rPr>
              <a:t>class</a:t>
            </a:r>
            <a:r>
              <a:rPr lang="pt-BR" sz="2000" b="1" dirty="0">
                <a:solidFill>
                  <a:srgbClr val="FF0000"/>
                </a:solidFill>
              </a:rPr>
              <a:t> Conta {</a:t>
            </a:r>
          </a:p>
          <a:p>
            <a:pPr marL="0" indent="0" algn="just"/>
            <a:r>
              <a:rPr lang="pt-BR" sz="2000" b="1" dirty="0">
                <a:solidFill>
                  <a:srgbClr val="FF0000"/>
                </a:solidFill>
              </a:rPr>
              <a:t>            </a:t>
            </a:r>
            <a:r>
              <a:rPr lang="pt-BR" sz="2000" b="1" dirty="0">
                <a:solidFill>
                  <a:schemeClr val="tx1"/>
                </a:solidFill>
              </a:rPr>
              <a:t>//Atributos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039387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17A3BFB-6BDD-49D0-77E8-93504DC22706}"/>
              </a:ext>
            </a:extLst>
          </p:cNvPr>
          <p:cNvSpPr txBox="1">
            <a:spLocks/>
          </p:cNvSpPr>
          <p:nvPr/>
        </p:nvSpPr>
        <p:spPr>
          <a:xfrm>
            <a:off x="228600" y="748655"/>
            <a:ext cx="7764632" cy="53017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dirty="0"/>
              <a:t>Criando 4 instâncias para a classe </a:t>
            </a:r>
            <a:r>
              <a:rPr lang="pt-BR" b="1" dirty="0">
                <a:solidFill>
                  <a:srgbClr val="FF0000"/>
                </a:solidFill>
              </a:rPr>
              <a:t>Conta() </a:t>
            </a:r>
            <a:r>
              <a:rPr lang="pt-BR" dirty="0"/>
              <a:t>com </a:t>
            </a:r>
            <a:r>
              <a:rPr lang="pt-BR" b="1" dirty="0">
                <a:solidFill>
                  <a:srgbClr val="FF0000"/>
                </a:solidFill>
              </a:rPr>
              <a:t>vetor</a:t>
            </a:r>
            <a:r>
              <a:rPr lang="pt-BR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FA81F4-BD7B-7A23-BF64-9C481680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43001"/>
            <a:ext cx="7467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68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17A3BFB-6BDD-49D0-77E8-93504DC22706}"/>
              </a:ext>
            </a:extLst>
          </p:cNvPr>
          <p:cNvSpPr txBox="1">
            <a:spLocks/>
          </p:cNvSpPr>
          <p:nvPr/>
        </p:nvSpPr>
        <p:spPr>
          <a:xfrm>
            <a:off x="228600" y="993822"/>
            <a:ext cx="7764632" cy="53017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dirty="0"/>
              <a:t>Criando 4 instâncias para a classe </a:t>
            </a:r>
            <a:r>
              <a:rPr lang="pt-BR" b="1" dirty="0">
                <a:solidFill>
                  <a:srgbClr val="FF0000"/>
                </a:solidFill>
              </a:rPr>
              <a:t>Conta() </a:t>
            </a:r>
            <a:r>
              <a:rPr lang="pt-BR" dirty="0"/>
              <a:t>com vetor: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58CFC1-FB4F-A239-C769-5148B88C9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619"/>
          <a:stretch/>
        </p:blipFill>
        <p:spPr>
          <a:xfrm>
            <a:off x="838200" y="1656889"/>
            <a:ext cx="7467600" cy="92467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413E7D0-7D70-8F48-755F-0ECF4026B3EF}"/>
              </a:ext>
            </a:extLst>
          </p:cNvPr>
          <p:cNvSpPr/>
          <p:nvPr/>
        </p:nvSpPr>
        <p:spPr>
          <a:xfrm>
            <a:off x="1256405" y="2166288"/>
            <a:ext cx="4625266" cy="3462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1D7742-81AE-2224-FA30-80668DB74832}"/>
              </a:ext>
            </a:extLst>
          </p:cNvPr>
          <p:cNvSpPr/>
          <p:nvPr/>
        </p:nvSpPr>
        <p:spPr>
          <a:xfrm>
            <a:off x="1491663" y="3209278"/>
            <a:ext cx="7079943" cy="136272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Scanner para leitura do teclado;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Instanciar </a:t>
            </a:r>
            <a:r>
              <a:rPr lang="pt-BR" sz="2800" i="1" dirty="0">
                <a:solidFill>
                  <a:srgbClr val="FF0000"/>
                </a:solidFill>
              </a:rPr>
              <a:t>Conta</a:t>
            </a:r>
            <a:r>
              <a:rPr lang="pt-BR" sz="2800" dirty="0">
                <a:solidFill>
                  <a:schemeClr val="tx1"/>
                </a:solidFill>
              </a:rPr>
              <a:t> com um vetor chamado </a:t>
            </a:r>
            <a:r>
              <a:rPr lang="pt-BR" sz="2800" dirty="0">
                <a:solidFill>
                  <a:srgbClr val="FF0000"/>
                </a:solidFill>
              </a:rPr>
              <a:t>clientes [] </a:t>
            </a:r>
            <a:r>
              <a:rPr lang="pt-BR" sz="2800" dirty="0">
                <a:solidFill>
                  <a:schemeClr val="tx1"/>
                </a:solidFill>
              </a:rPr>
              <a:t>de tamanho 4.</a:t>
            </a:r>
          </a:p>
        </p:txBody>
      </p:sp>
    </p:spTree>
    <p:extLst>
      <p:ext uri="{BB962C8B-B14F-4D97-AF65-F5344CB8AC3E}">
        <p14:creationId xmlns:p14="http://schemas.microsoft.com/office/powerpoint/2010/main" val="29329587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17A3BFB-6BDD-49D0-77E8-93504DC22706}"/>
              </a:ext>
            </a:extLst>
          </p:cNvPr>
          <p:cNvSpPr txBox="1">
            <a:spLocks/>
          </p:cNvSpPr>
          <p:nvPr/>
        </p:nvSpPr>
        <p:spPr>
          <a:xfrm>
            <a:off x="228600" y="993822"/>
            <a:ext cx="7764632" cy="53017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dirty="0"/>
              <a:t>Criando 4 instâncias para a classe </a:t>
            </a:r>
            <a:r>
              <a:rPr lang="pt-BR" b="1" dirty="0">
                <a:solidFill>
                  <a:srgbClr val="FF0000"/>
                </a:solidFill>
              </a:rPr>
              <a:t>Conta() </a:t>
            </a:r>
            <a:r>
              <a:rPr lang="pt-BR" dirty="0"/>
              <a:t>com vetor: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2A81EB-BA4E-EBAA-9335-82CB295BE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762"/>
          <a:stretch/>
        </p:blipFill>
        <p:spPr>
          <a:xfrm>
            <a:off x="685800" y="1813267"/>
            <a:ext cx="7467600" cy="192785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258C63F5-0DF6-10D6-4661-A2BDBC5459E7}"/>
              </a:ext>
            </a:extLst>
          </p:cNvPr>
          <p:cNvSpPr/>
          <p:nvPr/>
        </p:nvSpPr>
        <p:spPr>
          <a:xfrm>
            <a:off x="1077372" y="2811761"/>
            <a:ext cx="5415379" cy="102923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93A2C1D-D687-362D-B438-A5833AC583CB}"/>
              </a:ext>
            </a:extLst>
          </p:cNvPr>
          <p:cNvSpPr/>
          <p:nvPr/>
        </p:nvSpPr>
        <p:spPr>
          <a:xfrm>
            <a:off x="1445795" y="4352278"/>
            <a:ext cx="7079943" cy="1362722"/>
          </a:xfrm>
          <a:prstGeom prst="rect">
            <a:avLst/>
          </a:prstGeom>
          <a:noFill/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/>
                </a:solidFill>
              </a:rPr>
              <a:t>Para cada posição do vetor cliente [], deve-se criar uma instância de </a:t>
            </a:r>
            <a:r>
              <a:rPr lang="pt-BR" sz="2800" i="1" dirty="0">
                <a:solidFill>
                  <a:srgbClr val="FF0000"/>
                </a:solidFill>
              </a:rPr>
              <a:t>Conta</a:t>
            </a:r>
            <a:r>
              <a:rPr lang="pt-BR" sz="2800" i="1" dirty="0">
                <a:solidFill>
                  <a:schemeClr val="tx1"/>
                </a:solidFill>
              </a:rPr>
              <a:t>!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854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17A3BFB-6BDD-49D0-77E8-93504DC22706}"/>
              </a:ext>
            </a:extLst>
          </p:cNvPr>
          <p:cNvSpPr txBox="1">
            <a:spLocks/>
          </p:cNvSpPr>
          <p:nvPr/>
        </p:nvSpPr>
        <p:spPr>
          <a:xfrm>
            <a:off x="228600" y="993822"/>
            <a:ext cx="7764632" cy="53017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dirty="0"/>
              <a:t>Criando 4 instâncias para a classe </a:t>
            </a:r>
            <a:r>
              <a:rPr lang="pt-BR" b="1" dirty="0">
                <a:solidFill>
                  <a:srgbClr val="FF0000"/>
                </a:solidFill>
              </a:rPr>
              <a:t>Conta() </a:t>
            </a:r>
            <a:r>
              <a:rPr lang="pt-BR" dirty="0"/>
              <a:t>com vetor: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FD766A-B35C-E422-6AAC-39904E44F1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6"/>
          <a:stretch/>
        </p:blipFill>
        <p:spPr>
          <a:xfrm>
            <a:off x="685800" y="1401271"/>
            <a:ext cx="7467600" cy="4923329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BC923AA-DF66-3961-79E9-AEC0BB23F0A1}"/>
              </a:ext>
            </a:extLst>
          </p:cNvPr>
          <p:cNvSpPr/>
          <p:nvPr/>
        </p:nvSpPr>
        <p:spPr>
          <a:xfrm>
            <a:off x="1127434" y="3320250"/>
            <a:ext cx="7025967" cy="29949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621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1000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17A3BFB-6BDD-49D0-77E8-93504DC22706}"/>
              </a:ext>
            </a:extLst>
          </p:cNvPr>
          <p:cNvSpPr txBox="1">
            <a:spLocks/>
          </p:cNvSpPr>
          <p:nvPr/>
        </p:nvSpPr>
        <p:spPr>
          <a:xfrm>
            <a:off x="228600" y="993822"/>
            <a:ext cx="7764632" cy="53017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dirty="0"/>
              <a:t>Criando 4 instâncias para a classe </a:t>
            </a:r>
            <a:r>
              <a:rPr lang="pt-BR" b="1" dirty="0">
                <a:solidFill>
                  <a:srgbClr val="FF0000"/>
                </a:solidFill>
              </a:rPr>
              <a:t>Conta() </a:t>
            </a:r>
            <a:r>
              <a:rPr lang="pt-BR" dirty="0"/>
              <a:t>com vetor: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B7978D-B19E-D9B0-D6F9-FE561EEFE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38086"/>
            <a:ext cx="7896225" cy="192405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D61EE34-B258-CB7F-7850-23BE605AD322}"/>
              </a:ext>
            </a:extLst>
          </p:cNvPr>
          <p:cNvSpPr/>
          <p:nvPr/>
        </p:nvSpPr>
        <p:spPr>
          <a:xfrm>
            <a:off x="1043292" y="1856029"/>
            <a:ext cx="7079943" cy="647475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Imprimindo os elementos preenchidos!</a:t>
            </a:r>
          </a:p>
        </p:txBody>
      </p:sp>
    </p:spTree>
    <p:extLst>
      <p:ext uri="{BB962C8B-B14F-4D97-AF65-F5344CB8AC3E}">
        <p14:creationId xmlns:p14="http://schemas.microsoft.com/office/powerpoint/2010/main" val="6678995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"/>
            <a:ext cx="2971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E5AF035-122B-531C-7417-DC7706CE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581492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0A0303C-79EF-CD9A-8CF9-4E173859FBA5}"/>
              </a:ext>
            </a:extLst>
          </p:cNvPr>
          <p:cNvSpPr txBox="1">
            <a:spLocks/>
          </p:cNvSpPr>
          <p:nvPr/>
        </p:nvSpPr>
        <p:spPr>
          <a:xfrm>
            <a:off x="294290" y="1942442"/>
            <a:ext cx="9761152" cy="42441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400" b="1" dirty="0">
                <a:solidFill>
                  <a:srgbClr val="FF0000"/>
                </a:solidFill>
              </a:rPr>
              <a:t>Exercício 1: </a:t>
            </a:r>
            <a:r>
              <a:rPr lang="pt-BR" sz="2400" b="1" dirty="0"/>
              <a:t>Exercício para armazenar 5 pessoas. </a:t>
            </a:r>
          </a:p>
          <a:p>
            <a:pPr marL="914400" lvl="2" indent="0" algn="just"/>
            <a:r>
              <a:rPr lang="pt-BR" b="1" dirty="0"/>
              <a:t>Classe:</a:t>
            </a:r>
            <a:r>
              <a:rPr lang="pt-BR" dirty="0"/>
              <a:t> Pessoa</a:t>
            </a:r>
          </a:p>
          <a:p>
            <a:pPr marL="914400" lvl="4" indent="0" algn="just"/>
            <a:r>
              <a:rPr lang="pt-BR" sz="2000" b="1" dirty="0"/>
              <a:t>Atributos</a:t>
            </a:r>
            <a:r>
              <a:rPr lang="pt-BR" sz="2000" dirty="0"/>
              <a:t>: </a:t>
            </a:r>
          </a:p>
          <a:p>
            <a:pPr marL="1828800" lvl="6" algn="just"/>
            <a:r>
              <a:rPr lang="pt-BR" sz="2000" dirty="0"/>
              <a:t>Nome</a:t>
            </a:r>
          </a:p>
          <a:p>
            <a:pPr marL="1828800" lvl="6" algn="just"/>
            <a:r>
              <a:rPr lang="pt-BR" sz="2000" dirty="0"/>
              <a:t>Idade</a:t>
            </a:r>
          </a:p>
          <a:p>
            <a:pPr marL="1828800" lvl="6" algn="just"/>
            <a:r>
              <a:rPr lang="pt-BR" sz="2000" dirty="0"/>
              <a:t>Peso</a:t>
            </a:r>
          </a:p>
          <a:p>
            <a:pPr marL="685800" lvl="4" indent="0" algn="just"/>
            <a:r>
              <a:rPr lang="pt-BR" sz="2000" b="1" dirty="0"/>
              <a:t>    Métodos:</a:t>
            </a:r>
          </a:p>
          <a:p>
            <a:pPr marL="1943100" lvl="6" indent="-342900" algn="just"/>
            <a:r>
              <a:rPr lang="pt-BR" sz="2000" dirty="0"/>
              <a:t>Andar</a:t>
            </a:r>
          </a:p>
          <a:p>
            <a:pPr marL="1943100" lvl="6" indent="-342900" algn="just"/>
            <a:r>
              <a:rPr lang="pt-BR" sz="2000" dirty="0"/>
              <a:t>Dormir</a:t>
            </a:r>
          </a:p>
          <a:p>
            <a:pPr marL="114300" lvl="2" indent="-342900" algn="just"/>
            <a:endParaRPr lang="pt-BR" sz="1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441D00-1A2A-DD70-9E33-F090436E2B53}"/>
              </a:ext>
            </a:extLst>
          </p:cNvPr>
          <p:cNvSpPr/>
          <p:nvPr/>
        </p:nvSpPr>
        <p:spPr>
          <a:xfrm>
            <a:off x="4419600" y="3146513"/>
            <a:ext cx="44563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rgbClr val="FF0000"/>
                </a:solidFill>
              </a:rPr>
              <a:t>Seu programa ainda deve imprimir o nome das pessoas que são crianças</a:t>
            </a:r>
            <a:r>
              <a:rPr lang="pt-BR" sz="2000" b="1" dirty="0">
                <a:solidFill>
                  <a:srgbClr val="FF0000"/>
                </a:solidFill>
              </a:rPr>
              <a:t>. Critério: Idade &lt; 12 anos</a:t>
            </a:r>
          </a:p>
        </p:txBody>
      </p:sp>
    </p:spTree>
    <p:extLst>
      <p:ext uri="{BB962C8B-B14F-4D97-AF65-F5344CB8AC3E}">
        <p14:creationId xmlns:p14="http://schemas.microsoft.com/office/powerpoint/2010/main" val="4001133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402291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INTRODUÇÃO À PROGRAMAÇÃO EM OO JAVA</a:t>
            </a:r>
            <a:endParaRPr lang="pt-B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0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"/>
            <a:ext cx="2971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E5AF035-122B-531C-7417-DC7706CEB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581492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Criando instâncias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5E1E06-96C3-CC36-39D2-05D599D5022B}"/>
              </a:ext>
            </a:extLst>
          </p:cNvPr>
          <p:cNvSpPr txBox="1"/>
          <p:nvPr/>
        </p:nvSpPr>
        <p:spPr>
          <a:xfrm>
            <a:off x="294291" y="881231"/>
            <a:ext cx="76305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tx1"/>
                </a:solidFill>
              </a:rPr>
              <a:t>Agora vamos utilizar </a:t>
            </a:r>
            <a:r>
              <a:rPr lang="pt-BR" sz="2000" b="1" dirty="0">
                <a:solidFill>
                  <a:schemeClr val="tx1"/>
                </a:solidFill>
              </a:rPr>
              <a:t>vetores</a:t>
            </a:r>
            <a:r>
              <a:rPr lang="pt-BR" sz="2000" dirty="0">
                <a:solidFill>
                  <a:schemeClr val="tx1"/>
                </a:solidFill>
              </a:rPr>
              <a:t> para armazenar mais objetos para a classe </a:t>
            </a:r>
            <a:r>
              <a:rPr lang="pt-BR" sz="2000" b="1" dirty="0">
                <a:solidFill>
                  <a:schemeClr val="tx1"/>
                </a:solidFill>
              </a:rPr>
              <a:t>Pessoa</a:t>
            </a:r>
            <a:r>
              <a:rPr lang="pt-BR" sz="2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AEA8F96-B5FB-4818-5B59-1517F9B80DC9}"/>
              </a:ext>
            </a:extLst>
          </p:cNvPr>
          <p:cNvSpPr txBox="1">
            <a:spLocks/>
          </p:cNvSpPr>
          <p:nvPr/>
        </p:nvSpPr>
        <p:spPr>
          <a:xfrm>
            <a:off x="294290" y="1942442"/>
            <a:ext cx="9761152" cy="424412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 dirty="0">
                <a:solidFill>
                  <a:srgbClr val="FF0000"/>
                </a:solidFill>
              </a:rPr>
              <a:t>Exercício 2: </a:t>
            </a:r>
            <a:r>
              <a:rPr lang="pt-BR" sz="2000" b="1" dirty="0"/>
              <a:t>Exercício para armazenar 10 animais. </a:t>
            </a:r>
          </a:p>
          <a:p>
            <a:pPr marL="914400" lvl="2" indent="0" algn="just"/>
            <a:r>
              <a:rPr lang="pt-BR" sz="1800" b="1" dirty="0"/>
              <a:t>Classe:</a:t>
            </a:r>
            <a:r>
              <a:rPr lang="pt-BR" sz="1800" dirty="0"/>
              <a:t> Animais</a:t>
            </a:r>
          </a:p>
          <a:p>
            <a:pPr marL="914400" lvl="4" indent="0" algn="just"/>
            <a:r>
              <a:rPr lang="pt-BR" b="1" dirty="0"/>
              <a:t>Atributos</a:t>
            </a:r>
            <a:r>
              <a:rPr lang="pt-BR" dirty="0"/>
              <a:t>: </a:t>
            </a:r>
          </a:p>
          <a:p>
            <a:pPr marL="1828800" lvl="6" algn="just"/>
            <a:r>
              <a:rPr lang="pt-BR" dirty="0"/>
              <a:t>Classificação</a:t>
            </a:r>
          </a:p>
          <a:p>
            <a:pPr marL="1828800" lvl="6" algn="just"/>
            <a:r>
              <a:rPr lang="pt-BR" dirty="0"/>
              <a:t>Idade</a:t>
            </a:r>
          </a:p>
          <a:p>
            <a:pPr marL="1828800" lvl="6" algn="just"/>
            <a:r>
              <a:rPr lang="pt-BR" dirty="0"/>
              <a:t>Local encontrado</a:t>
            </a:r>
          </a:p>
          <a:p>
            <a:pPr marL="685800" lvl="4" indent="0" algn="just"/>
            <a:r>
              <a:rPr lang="pt-BR" b="1" dirty="0"/>
              <a:t>    Métodos:</a:t>
            </a:r>
          </a:p>
          <a:p>
            <a:pPr marL="1943100" lvl="6" indent="-342900" algn="just"/>
            <a:r>
              <a:rPr lang="pt-BR" dirty="0"/>
              <a:t>Andar</a:t>
            </a:r>
          </a:p>
          <a:p>
            <a:pPr marL="1943100" lvl="6" indent="-342900" algn="just"/>
            <a:r>
              <a:rPr lang="pt-BR" dirty="0"/>
              <a:t>Comer</a:t>
            </a:r>
          </a:p>
          <a:p>
            <a:pPr marL="114300" lvl="2" indent="-342900" algn="just"/>
            <a:endParaRPr lang="pt-BR" sz="1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1A95D30-B215-2F29-88B5-D1E66EC59944}"/>
              </a:ext>
            </a:extLst>
          </p:cNvPr>
          <p:cNvSpPr/>
          <p:nvPr/>
        </p:nvSpPr>
        <p:spPr>
          <a:xfrm>
            <a:off x="5829300" y="3445476"/>
            <a:ext cx="33137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FF0000"/>
                </a:solidFill>
              </a:rPr>
              <a:t>Seu programa ainda deve </a:t>
            </a:r>
            <a:r>
              <a:rPr lang="pt-BR" sz="2400" b="1" dirty="0">
                <a:solidFill>
                  <a:srgbClr val="FF0000"/>
                </a:solidFill>
              </a:rPr>
              <a:t>contar</a:t>
            </a:r>
            <a:r>
              <a:rPr lang="pt-BR" sz="2400" dirty="0">
                <a:solidFill>
                  <a:srgbClr val="FF0000"/>
                </a:solidFill>
              </a:rPr>
              <a:t> quantos animais possuem mais de 50 anos.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528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7400"/>
            <a:ext cx="7924800" cy="310046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Em Java, o construtor é definido como um método cujo nome deve ser o mesmo nome da classe e sem indicação do tipo de retorno -- nem mesmo </a:t>
            </a:r>
            <a:r>
              <a:rPr lang="pt-BR" dirty="0" err="1">
                <a:solidFill>
                  <a:srgbClr val="0070C0"/>
                </a:solidFill>
              </a:rPr>
              <a:t>void</a:t>
            </a:r>
            <a:r>
              <a:rPr lang="pt-BR" dirty="0">
                <a:solidFill>
                  <a:srgbClr val="0070C0"/>
                </a:solidFill>
              </a:rPr>
              <a:t>. 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dirty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O construtor é unicamente invocado no momento da criação do objeto através do operador </a:t>
            </a:r>
            <a:r>
              <a:rPr lang="pt-BR" dirty="0">
                <a:solidFill>
                  <a:srgbClr val="FF0000"/>
                </a:solidFill>
              </a:rPr>
              <a:t>new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dirty="0">
              <a:solidFill>
                <a:srgbClr val="0070C0"/>
              </a:solidFill>
            </a:endParaRP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Você só usa o construtor no momento da inicialização do seu </a:t>
            </a:r>
            <a:r>
              <a:rPr lang="pt-BR" dirty="0">
                <a:solidFill>
                  <a:srgbClr val="FF0000"/>
                </a:solidFill>
              </a:rPr>
              <a:t>objeto</a:t>
            </a:r>
            <a:r>
              <a:rPr lang="pt-BR" dirty="0">
                <a:solidFill>
                  <a:srgbClr val="0070C0"/>
                </a:solidFill>
              </a:rPr>
              <a:t>. Ao invés de Construtor poderíamos chamá-lo de "</a:t>
            </a:r>
            <a:r>
              <a:rPr lang="pt-BR" dirty="0">
                <a:solidFill>
                  <a:srgbClr val="FF0000"/>
                </a:solidFill>
              </a:rPr>
              <a:t>Inicializador</a:t>
            </a:r>
            <a:r>
              <a:rPr lang="pt-BR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90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B6D05D-FF2E-B097-8919-9228118B3E8B}"/>
              </a:ext>
            </a:extLst>
          </p:cNvPr>
          <p:cNvSpPr txBox="1"/>
          <p:nvPr/>
        </p:nvSpPr>
        <p:spPr>
          <a:xfrm>
            <a:off x="244155" y="2197311"/>
            <a:ext cx="8671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Exemplo 1:</a:t>
            </a:r>
            <a:r>
              <a:rPr lang="pt-BR" sz="2400" b="1" dirty="0">
                <a:solidFill>
                  <a:srgbClr val="00B050"/>
                </a:solidFill>
              </a:rPr>
              <a:t> Classe Conta bancária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Classe Conta bancária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CDE772-3938-07FA-C42D-677E1226FC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21" t="12103" b="6746"/>
          <a:stretch/>
        </p:blipFill>
        <p:spPr>
          <a:xfrm>
            <a:off x="4422228" y="2965308"/>
            <a:ext cx="3560176" cy="3054492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3F67760-B823-4554-8A77-EFBDADAB8058}"/>
              </a:ext>
            </a:extLst>
          </p:cNvPr>
          <p:cNvGrpSpPr/>
          <p:nvPr/>
        </p:nvGrpSpPr>
        <p:grpSpPr>
          <a:xfrm>
            <a:off x="1103539" y="2965309"/>
            <a:ext cx="2468153" cy="794780"/>
            <a:chOff x="5594200" y="2103370"/>
            <a:chExt cx="3290870" cy="105970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0D1683C-80E1-A633-1A65-ACA80DF49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983" t="3920" r="5127" b="6589"/>
            <a:stretch/>
          </p:blipFill>
          <p:spPr>
            <a:xfrm>
              <a:off x="5594200" y="2103370"/>
              <a:ext cx="1045005" cy="1028928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50B4881-B266-596F-DEC0-44D6259204D1}"/>
                </a:ext>
              </a:extLst>
            </p:cNvPr>
            <p:cNvSpPr txBox="1"/>
            <p:nvPr/>
          </p:nvSpPr>
          <p:spPr>
            <a:xfrm>
              <a:off x="6591320" y="2178191"/>
              <a:ext cx="229375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algn="just"/>
              <a:r>
                <a:rPr lang="pt-BR" sz="1050" b="1" dirty="0"/>
                <a:t>Nome</a:t>
              </a:r>
              <a:r>
                <a:rPr lang="pt-BR" sz="1050" dirty="0"/>
                <a:t>: Maria</a:t>
              </a:r>
            </a:p>
            <a:p>
              <a:pPr marL="0" lvl="2" algn="just"/>
              <a:r>
                <a:rPr lang="pt-BR" sz="1050" b="1" dirty="0"/>
                <a:t>Agência</a:t>
              </a:r>
              <a:r>
                <a:rPr lang="pt-BR" sz="1050" dirty="0"/>
                <a:t>: 8974</a:t>
              </a:r>
            </a:p>
            <a:p>
              <a:pPr marL="0" lvl="2" algn="just"/>
              <a:r>
                <a:rPr lang="pt-BR" sz="1050" b="1" dirty="0"/>
                <a:t>Nº da Conta</a:t>
              </a:r>
              <a:r>
                <a:rPr lang="pt-BR" sz="1050" dirty="0"/>
                <a:t>: 0002345</a:t>
              </a:r>
            </a:p>
            <a:p>
              <a:pPr marL="0" lvl="2" algn="just"/>
              <a:r>
                <a:rPr lang="pt-BR" sz="1050" b="1" dirty="0"/>
                <a:t>Saldo</a:t>
              </a:r>
              <a:r>
                <a:rPr lang="pt-BR" sz="1050" dirty="0"/>
                <a:t>: R$ 4500,00</a:t>
              </a:r>
              <a:endParaRPr lang="pt-BR" sz="1200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1C8E9651-A9D1-FD91-7CA4-A0FDCBFD41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983" t="3920" r="5127" b="6589"/>
          <a:stretch/>
        </p:blipFill>
        <p:spPr>
          <a:xfrm>
            <a:off x="1100433" y="3992807"/>
            <a:ext cx="783754" cy="771696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C6CBEFC2-8464-E0E4-BAAD-6EE4FBCBD980}"/>
              </a:ext>
            </a:extLst>
          </p:cNvPr>
          <p:cNvGrpSpPr/>
          <p:nvPr/>
        </p:nvGrpSpPr>
        <p:grpSpPr>
          <a:xfrm>
            <a:off x="1073876" y="5066684"/>
            <a:ext cx="2577749" cy="840819"/>
            <a:chOff x="5594200" y="5092393"/>
            <a:chExt cx="3436999" cy="112109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F1594C5-77F8-C8F0-FB5E-B8EF8A992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3983" t="3920" r="5127" b="6589"/>
            <a:stretch/>
          </p:blipFill>
          <p:spPr>
            <a:xfrm>
              <a:off x="5594200" y="5092393"/>
              <a:ext cx="1095385" cy="1078533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C5BA13C-9D61-E821-6A2F-68D885D9F629}"/>
                </a:ext>
              </a:extLst>
            </p:cNvPr>
            <p:cNvSpPr txBox="1"/>
            <p:nvPr/>
          </p:nvSpPr>
          <p:spPr>
            <a:xfrm>
              <a:off x="6737449" y="5228600"/>
              <a:ext cx="229375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algn="just"/>
              <a:r>
                <a:rPr lang="pt-BR" sz="1050" b="1" dirty="0"/>
                <a:t>Nome</a:t>
              </a:r>
              <a:r>
                <a:rPr lang="pt-BR" sz="1050" dirty="0"/>
                <a:t>: Jéssica</a:t>
              </a:r>
            </a:p>
            <a:p>
              <a:pPr marL="0" lvl="2" algn="just"/>
              <a:r>
                <a:rPr lang="pt-BR" sz="1050" b="1" dirty="0"/>
                <a:t>Agência</a:t>
              </a:r>
              <a:r>
                <a:rPr lang="pt-BR" sz="1050" dirty="0"/>
                <a:t>: 3806</a:t>
              </a:r>
            </a:p>
            <a:p>
              <a:pPr marL="0" lvl="2" algn="just"/>
              <a:r>
                <a:rPr lang="pt-BR" sz="1050" b="1" dirty="0"/>
                <a:t>Nº da Conta</a:t>
              </a:r>
              <a:r>
                <a:rPr lang="pt-BR" sz="1050" dirty="0"/>
                <a:t>: 17845</a:t>
              </a:r>
            </a:p>
            <a:p>
              <a:pPr marL="0" lvl="2" algn="just"/>
              <a:r>
                <a:rPr lang="pt-BR" sz="1050" b="1" dirty="0"/>
                <a:t>Saldo</a:t>
              </a:r>
              <a:r>
                <a:rPr lang="pt-BR" sz="1050" dirty="0"/>
                <a:t>: R$ 5500,00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3CDF8E-FD31-AEA9-AD6B-3668A6DA6ABF}"/>
              </a:ext>
            </a:extLst>
          </p:cNvPr>
          <p:cNvSpPr txBox="1"/>
          <p:nvPr/>
        </p:nvSpPr>
        <p:spPr>
          <a:xfrm>
            <a:off x="1973450" y="2935703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Maria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8974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0002345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R$ 4500,00</a:t>
            </a:r>
            <a:endParaRPr lang="pt-BR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0ADC95-771B-AA38-FBAC-8F2070CD260C}"/>
              </a:ext>
            </a:extLst>
          </p:cNvPr>
          <p:cNvSpPr txBox="1"/>
          <p:nvPr/>
        </p:nvSpPr>
        <p:spPr>
          <a:xfrm>
            <a:off x="1981200" y="3886596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João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3976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78450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R$ 8500,00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05568A-6C3B-140A-9870-D370C5CBDCC0}"/>
              </a:ext>
            </a:extLst>
          </p:cNvPr>
          <p:cNvSpPr txBox="1"/>
          <p:nvPr/>
        </p:nvSpPr>
        <p:spPr>
          <a:xfrm>
            <a:off x="1981200" y="4956082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Jéssica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3806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17845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R$ 5500,00</a:t>
            </a:r>
          </a:p>
        </p:txBody>
      </p:sp>
    </p:spTree>
    <p:extLst>
      <p:ext uri="{BB962C8B-B14F-4D97-AF65-F5344CB8AC3E}">
        <p14:creationId xmlns:p14="http://schemas.microsoft.com/office/powerpoint/2010/main" val="118559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 / Instanciação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B6D05D-FF2E-B097-8919-9228118B3E8B}"/>
              </a:ext>
            </a:extLst>
          </p:cNvPr>
          <p:cNvSpPr txBox="1"/>
          <p:nvPr/>
        </p:nvSpPr>
        <p:spPr>
          <a:xfrm>
            <a:off x="244155" y="1295400"/>
            <a:ext cx="55695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Exemplo 1:</a:t>
            </a:r>
            <a:r>
              <a:rPr lang="pt-BR" sz="2400" b="1" dirty="0">
                <a:solidFill>
                  <a:srgbClr val="00B050"/>
                </a:solidFill>
              </a:rPr>
              <a:t> Classe Conta bancária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  <a:r>
              <a:rPr lang="pt-BR" sz="2400" b="1" dirty="0"/>
              <a:t>Classe Conta bancária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3F67760-B823-4554-8A77-EFBDADAB8058}"/>
              </a:ext>
            </a:extLst>
          </p:cNvPr>
          <p:cNvGrpSpPr/>
          <p:nvPr/>
        </p:nvGrpSpPr>
        <p:grpSpPr>
          <a:xfrm>
            <a:off x="1103539" y="2315606"/>
            <a:ext cx="2468153" cy="794780"/>
            <a:chOff x="5594200" y="2103370"/>
            <a:chExt cx="3290870" cy="1059706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0D1683C-80E1-A633-1A65-ACA80DF49B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983" t="3920" r="5127" b="6589"/>
            <a:stretch/>
          </p:blipFill>
          <p:spPr>
            <a:xfrm>
              <a:off x="5594200" y="2103370"/>
              <a:ext cx="1045005" cy="1028928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50B4881-B266-596F-DEC0-44D6259204D1}"/>
                </a:ext>
              </a:extLst>
            </p:cNvPr>
            <p:cNvSpPr txBox="1"/>
            <p:nvPr/>
          </p:nvSpPr>
          <p:spPr>
            <a:xfrm>
              <a:off x="6591320" y="2178191"/>
              <a:ext cx="229375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algn="just"/>
              <a:r>
                <a:rPr lang="pt-BR" sz="1050" b="1" dirty="0"/>
                <a:t>Nome</a:t>
              </a:r>
              <a:r>
                <a:rPr lang="pt-BR" sz="1050" dirty="0"/>
                <a:t>: Maria</a:t>
              </a:r>
            </a:p>
            <a:p>
              <a:pPr marL="0" lvl="2" algn="just"/>
              <a:r>
                <a:rPr lang="pt-BR" sz="1050" b="1" dirty="0"/>
                <a:t>Agência</a:t>
              </a:r>
              <a:r>
                <a:rPr lang="pt-BR" sz="1050" dirty="0"/>
                <a:t>: 8974</a:t>
              </a:r>
            </a:p>
            <a:p>
              <a:pPr marL="0" lvl="2" algn="just"/>
              <a:r>
                <a:rPr lang="pt-BR" sz="1050" b="1" dirty="0"/>
                <a:t>Nº da Conta</a:t>
              </a:r>
              <a:r>
                <a:rPr lang="pt-BR" sz="1050" dirty="0"/>
                <a:t>: 0002345</a:t>
              </a:r>
            </a:p>
            <a:p>
              <a:pPr marL="0" lvl="2" algn="just"/>
              <a:r>
                <a:rPr lang="pt-BR" sz="1050" b="1" dirty="0"/>
                <a:t>Saldo</a:t>
              </a:r>
              <a:r>
                <a:rPr lang="pt-BR" sz="1050" dirty="0"/>
                <a:t>: R$ 4500,00</a:t>
              </a:r>
              <a:endParaRPr lang="pt-BR" sz="1200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1C8E9651-A9D1-FD91-7CA4-A0FDCBFD41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983" t="3920" r="5127" b="6589"/>
          <a:stretch/>
        </p:blipFill>
        <p:spPr>
          <a:xfrm>
            <a:off x="1100433" y="3343104"/>
            <a:ext cx="783754" cy="771696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C6CBEFC2-8464-E0E4-BAAD-6EE4FBCBD980}"/>
              </a:ext>
            </a:extLst>
          </p:cNvPr>
          <p:cNvGrpSpPr/>
          <p:nvPr/>
        </p:nvGrpSpPr>
        <p:grpSpPr>
          <a:xfrm>
            <a:off x="1073876" y="4416981"/>
            <a:ext cx="2577749" cy="840819"/>
            <a:chOff x="5594200" y="5092393"/>
            <a:chExt cx="3436999" cy="112109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F1594C5-77F8-C8F0-FB5E-B8EF8A992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3983" t="3920" r="5127" b="6589"/>
            <a:stretch/>
          </p:blipFill>
          <p:spPr>
            <a:xfrm>
              <a:off x="5594200" y="5092393"/>
              <a:ext cx="1095385" cy="1078533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C5BA13C-9D61-E821-6A2F-68D885D9F629}"/>
                </a:ext>
              </a:extLst>
            </p:cNvPr>
            <p:cNvSpPr txBox="1"/>
            <p:nvPr/>
          </p:nvSpPr>
          <p:spPr>
            <a:xfrm>
              <a:off x="6737449" y="5228600"/>
              <a:ext cx="2293750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2" algn="just"/>
              <a:r>
                <a:rPr lang="pt-BR" sz="1050" b="1" dirty="0"/>
                <a:t>Nome</a:t>
              </a:r>
              <a:r>
                <a:rPr lang="pt-BR" sz="1050" dirty="0"/>
                <a:t>: Jéssica</a:t>
              </a:r>
            </a:p>
            <a:p>
              <a:pPr marL="0" lvl="2" algn="just"/>
              <a:r>
                <a:rPr lang="pt-BR" sz="1050" b="1" dirty="0"/>
                <a:t>Agência</a:t>
              </a:r>
              <a:r>
                <a:rPr lang="pt-BR" sz="1050" dirty="0"/>
                <a:t>: 3806</a:t>
              </a:r>
            </a:p>
            <a:p>
              <a:pPr marL="0" lvl="2" algn="just"/>
              <a:r>
                <a:rPr lang="pt-BR" sz="1050" b="1" dirty="0"/>
                <a:t>Nº da Conta</a:t>
              </a:r>
              <a:r>
                <a:rPr lang="pt-BR" sz="1050" dirty="0"/>
                <a:t>: 17845</a:t>
              </a:r>
            </a:p>
            <a:p>
              <a:pPr marL="0" lvl="2" algn="just"/>
              <a:r>
                <a:rPr lang="pt-BR" sz="1050" b="1" dirty="0"/>
                <a:t>Saldo</a:t>
              </a:r>
              <a:r>
                <a:rPr lang="pt-BR" sz="1050" dirty="0"/>
                <a:t>: R$ 5500,00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3CDF8E-FD31-AEA9-AD6B-3668A6DA6ABF}"/>
              </a:ext>
            </a:extLst>
          </p:cNvPr>
          <p:cNvSpPr txBox="1"/>
          <p:nvPr/>
        </p:nvSpPr>
        <p:spPr>
          <a:xfrm>
            <a:off x="1973450" y="2286000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Maria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8974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0002345</a:t>
            </a:r>
          </a:p>
          <a:p>
            <a:pPr marL="0" lvl="2" algn="just"/>
            <a:r>
              <a:rPr lang="pt-BR" sz="1400" b="1" dirty="0">
                <a:solidFill>
                  <a:srgbClr val="FF0000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rgbClr val="FF0000"/>
                </a:solidFill>
                <a:latin typeface="Arial" panose="020B0604020202020204" pitchFamily="34" charset="0"/>
              </a:rPr>
              <a:t>: R$ 4500,00</a:t>
            </a:r>
            <a:endParaRPr lang="pt-BR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0ADC95-771B-AA38-FBAC-8F2070CD260C}"/>
              </a:ext>
            </a:extLst>
          </p:cNvPr>
          <p:cNvSpPr txBox="1"/>
          <p:nvPr/>
        </p:nvSpPr>
        <p:spPr>
          <a:xfrm>
            <a:off x="1981200" y="3236893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João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3976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78450</a:t>
            </a:r>
          </a:p>
          <a:p>
            <a:pPr marL="0" lvl="2" algn="just"/>
            <a:r>
              <a:rPr lang="pt-BR" sz="1400" b="1" dirty="0">
                <a:solidFill>
                  <a:schemeClr val="tx1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chemeClr val="tx1"/>
                </a:solidFill>
                <a:latin typeface="Arial" panose="020B0604020202020204" pitchFamily="34" charset="0"/>
              </a:rPr>
              <a:t>: R$ 8500,00</a:t>
            </a:r>
            <a:endParaRPr lang="pt-BR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05568A-6C3B-140A-9870-D370C5CBDCC0}"/>
              </a:ext>
            </a:extLst>
          </p:cNvPr>
          <p:cNvSpPr txBox="1"/>
          <p:nvPr/>
        </p:nvSpPr>
        <p:spPr>
          <a:xfrm>
            <a:off x="1981200" y="4306379"/>
            <a:ext cx="22937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Nome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Jéssica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Agência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3806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Nº da Conta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17845</a:t>
            </a:r>
          </a:p>
          <a:p>
            <a:pPr marL="0" lvl="2" algn="just"/>
            <a:r>
              <a:rPr lang="pt-BR" sz="1400" b="1" dirty="0">
                <a:solidFill>
                  <a:srgbClr val="00B050"/>
                </a:solidFill>
                <a:latin typeface="Arial" panose="020B0604020202020204" pitchFamily="34" charset="0"/>
              </a:rPr>
              <a:t>Saldo</a:t>
            </a:r>
            <a:r>
              <a:rPr lang="pt-BR" sz="1400" dirty="0">
                <a:solidFill>
                  <a:srgbClr val="00B050"/>
                </a:solidFill>
                <a:latin typeface="Arial" panose="020B0604020202020204" pitchFamily="34" charset="0"/>
              </a:rPr>
              <a:t>: R$ 5500,00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327FBF0-8A2F-5DE3-E1B2-687AEB871F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59"/>
          <a:stretch/>
        </p:blipFill>
        <p:spPr>
          <a:xfrm>
            <a:off x="5492377" y="1219200"/>
            <a:ext cx="365162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466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60401C14-68D4-DF3E-9A4B-B5034D744FDA}"/>
              </a:ext>
            </a:extLst>
          </p:cNvPr>
          <p:cNvSpPr txBox="1">
            <a:spLocks/>
          </p:cNvSpPr>
          <p:nvPr/>
        </p:nvSpPr>
        <p:spPr>
          <a:xfrm>
            <a:off x="1066800" y="2511425"/>
            <a:ext cx="7010400" cy="228917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pt-BR" b="1" dirty="0"/>
              <a:t>Toda classe tem pelo menos um construtor sempre definido</a:t>
            </a:r>
            <a:r>
              <a:rPr lang="pt-BR" dirty="0"/>
              <a:t>. Se nenhum construtor for explicitamente definido pelo programador da classe, um </a:t>
            </a:r>
            <a:r>
              <a:rPr lang="pt-BR" b="1" dirty="0"/>
              <a:t>construtor padrão</a:t>
            </a:r>
            <a:r>
              <a:rPr lang="pt-BR" dirty="0"/>
              <a:t>, que não recebe argumentos, é incluído para a classe pelo compilador Java.</a:t>
            </a:r>
          </a:p>
        </p:txBody>
      </p:sp>
    </p:spTree>
    <p:extLst>
      <p:ext uri="{BB962C8B-B14F-4D97-AF65-F5344CB8AC3E}">
        <p14:creationId xmlns:p14="http://schemas.microsoft.com/office/powerpoint/2010/main" val="2418784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DA8BA3A-FD87-AB3E-792E-83B94042F543}"/>
              </a:ext>
            </a:extLst>
          </p:cNvPr>
          <p:cNvSpPr txBox="1">
            <a:spLocks/>
          </p:cNvSpPr>
          <p:nvPr/>
        </p:nvSpPr>
        <p:spPr>
          <a:xfrm>
            <a:off x="465333" y="1825625"/>
            <a:ext cx="837386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t-BR" sz="3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usar Construtores?</a:t>
            </a:r>
          </a:p>
          <a:p>
            <a:pPr marL="0" indent="0"/>
            <a:r>
              <a:rPr lang="pt-BR" sz="3500" b="1" dirty="0"/>
              <a:t>Validação</a:t>
            </a:r>
          </a:p>
          <a:p>
            <a:pPr lvl="1" algn="just"/>
            <a:r>
              <a:rPr lang="pt-BR" sz="2600" dirty="0"/>
              <a:t>Se você precisa </a:t>
            </a:r>
            <a:r>
              <a:rPr lang="pt-BR" sz="2600" dirty="0">
                <a:highlight>
                  <a:srgbClr val="FFFF00"/>
                </a:highlight>
              </a:rPr>
              <a:t>validar os dados</a:t>
            </a:r>
            <a:r>
              <a:rPr lang="pt-BR" sz="2600" dirty="0"/>
              <a:t> e se alguma validação falhar, o objeto não deve ser criado, então um </a:t>
            </a:r>
            <a:r>
              <a:rPr lang="pt-BR" sz="2600" dirty="0">
                <a:solidFill>
                  <a:srgbClr val="FF0000"/>
                </a:solidFill>
              </a:rPr>
              <a:t>construtor ajuda bastante</a:t>
            </a:r>
            <a:r>
              <a:rPr lang="pt-BR" sz="2600" dirty="0"/>
              <a:t>. Isto é especialmente verdade se para validar um membro, um outro já deve estar em estado válido. </a:t>
            </a:r>
          </a:p>
          <a:p>
            <a:pPr lvl="1" algn="just"/>
            <a:r>
              <a:rPr lang="pt-BR" sz="2600" dirty="0"/>
              <a:t>Não tem como controlar isto se os </a:t>
            </a:r>
            <a:r>
              <a:rPr lang="pt-BR" sz="2600" dirty="0">
                <a:highlight>
                  <a:srgbClr val="FFFF00"/>
                </a:highlight>
              </a:rPr>
              <a:t>membros</a:t>
            </a:r>
            <a:r>
              <a:rPr lang="pt-BR" sz="2600" dirty="0"/>
              <a:t> podem ser </a:t>
            </a:r>
            <a:r>
              <a:rPr lang="pt-BR" sz="2600" dirty="0">
                <a:highlight>
                  <a:srgbClr val="FFFF00"/>
                </a:highlight>
              </a:rPr>
              <a:t>inicializados independentemente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41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Construtores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57B76-DD6F-8A55-C978-27ADB902AC40}"/>
              </a:ext>
            </a:extLst>
          </p:cNvPr>
          <p:cNvSpPr txBox="1">
            <a:spLocks/>
          </p:cNvSpPr>
          <p:nvPr/>
        </p:nvSpPr>
        <p:spPr>
          <a:xfrm>
            <a:off x="465333" y="1825625"/>
            <a:ext cx="837386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Quando usar Construtores?</a:t>
            </a:r>
          </a:p>
          <a:p>
            <a:pPr marL="0" indent="0"/>
            <a:r>
              <a:rPr lang="pt-BR" b="1" dirty="0"/>
              <a:t>Processamento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mesmo vale se algum </a:t>
            </a:r>
            <a:r>
              <a:rPr lang="pt-BR" sz="2000" b="1" dirty="0"/>
              <a:t>processamento seja necessário</a:t>
            </a:r>
            <a:r>
              <a:rPr lang="pt-BR" sz="2000" dirty="0"/>
              <a:t> com os parâmetros iniciais antes de criar o objeto. </a:t>
            </a:r>
          </a:p>
          <a:p>
            <a:pPr marL="457200" lvl="1" indent="0" algn="just"/>
            <a:endParaRPr lang="pt-BR" sz="2000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Entre esses processamentos podemos incluir a aquisição de recursos externos, como banco de dados, acesso ao sistema de arquivos, redes, etc. Mas pode ser apenas cálculos simples.</a:t>
            </a:r>
          </a:p>
        </p:txBody>
      </p:sp>
    </p:spTree>
    <p:extLst>
      <p:ext uri="{BB962C8B-B14F-4D97-AF65-F5344CB8AC3E}">
        <p14:creationId xmlns:p14="http://schemas.microsoft.com/office/powerpoint/2010/main" val="35520952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sz="2000" b="1" dirty="0">
                <a:solidFill>
                  <a:srgbClr val="0070C0"/>
                </a:solidFill>
              </a:rPr>
              <a:t>Objetos com Vetores</a:t>
            </a:r>
            <a:endParaRPr lang="en-GB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57B76-DD6F-8A55-C978-27ADB902AC40}"/>
              </a:ext>
            </a:extLst>
          </p:cNvPr>
          <p:cNvSpPr txBox="1">
            <a:spLocks/>
          </p:cNvSpPr>
          <p:nvPr/>
        </p:nvSpPr>
        <p:spPr>
          <a:xfrm>
            <a:off x="304783" y="1805615"/>
            <a:ext cx="4876817" cy="55658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Criando instâncias com Vetores</a:t>
            </a:r>
            <a:endParaRPr lang="pt-BR" sz="1600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6A8510E-30A1-C6A0-A7A6-24B7217C42F4}"/>
              </a:ext>
            </a:extLst>
          </p:cNvPr>
          <p:cNvSpPr txBox="1">
            <a:spLocks/>
          </p:cNvSpPr>
          <p:nvPr/>
        </p:nvSpPr>
        <p:spPr>
          <a:xfrm>
            <a:off x="5365785" y="2023509"/>
            <a:ext cx="3759720" cy="4244126"/>
          </a:xfrm>
          <a:prstGeom prst="rect">
            <a:avLst/>
          </a:prstGeom>
        </p:spPr>
        <p:txBody>
          <a:bodyPr/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/>
            <a:r>
              <a:rPr lang="pt-BR" sz="2000" b="1" dirty="0">
                <a:solidFill>
                  <a:srgbClr val="FF0000"/>
                </a:solidFill>
              </a:rPr>
              <a:t>Exemplo 1: </a:t>
            </a:r>
          </a:p>
          <a:p>
            <a:pPr marL="914400" lvl="2" indent="0" algn="just"/>
            <a:r>
              <a:rPr lang="pt-BR" b="1" dirty="0"/>
              <a:t>Classe:</a:t>
            </a:r>
            <a:r>
              <a:rPr lang="pt-BR" dirty="0"/>
              <a:t> Conta</a:t>
            </a:r>
          </a:p>
          <a:p>
            <a:pPr marL="914400" lvl="4" indent="0" algn="just"/>
            <a:r>
              <a:rPr lang="pt-BR" sz="2000" b="1" dirty="0"/>
              <a:t>Atributos</a:t>
            </a:r>
            <a:r>
              <a:rPr lang="pt-BR" sz="2000" dirty="0"/>
              <a:t>: </a:t>
            </a:r>
          </a:p>
          <a:p>
            <a:pPr marL="1828800" lvl="6" algn="just"/>
            <a:r>
              <a:rPr lang="pt-BR" sz="2000" dirty="0"/>
              <a:t>Nome</a:t>
            </a:r>
          </a:p>
          <a:p>
            <a:pPr marL="1828800" lvl="6" algn="just"/>
            <a:r>
              <a:rPr lang="pt-BR" sz="2000" dirty="0"/>
              <a:t>Agência</a:t>
            </a:r>
          </a:p>
          <a:p>
            <a:pPr marL="1828800" lvl="6" algn="just"/>
            <a:r>
              <a:rPr lang="pt-BR" sz="2000" dirty="0"/>
              <a:t>Nº da Conta</a:t>
            </a:r>
          </a:p>
          <a:p>
            <a:pPr marL="1828800" lvl="6" algn="just"/>
            <a:r>
              <a:rPr lang="pt-BR" sz="2000" dirty="0"/>
              <a:t>Saldo</a:t>
            </a:r>
          </a:p>
          <a:p>
            <a:pPr marL="914400" lvl="4" algn="just"/>
            <a:r>
              <a:rPr lang="pt-BR" sz="2000" b="1" dirty="0"/>
              <a:t>  	Métodos:</a:t>
            </a:r>
          </a:p>
          <a:p>
            <a:pPr marL="1943100" lvl="6" indent="-342900" algn="just"/>
            <a:r>
              <a:rPr lang="pt-BR" sz="2000" dirty="0"/>
              <a:t>Saque</a:t>
            </a:r>
          </a:p>
          <a:p>
            <a:pPr marL="1943100" lvl="6" indent="-342900" algn="just"/>
            <a:r>
              <a:rPr lang="pt-BR" sz="2000" dirty="0"/>
              <a:t>Transferência</a:t>
            </a:r>
          </a:p>
          <a:p>
            <a:pPr marL="114300" lvl="2" indent="-342900" algn="just"/>
            <a:endParaRPr lang="pt-BR" sz="1600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7F324FB-CE17-71D6-BF50-F68F9E962E2B}"/>
              </a:ext>
            </a:extLst>
          </p:cNvPr>
          <p:cNvSpPr txBox="1">
            <a:spLocks/>
          </p:cNvSpPr>
          <p:nvPr/>
        </p:nvSpPr>
        <p:spPr>
          <a:xfrm>
            <a:off x="-76200" y="2452199"/>
            <a:ext cx="4267200" cy="12985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/>
            <a:r>
              <a:rPr lang="pt-BR" sz="2000" dirty="0"/>
              <a:t>Agora vamos utilizar vetores para armazenar mais objetos para a classe </a:t>
            </a:r>
            <a:r>
              <a:rPr lang="pt-BR" sz="2000" dirty="0">
                <a:solidFill>
                  <a:srgbClr val="FF0000"/>
                </a:solidFill>
              </a:rPr>
              <a:t>Conta</a:t>
            </a:r>
            <a:r>
              <a:rPr lang="pt-BR" sz="2000" dirty="0"/>
              <a:t> Bancária da aula anterior:</a:t>
            </a:r>
          </a:p>
        </p:txBody>
      </p:sp>
    </p:spTree>
    <p:extLst>
      <p:ext uri="{BB962C8B-B14F-4D97-AF65-F5344CB8AC3E}">
        <p14:creationId xmlns:p14="http://schemas.microsoft.com/office/powerpoint/2010/main" val="2226507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10720</TotalTime>
  <Words>930</Words>
  <Application>Microsoft Office PowerPoint</Application>
  <PresentationFormat>Apresentação na tela (4:3)</PresentationFormat>
  <Paragraphs>202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usuario 1</cp:lastModifiedBy>
  <cp:revision>1798</cp:revision>
  <cp:lastPrinted>1601-01-01T00:00:00Z</cp:lastPrinted>
  <dcterms:created xsi:type="dcterms:W3CDTF">2015-08-12T20:16:29Z</dcterms:created>
  <dcterms:modified xsi:type="dcterms:W3CDTF">2023-08-22T21:28:00Z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