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Clique para mover o slide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3E5FEE6-561A-440D-8EEC-8684AA548CDD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dt" idx="5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44E7816A-19C6-4D12-9FB5-8FFBACD57636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92" name="Text Box 2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193" name="Text Box 3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01FBE8BB-F41C-4617-BD61-4BBAE3222DF8}" type="slidenum">
              <a:rPr b="0" lang="pt-BR" sz="1200" spc="-1" strike="noStrike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dt" idx="14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6B74AABA-7EFD-421E-8D83-B56E11DDC2FF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20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dt" idx="15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48A5206D-1F48-4C75-835C-19033231258D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23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dt" idx="16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2BCC8BF9-B0F4-4FF1-B50D-A18BAB5FEB38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26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dt" idx="17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9F89DCE8-7A95-465C-971E-ED2F88D8AC2F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29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dt" idx="18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5C27CEC7-A637-478D-B32F-FD47F883BAA1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32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dt" idx="19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19E01F66-D754-41C8-B838-4E52280141C2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35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dt" idx="20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41CE3D62-13D5-48C8-882C-41C13E15217C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38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dt" idx="21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4AA75741-5451-4D54-A053-BBCF4CCB5A3E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41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dt" idx="22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FD8783F6-9CF9-4F3D-9F1E-2B5613B84322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44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dt" idx="23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8BD023D2-53B0-4CEA-9A8F-1B6F5EE31742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47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dt" idx="6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7794A8E6-F11E-4B6A-9C44-8FFB508C8515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196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dt" idx="24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60E3AEF1-FBBA-49DB-8719-2F7A076994EB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50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dt" idx="25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B9CDC98B-7833-4E03-8CB3-C35BC7D46DFE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53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dt" idx="26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55F1865D-F8EB-4251-87BF-1875EBB94DC1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56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dt" idx="27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BEA23534-7CF6-428A-9077-15B7C78FD539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59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dt" idx="28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8E223A26-F639-441D-9B7D-36A59DF35FE8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62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dt" idx="29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01078D04-AE30-4301-B3D7-D5CEE0FB918C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65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dt" idx="30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6B7F62D9-CEAD-4E15-A6E4-C0EF5BA65834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68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dt" idx="31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042521BC-83AB-4E6B-AFC8-DC68BC7FED11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71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dt" idx="32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9DA173ED-D06F-41BE-A794-A1D9493A7F8B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74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dt" idx="33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F349F5F1-51AB-4EE1-ADA6-7A2A49CA4B7F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77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dt" idx="7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545CEEA4-2DB0-407A-B3F8-B1ABC1791E50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199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dt" idx="34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959025ED-8400-4256-99B2-A280742E55FD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80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dt" idx="35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F7DFC73E-4285-4AFD-91AA-35ABFE429664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83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dt" idx="36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B1C57F17-F446-47CE-ACAE-3DBC1B26BF7B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86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dt" idx="37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4614F3F2-B114-49D4-9FDD-2F118D7AFEF0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89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dt" idx="38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191120FB-C610-438F-9521-E5B7D6ADFD28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92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dt" idx="39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2CF19BB1-945D-4BB6-A28D-719750B77C67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95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dt" idx="40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FBA93223-5767-484C-A68E-189C4904A9F2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98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dt" idx="41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B404FC48-431B-4F2F-A6BD-BCA6E9E6E16F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01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dt" idx="42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F4C0C8FA-58EE-4B9F-A384-BE316478855E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304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dt" idx="8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BD466965-E00D-4E00-A600-0C2CE6E847A2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02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dt" idx="9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1F176924-7282-45C1-8CCA-88213C4D41D0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05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dt" idx="10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A152BFFB-7591-4789-9DCC-41E9AE10F730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08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dt" idx="11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79C6E6DE-9BE5-4ACA-BC38-4F2559EDF33D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11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dt" idx="12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8F1749CC-0775-4008-B849-E7FFDC5F1FBC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14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dt" idx="13"/>
          </p:nvPr>
        </p:nvSpPr>
        <p:spPr>
          <a:xfrm>
            <a:off x="4278240" y="0"/>
            <a:ext cx="3274560" cy="52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156DEE98-6F4A-4ED5-9480-7A042388A665}" type="datetime1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03/12/2024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3120" cy="4008240"/>
          </a:xfrm>
          <a:prstGeom prst="rect">
            <a:avLst/>
          </a:prstGeom>
          <a:ln w="0">
            <a:noFill/>
          </a:ln>
        </p:spPr>
      </p:sp>
      <p:sp>
        <p:nvSpPr>
          <p:cNvPr id="217" name="Text Box 2"/>
          <p:cNvSpPr/>
          <p:nvPr/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4FBE585-BFA6-4A0A-961D-4DF95B10925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84FEF1-0760-4FAA-BC6B-A7443A0FE4C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096A93-337A-4E46-B179-2FFD41499DE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B73801D-544B-4451-A3BA-F8903B371BF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F56A3A-034E-43A5-AA0C-8E04EBF5C35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C6278D8-D9DD-45EA-BE99-FFB4589929E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A634938-7CDB-4ED3-BDE7-5FD31761EC8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817FCC0-8496-49D3-88CB-3E23D14F747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935876-9DC7-47C6-AEB4-79D7BD88FA4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45C5D8-330E-4224-9B79-186C8178E9D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AC28694-F3C2-4FF0-B58D-A9267094701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7C93A99-2339-4D39-A524-F3D25EE3514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"/>
          <p:cNvSpPr/>
          <p:nvPr/>
        </p:nvSpPr>
        <p:spPr>
          <a:xfrm>
            <a:off x="0" y="6334200"/>
            <a:ext cx="9143640" cy="523440"/>
          </a:xfrm>
          <a:prstGeom prst="rect">
            <a:avLst/>
          </a:prstGeom>
          <a:solidFill>
            <a:srgbClr val="2683c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Rectangle 2"/>
          <p:cNvSpPr/>
          <p:nvPr/>
        </p:nvSpPr>
        <p:spPr>
          <a:xfrm>
            <a:off x="0" y="6334200"/>
            <a:ext cx="9143640" cy="66240"/>
          </a:xfrm>
          <a:prstGeom prst="rect">
            <a:avLst/>
          </a:prstGeom>
          <a:solidFill>
            <a:srgbClr val="1cade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21600" bIns="216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Line 3"/>
          <p:cNvSpPr/>
          <p:nvPr/>
        </p:nvSpPr>
        <p:spPr>
          <a:xfrm>
            <a:off x="895320" y="1738080"/>
            <a:ext cx="7475400" cy="1800"/>
          </a:xfrm>
          <a:prstGeom prst="line">
            <a:avLst/>
          </a:prstGeom>
          <a:ln cap="sq" w="648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3200" bIns="-432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4" descr=""/>
          <p:cNvPicPr/>
          <p:nvPr/>
        </p:nvPicPr>
        <p:blipFill>
          <a:blip r:embed="rId2"/>
          <a:stretch/>
        </p:blipFill>
        <p:spPr>
          <a:xfrm>
            <a:off x="7956720" y="179280"/>
            <a:ext cx="1069560" cy="777600"/>
          </a:xfrm>
          <a:prstGeom prst="rect">
            <a:avLst/>
          </a:prstGeom>
          <a:ln w="0">
            <a:noFill/>
          </a:ln>
        </p:spPr>
      </p:pic>
      <p:sp>
        <p:nvSpPr>
          <p:cNvPr id="4" name="Text Box 5"/>
          <p:cNvSpPr/>
          <p:nvPr/>
        </p:nvSpPr>
        <p:spPr>
          <a:xfrm>
            <a:off x="822240" y="6459480"/>
            <a:ext cx="1854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900" spc="-1" strike="noStrike">
                <a:solidFill>
                  <a:srgbClr val="ffffff"/>
                </a:solidFill>
                <a:latin typeface="Calibri"/>
              </a:rPr>
              <a:t>2019.2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 Box 8"/>
          <p:cNvSpPr/>
          <p:nvPr/>
        </p:nvSpPr>
        <p:spPr>
          <a:xfrm>
            <a:off x="822240" y="6459480"/>
            <a:ext cx="1854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 Box 9"/>
          <p:cNvSpPr/>
          <p:nvPr/>
        </p:nvSpPr>
        <p:spPr>
          <a:xfrm>
            <a:off x="0" y="0"/>
            <a:ext cx="1080" cy="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43560" bIns="-435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aixaDeTexto 12"/>
          <p:cNvSpPr/>
          <p:nvPr/>
        </p:nvSpPr>
        <p:spPr>
          <a:xfrm flipH="1">
            <a:off x="-30960" y="6324480"/>
            <a:ext cx="822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accent2"/>
                </a:solidFill>
                <a:latin typeface="Arial"/>
              </a:rPr>
              <a:t>Professor: Ediberto Mariano                                                                    Aula 04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ixaDeTexto 13"/>
          <p:cNvSpPr/>
          <p:nvPr/>
        </p:nvSpPr>
        <p:spPr>
          <a:xfrm>
            <a:off x="838080" y="6594480"/>
            <a:ext cx="1447560" cy="226800"/>
          </a:xfrm>
          <a:prstGeom prst="rect">
            <a:avLst/>
          </a:prstGeom>
          <a:solidFill>
            <a:srgbClr val="007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900" spc="-1" strike="noStrike">
                <a:solidFill>
                  <a:srgbClr val="ffffff"/>
                </a:solidFill>
                <a:latin typeface="Arial"/>
              </a:rPr>
              <a:t>2024.1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8077320" y="6377040"/>
            <a:ext cx="1010880" cy="35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6800" bIns="46800" anchor="ctr">
            <a:noAutofit/>
          </a:bodyPr>
          <a:lstStyle>
            <a:lvl1pPr marL="216000" indent="0">
              <a:lnSpc>
                <a:spcPct val="100000"/>
              </a:lnSpc>
              <a:buNone/>
              <a:tabLst>
                <a:tab algn="l" pos="0"/>
              </a:tabLst>
              <a:defRPr b="0" lang="en-GB" sz="2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fld id="{C7B00FA5-C443-46A0-B627-032386CCFC30}" type="slidenum"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1"/>
          <p:cNvSpPr/>
          <p:nvPr/>
        </p:nvSpPr>
        <p:spPr>
          <a:xfrm>
            <a:off x="685800" y="1731960"/>
            <a:ext cx="7722720" cy="13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4000" spc="-1" strike="noStrike">
                <a:solidFill>
                  <a:srgbClr val="0070c0"/>
                </a:solidFill>
                <a:latin typeface="Calibri Light"/>
              </a:rPr>
              <a:t>PROGRAMAÇÃO ORIENTADA A OBJETOS EM JAVA  - ARA0075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 Box 2"/>
          <p:cNvSpPr/>
          <p:nvPr/>
        </p:nvSpPr>
        <p:spPr>
          <a:xfrm>
            <a:off x="800280" y="4419720"/>
            <a:ext cx="7543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28400"/>
                <a:tab algn="l" pos="10779120"/>
                <a:tab algn="l" pos="10780560"/>
              </a:tabLst>
            </a:pPr>
            <a:r>
              <a:rPr b="0" lang="pt-BR" sz="2400" spc="-1" strike="noStrike">
                <a:solidFill>
                  <a:srgbClr val="0070c0"/>
                </a:solidFill>
                <a:latin typeface="Calibri"/>
              </a:rPr>
              <a:t>PROFESSOR:</a:t>
            </a:r>
            <a:r>
              <a:rPr b="0" lang="pt-BR" sz="2400" spc="-1" strike="noStrike">
                <a:solidFill>
                  <a:srgbClr val="0070c0"/>
                </a:solid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0070c0"/>
                </a:solidFill>
                <a:latin typeface="Calibri"/>
              </a:rPr>
              <a:t> EDIBERTO MARIANO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28400"/>
                <a:tab algn="l" pos="10779120"/>
                <a:tab algn="l" pos="10780560"/>
              </a:tabLst>
            </a:pPr>
            <a:r>
              <a:rPr b="0" lang="pt-BR" sz="2400" spc="-1" strike="noStrike">
                <a:solidFill>
                  <a:srgbClr val="0070c0"/>
                </a:solidFill>
                <a:latin typeface="Calibri"/>
              </a:rPr>
              <a:t>programacaoedi@gmail.com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Box 3"/>
          <p:cNvSpPr/>
          <p:nvPr/>
        </p:nvSpPr>
        <p:spPr>
          <a:xfrm>
            <a:off x="7424640" y="6459480"/>
            <a:ext cx="983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fld id="{7A7EA7D4-55FC-4E8E-A526-59E23D238EA9}" type="slidenum">
              <a:rPr b="0" lang="pt-BR" sz="100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Retângulo 4"/>
          <p:cNvSpPr/>
          <p:nvPr/>
        </p:nvSpPr>
        <p:spPr>
          <a:xfrm>
            <a:off x="800280" y="3448080"/>
            <a:ext cx="75434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70c0"/>
                </a:solidFill>
                <a:latin typeface="Calibri Light"/>
              </a:rPr>
              <a:t>Aula 04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/>
          <p:cNvSpPr/>
          <p:nvPr/>
        </p:nvSpPr>
        <p:spPr>
          <a:xfrm>
            <a:off x="457200" y="1828800"/>
            <a:ext cx="8229240" cy="3675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MÉTODOS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angle 2"/>
          <p:cNvSpPr/>
          <p:nvPr/>
        </p:nvSpPr>
        <p:spPr>
          <a:xfrm>
            <a:off x="609480" y="13050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JFRAME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ctangle 2"/>
          <p:cNvSpPr/>
          <p:nvPr/>
        </p:nvSpPr>
        <p:spPr>
          <a:xfrm>
            <a:off x="457200" y="2286000"/>
            <a:ext cx="8229240" cy="3854160"/>
          </a:xfrm>
          <a:prstGeom prst="rect">
            <a:avLst/>
          </a:prstGeom>
          <a:noFill/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add(Component component)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Adiciona um componente à janela.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remove(Component component)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Remove um componente da janela.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dispose():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Libera os recursos associados à janela e a fecha.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/>
          <p:nvPr/>
        </p:nvSpPr>
        <p:spPr>
          <a:xfrm>
            <a:off x="457200" y="1209600"/>
            <a:ext cx="8229240" cy="3675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SINTAXE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Rectangle 2"/>
          <p:cNvSpPr/>
          <p:nvPr/>
        </p:nvSpPr>
        <p:spPr>
          <a:xfrm>
            <a:off x="609480" y="685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JFRAME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230;g24e1ca5d8da_0_18" descr=""/>
          <p:cNvPicPr/>
          <p:nvPr/>
        </p:nvPicPr>
        <p:blipFill>
          <a:blip r:embed="rId1"/>
          <a:stretch/>
        </p:blipFill>
        <p:spPr>
          <a:xfrm>
            <a:off x="2038680" y="1682280"/>
            <a:ext cx="4895280" cy="464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2"/>
          <p:cNvSpPr/>
          <p:nvPr/>
        </p:nvSpPr>
        <p:spPr>
          <a:xfrm>
            <a:off x="609480" y="685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JFRAME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239;g24e1ca5d8da_0_60" descr=""/>
          <p:cNvPicPr/>
          <p:nvPr/>
        </p:nvPicPr>
        <p:blipFill>
          <a:blip r:embed="rId1"/>
          <a:stretch/>
        </p:blipFill>
        <p:spPr>
          <a:xfrm>
            <a:off x="1888200" y="1166760"/>
            <a:ext cx="5578920" cy="485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"/>
          <p:cNvSpPr/>
          <p:nvPr/>
        </p:nvSpPr>
        <p:spPr>
          <a:xfrm>
            <a:off x="609480" y="847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JPANEL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Rectangle 2"/>
          <p:cNvSpPr/>
          <p:nvPr/>
        </p:nvSpPr>
        <p:spPr>
          <a:xfrm>
            <a:off x="457200" y="1600200"/>
            <a:ext cx="8229240" cy="367560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DEFINIÇÃO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Rectangle 2"/>
          <p:cNvSpPr/>
          <p:nvPr/>
        </p:nvSpPr>
        <p:spPr>
          <a:xfrm>
            <a:off x="457200" y="2057400"/>
            <a:ext cx="8229240" cy="2329200"/>
          </a:xfrm>
          <a:prstGeom prst="rect">
            <a:avLst/>
          </a:prstGeom>
          <a:noFill/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JPanel é uma classe da biblioteca Swing do Java usada para criar painéis de conteúdo que podem conter e organizar outros componentes de interface gráfica.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Eles são usados para criar layouts complexos e dividir a janela em áreas distintas, fornecendo uma estrutura hierárquica para os componentes da interface.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2"/>
          <p:cNvSpPr/>
          <p:nvPr/>
        </p:nvSpPr>
        <p:spPr>
          <a:xfrm>
            <a:off x="609480" y="847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JPANEL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Rectangle 2"/>
          <p:cNvSpPr/>
          <p:nvPr/>
        </p:nvSpPr>
        <p:spPr>
          <a:xfrm>
            <a:off x="457200" y="1600200"/>
            <a:ext cx="8229240" cy="367560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MÉTODOS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Rectangle 2"/>
          <p:cNvSpPr/>
          <p:nvPr/>
        </p:nvSpPr>
        <p:spPr>
          <a:xfrm>
            <a:off x="457200" y="2057400"/>
            <a:ext cx="8229240" cy="4259880"/>
          </a:xfrm>
          <a:prstGeom prst="rect">
            <a:avLst/>
          </a:prstGeom>
          <a:noFill/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add(Component component)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Adiciona um componente ao painel.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remove(Component component)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Remove um componente do painel.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setLayout(LayoutManager manager)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o gerenciador de layout para organizar os componentes dentro do painel.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2"/>
          <p:cNvSpPr/>
          <p:nvPr/>
        </p:nvSpPr>
        <p:spPr>
          <a:xfrm>
            <a:off x="609480" y="847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JPANEL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ctangle 2"/>
          <p:cNvSpPr/>
          <p:nvPr/>
        </p:nvSpPr>
        <p:spPr>
          <a:xfrm>
            <a:off x="457200" y="1600200"/>
            <a:ext cx="8229240" cy="367560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MÉTODOS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Rectangle 2"/>
          <p:cNvSpPr/>
          <p:nvPr/>
        </p:nvSpPr>
        <p:spPr>
          <a:xfrm>
            <a:off x="457200" y="2057400"/>
            <a:ext cx="8229240" cy="3954960"/>
          </a:xfrm>
          <a:prstGeom prst="rect">
            <a:avLst/>
          </a:prstGeom>
          <a:noFill/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setBackground(Color color)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a cor de fundo do painel.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setBorder(Border border)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a borda do painel.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setEnabled(boolean enabled)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se o painel está habilitado para interações do usuário.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2"/>
          <p:cNvSpPr/>
          <p:nvPr/>
        </p:nvSpPr>
        <p:spPr>
          <a:xfrm>
            <a:off x="609480" y="847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JPANEL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280;g24e1ca5d8da_0_77" descr=""/>
          <p:cNvPicPr/>
          <p:nvPr/>
        </p:nvPicPr>
        <p:blipFill>
          <a:blip r:embed="rId1"/>
          <a:stretch/>
        </p:blipFill>
        <p:spPr>
          <a:xfrm>
            <a:off x="1447920" y="1219320"/>
            <a:ext cx="6324120" cy="503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2"/>
          <p:cNvSpPr/>
          <p:nvPr/>
        </p:nvSpPr>
        <p:spPr>
          <a:xfrm>
            <a:off x="609480" y="847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JPANEL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Google Shape;289;g24e1ca5d8da_0_86" descr=""/>
          <p:cNvPicPr/>
          <p:nvPr/>
        </p:nvPicPr>
        <p:blipFill>
          <a:blip r:embed="rId1"/>
          <a:stretch/>
        </p:blipFill>
        <p:spPr>
          <a:xfrm>
            <a:off x="1223640" y="2024280"/>
            <a:ext cx="6696360" cy="393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2"/>
          <p:cNvSpPr/>
          <p:nvPr/>
        </p:nvSpPr>
        <p:spPr>
          <a:xfrm>
            <a:off x="609480" y="847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JBUTTON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Rectangle 2"/>
          <p:cNvSpPr/>
          <p:nvPr/>
        </p:nvSpPr>
        <p:spPr>
          <a:xfrm>
            <a:off x="457200" y="1600200"/>
            <a:ext cx="8229240" cy="367560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DEFINIÇÃO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Rectangle 2"/>
          <p:cNvSpPr/>
          <p:nvPr/>
        </p:nvSpPr>
        <p:spPr>
          <a:xfrm>
            <a:off x="457200" y="2057400"/>
            <a:ext cx="8229240" cy="2075040"/>
          </a:xfrm>
          <a:prstGeom prst="rect">
            <a:avLst/>
          </a:prstGeom>
          <a:noFill/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JButton é uma classe fornecida pela biblioteca Swing do Java que representa um botão em uma interface gráfica.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Um JButton é um componente de interface gráfica que exibe um texto ou um ícone e pode disparar eventos quando é clicado.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2"/>
          <p:cNvSpPr/>
          <p:nvPr/>
        </p:nvSpPr>
        <p:spPr>
          <a:xfrm>
            <a:off x="609480" y="847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JBUTTON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Rectangle 2"/>
          <p:cNvSpPr/>
          <p:nvPr/>
        </p:nvSpPr>
        <p:spPr>
          <a:xfrm>
            <a:off x="457200" y="1600200"/>
            <a:ext cx="8229240" cy="367560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MÉTODOS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Rectangle 2"/>
          <p:cNvSpPr/>
          <p:nvPr/>
        </p:nvSpPr>
        <p:spPr>
          <a:xfrm>
            <a:off x="457200" y="2057400"/>
            <a:ext cx="8229240" cy="3974760"/>
          </a:xfrm>
          <a:prstGeom prst="rect">
            <a:avLst/>
          </a:prstGeom>
          <a:noFill/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setText(String text)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o texto exibido no botão.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setIcon(Icon icon)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o ícone exibido no botão.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setToolTipText(String text)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a dica de ferramenta exibida quando o usuário passa o mouse sobre o botão.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/>
          <p:nvPr/>
        </p:nvSpPr>
        <p:spPr>
          <a:xfrm>
            <a:off x="914400" y="1341360"/>
            <a:ext cx="792432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TEMA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ectangle 2"/>
          <p:cNvSpPr/>
          <p:nvPr/>
        </p:nvSpPr>
        <p:spPr>
          <a:xfrm>
            <a:off x="457200" y="2743200"/>
            <a:ext cx="7924320" cy="398160"/>
          </a:xfrm>
          <a:prstGeom prst="rect">
            <a:avLst/>
          </a:prstGeom>
          <a:noFill/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70c0"/>
                </a:solidFill>
                <a:latin typeface="Arial"/>
              </a:rPr>
              <a:t>CRIAÇÃO E USO DE INTERFACE EM JAVA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2"/>
          <p:cNvSpPr/>
          <p:nvPr/>
        </p:nvSpPr>
        <p:spPr>
          <a:xfrm>
            <a:off x="609480" y="847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JBUTTON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Rectangle 2"/>
          <p:cNvSpPr/>
          <p:nvPr/>
        </p:nvSpPr>
        <p:spPr>
          <a:xfrm>
            <a:off x="457200" y="1219320"/>
            <a:ext cx="8229240" cy="367560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MÉTODOS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Rectangle 2"/>
          <p:cNvSpPr/>
          <p:nvPr/>
        </p:nvSpPr>
        <p:spPr>
          <a:xfrm>
            <a:off x="457200" y="1676520"/>
            <a:ext cx="8229240" cy="4451040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setEnabled(boolean enabled)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se o botão está habilitado para interações do usuário.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addActionListener(ActionListener listener)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Adiciona um ouvinte de eventos ao botão para responder aos cliques.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removeActionListener(ActionListener listener)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Remove um ouvinte de eventos do botão.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doClick()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	</a:t>
            </a: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Simula um clique no botão programaticamente.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2"/>
          <p:cNvSpPr/>
          <p:nvPr/>
        </p:nvSpPr>
        <p:spPr>
          <a:xfrm>
            <a:off x="609480" y="847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JBUTTON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330;g24e1ca5d8da_0_148" descr=""/>
          <p:cNvPicPr/>
          <p:nvPr/>
        </p:nvPicPr>
        <p:blipFill>
          <a:blip r:embed="rId1"/>
          <a:stretch/>
        </p:blipFill>
        <p:spPr>
          <a:xfrm>
            <a:off x="1295280" y="1265040"/>
            <a:ext cx="6857640" cy="490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2"/>
          <p:cNvSpPr/>
          <p:nvPr/>
        </p:nvSpPr>
        <p:spPr>
          <a:xfrm>
            <a:off x="609480" y="847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JBUTTON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oogle Shape;339;g24e1ca5d8da_0_156" descr=""/>
          <p:cNvPicPr/>
          <p:nvPr/>
        </p:nvPicPr>
        <p:blipFill>
          <a:blip r:embed="rId1"/>
          <a:stretch/>
        </p:blipFill>
        <p:spPr>
          <a:xfrm>
            <a:off x="1828800" y="1212120"/>
            <a:ext cx="5486040" cy="495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2"/>
          <p:cNvSpPr/>
          <p:nvPr/>
        </p:nvSpPr>
        <p:spPr>
          <a:xfrm>
            <a:off x="609480" y="847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JLABEL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Rectangle 2"/>
          <p:cNvSpPr/>
          <p:nvPr/>
        </p:nvSpPr>
        <p:spPr>
          <a:xfrm>
            <a:off x="457200" y="1219320"/>
            <a:ext cx="8229240" cy="367560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DEFINIÇÃO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Rectangle 2"/>
          <p:cNvSpPr/>
          <p:nvPr/>
        </p:nvSpPr>
        <p:spPr>
          <a:xfrm>
            <a:off x="457200" y="1676520"/>
            <a:ext cx="8229240" cy="2735640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JLabel é uma classe fornecida pela biblioteca Swing do Java que representa um rótulo de texto em uma interface gráfica.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É um componente de interface gráfica que pode ser usado para exibir informações estáticas, como textos descritivos, títulos, rótulos de campos de entrada, entre outros.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Ele não é interativo, ou seja, não pode receber entrada do usuário.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2"/>
          <p:cNvSpPr/>
          <p:nvPr/>
        </p:nvSpPr>
        <p:spPr>
          <a:xfrm>
            <a:off x="609480" y="847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JLABEL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Rectangle 2"/>
          <p:cNvSpPr/>
          <p:nvPr/>
        </p:nvSpPr>
        <p:spPr>
          <a:xfrm>
            <a:off x="457200" y="1219320"/>
            <a:ext cx="8229240" cy="367560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MÉTODOS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Rectangle 2"/>
          <p:cNvSpPr/>
          <p:nvPr/>
        </p:nvSpPr>
        <p:spPr>
          <a:xfrm>
            <a:off x="457200" y="1676520"/>
            <a:ext cx="8229240" cy="4398480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setText(String text)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2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o texto exibido no rótulo.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2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setIcon(Icon icon)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2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o ícone exibido no rótulo.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1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setFont(Font font)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1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a fonte do texto exibido no rótulo.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2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setForeground(Color color)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	</a:t>
            </a: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a cor do texto.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2"/>
          <p:cNvSpPr/>
          <p:nvPr/>
        </p:nvSpPr>
        <p:spPr>
          <a:xfrm>
            <a:off x="609480" y="847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JLABEL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Rectangle 2"/>
          <p:cNvSpPr/>
          <p:nvPr/>
        </p:nvSpPr>
        <p:spPr>
          <a:xfrm>
            <a:off x="457200" y="1219320"/>
            <a:ext cx="8229240" cy="367560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MÉTODOS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2"/>
          <p:cNvSpPr/>
          <p:nvPr/>
        </p:nvSpPr>
        <p:spPr>
          <a:xfrm>
            <a:off x="457200" y="1676520"/>
            <a:ext cx="8229240" cy="4402080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setHorizontalAlignment(int alignment)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o alinhamento horizontal do texto.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setVerticalAlignment(int alignment)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18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o alinhamento vertical do texto.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18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setEnabled(boolean enabled)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1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se o rótulo está habilitado para interações do usuário.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18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setVisible(boolean visible)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1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a visibilidade do rótulo. Se definido como true, o rótulo será exibido na tela.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2"/>
          <p:cNvSpPr/>
          <p:nvPr/>
        </p:nvSpPr>
        <p:spPr>
          <a:xfrm>
            <a:off x="609480" y="847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JLABEL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oogle Shape;380;g24e1ca5d8da_0_165" descr=""/>
          <p:cNvPicPr/>
          <p:nvPr/>
        </p:nvPicPr>
        <p:blipFill>
          <a:blip r:embed="rId1"/>
          <a:stretch/>
        </p:blipFill>
        <p:spPr>
          <a:xfrm>
            <a:off x="1752480" y="1219320"/>
            <a:ext cx="5177160" cy="50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2"/>
          <p:cNvSpPr/>
          <p:nvPr/>
        </p:nvSpPr>
        <p:spPr>
          <a:xfrm>
            <a:off x="609480" y="847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JTEXTFIELD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Rectangle 2"/>
          <p:cNvSpPr/>
          <p:nvPr/>
        </p:nvSpPr>
        <p:spPr>
          <a:xfrm>
            <a:off x="457200" y="1219320"/>
            <a:ext cx="8229240" cy="367560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DEFINIÇÃO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Rectangle 2"/>
          <p:cNvSpPr/>
          <p:nvPr/>
        </p:nvSpPr>
        <p:spPr>
          <a:xfrm>
            <a:off x="457200" y="1676520"/>
            <a:ext cx="8229240" cy="1719360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JTextField é uma classe fornecida pela biblioteca Swing do Java que representa um campo de texto editável em uma interface gráfica.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Um JTextField é um componente de interface gráfica onde o usuário pode digitar ou editar texto.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2"/>
          <p:cNvSpPr/>
          <p:nvPr/>
        </p:nvSpPr>
        <p:spPr>
          <a:xfrm>
            <a:off x="609480" y="847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JTEXTFIELD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Rectangle 2"/>
          <p:cNvSpPr/>
          <p:nvPr/>
        </p:nvSpPr>
        <p:spPr>
          <a:xfrm>
            <a:off x="457200" y="1219320"/>
            <a:ext cx="8229240" cy="367560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MÉTODOS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Rectangle 2"/>
          <p:cNvSpPr/>
          <p:nvPr/>
        </p:nvSpPr>
        <p:spPr>
          <a:xfrm>
            <a:off x="457200" y="1676520"/>
            <a:ext cx="8229240" cy="4202640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setText(String text)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o texto inicial exibido no campo de texto.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159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8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getText():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18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Retorna o texto atualmente inserido no campo de texto.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1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setEditable(boolean editable)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1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se o campo de texto pode ser editado pelo usuário.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setHorizontalAlignment(int alignment)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28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o alinhamento horizontal do texto dentro do campo de texto.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2"/>
          <p:cNvSpPr/>
          <p:nvPr/>
        </p:nvSpPr>
        <p:spPr>
          <a:xfrm>
            <a:off x="609480" y="847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JTEXTFIELD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Google Shape;413;g24e1ca5d8da_0_229" descr=""/>
          <p:cNvPicPr/>
          <p:nvPr/>
        </p:nvPicPr>
        <p:blipFill>
          <a:blip r:embed="rId1"/>
          <a:stretch/>
        </p:blipFill>
        <p:spPr>
          <a:xfrm>
            <a:off x="1143000" y="1219320"/>
            <a:ext cx="7009920" cy="500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/>
          <p:nvPr/>
        </p:nvSpPr>
        <p:spPr>
          <a:xfrm>
            <a:off x="914400" y="1341360"/>
            <a:ext cx="792432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OBJETIVOS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148;p2"/>
          <p:cNvSpPr/>
          <p:nvPr/>
        </p:nvSpPr>
        <p:spPr>
          <a:xfrm>
            <a:off x="964080" y="2282040"/>
            <a:ext cx="7554960" cy="33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3000"/>
          </a:bodyPr>
          <a:p>
            <a:pPr marL="459000" indent="-369720">
              <a:lnSpc>
                <a:spcPct val="150000"/>
              </a:lnSpc>
              <a:buClr>
                <a:srgbClr val="404040"/>
              </a:buClr>
              <a:buFont typeface="Calibri"/>
              <a:buChar char="●"/>
            </a:pPr>
            <a:r>
              <a:rPr b="0" lang="pt-BR" sz="2200" spc="-1" strike="noStrike">
                <a:solidFill>
                  <a:srgbClr val="404040"/>
                </a:solidFill>
                <a:latin typeface="Calibri"/>
                <a:ea typeface="Calibri"/>
              </a:rPr>
              <a:t>Conhecer a biblioteca Swing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459000" indent="-369720">
              <a:lnSpc>
                <a:spcPct val="150000"/>
              </a:lnSpc>
              <a:buClr>
                <a:srgbClr val="404040"/>
              </a:buClr>
              <a:buFont typeface="Calibri"/>
              <a:buChar char="●"/>
            </a:pPr>
            <a:r>
              <a:rPr b="0" lang="pt-BR" sz="2200" spc="-1" strike="noStrike">
                <a:solidFill>
                  <a:srgbClr val="404040"/>
                </a:solidFill>
                <a:latin typeface="Calibri"/>
                <a:ea typeface="Calibri"/>
              </a:rPr>
              <a:t>Conhecer o componente JFrame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459000" indent="-369720">
              <a:lnSpc>
                <a:spcPct val="150000"/>
              </a:lnSpc>
              <a:buClr>
                <a:srgbClr val="404040"/>
              </a:buClr>
              <a:buFont typeface="Calibri"/>
              <a:buChar char="●"/>
            </a:pPr>
            <a:r>
              <a:rPr b="0" lang="pt-BR" sz="2200" spc="-1" strike="noStrike">
                <a:solidFill>
                  <a:srgbClr val="404040"/>
                </a:solidFill>
                <a:latin typeface="Calibri"/>
                <a:ea typeface="Calibri"/>
              </a:rPr>
              <a:t>Conhecer o componente JPanel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459000" indent="-369720">
              <a:lnSpc>
                <a:spcPct val="150000"/>
              </a:lnSpc>
              <a:buClr>
                <a:srgbClr val="404040"/>
              </a:buClr>
              <a:buFont typeface="Calibri"/>
              <a:buChar char="●"/>
            </a:pPr>
            <a:r>
              <a:rPr b="0" lang="pt-BR" sz="2200" spc="-1" strike="noStrike">
                <a:solidFill>
                  <a:srgbClr val="404040"/>
                </a:solidFill>
                <a:latin typeface="Calibri"/>
                <a:ea typeface="Calibri"/>
              </a:rPr>
              <a:t>Conhecer o componente JButton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459000" indent="-369720">
              <a:lnSpc>
                <a:spcPct val="150000"/>
              </a:lnSpc>
              <a:buClr>
                <a:srgbClr val="404040"/>
              </a:buClr>
              <a:buFont typeface="Calibri"/>
              <a:buChar char="●"/>
            </a:pPr>
            <a:r>
              <a:rPr b="0" lang="pt-BR" sz="2200" spc="-1" strike="noStrike">
                <a:solidFill>
                  <a:srgbClr val="404040"/>
                </a:solidFill>
                <a:latin typeface="Calibri"/>
                <a:ea typeface="Calibri"/>
              </a:rPr>
              <a:t>Conhecer o componente JLabel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459000" indent="-369720">
              <a:lnSpc>
                <a:spcPct val="150000"/>
              </a:lnSpc>
              <a:buClr>
                <a:srgbClr val="404040"/>
              </a:buClr>
              <a:buFont typeface="Calibri"/>
              <a:buChar char="●"/>
            </a:pPr>
            <a:r>
              <a:rPr b="0" lang="pt-BR" sz="2200" spc="-1" strike="noStrike">
                <a:solidFill>
                  <a:srgbClr val="404040"/>
                </a:solidFill>
                <a:latin typeface="Calibri"/>
                <a:ea typeface="Calibri"/>
              </a:rPr>
              <a:t>Conhecer o componente JTextField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marL="459000" indent="-369720">
              <a:lnSpc>
                <a:spcPct val="150000"/>
              </a:lnSpc>
              <a:buClr>
                <a:srgbClr val="404040"/>
              </a:buClr>
              <a:buFont typeface="Calibri"/>
              <a:buChar char="●"/>
            </a:pPr>
            <a:r>
              <a:rPr b="0" lang="pt-BR" sz="2200" spc="-1" strike="noStrike">
                <a:solidFill>
                  <a:srgbClr val="404040"/>
                </a:solidFill>
                <a:latin typeface="Calibri"/>
                <a:ea typeface="Calibri"/>
              </a:rPr>
              <a:t>Conhecer o componente JOptionPane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2"/>
          <p:cNvSpPr/>
          <p:nvPr/>
        </p:nvSpPr>
        <p:spPr>
          <a:xfrm>
            <a:off x="609480" y="8478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JTEXTFIELD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Google Shape;422;g24e1ca5d8da_0_220" descr=""/>
          <p:cNvPicPr/>
          <p:nvPr/>
        </p:nvPicPr>
        <p:blipFill>
          <a:blip r:embed="rId1"/>
          <a:stretch/>
        </p:blipFill>
        <p:spPr>
          <a:xfrm>
            <a:off x="838080" y="2209680"/>
            <a:ext cx="7230960" cy="283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2"/>
          <p:cNvSpPr/>
          <p:nvPr/>
        </p:nvSpPr>
        <p:spPr>
          <a:xfrm>
            <a:off x="609480" y="847800"/>
            <a:ext cx="7924320" cy="83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JOPTIONPANE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Rectangle 2"/>
          <p:cNvSpPr/>
          <p:nvPr/>
        </p:nvSpPr>
        <p:spPr>
          <a:xfrm>
            <a:off x="457200" y="1219320"/>
            <a:ext cx="8229240" cy="367560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DEFINIÇÃO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tangle 2"/>
          <p:cNvSpPr/>
          <p:nvPr/>
        </p:nvSpPr>
        <p:spPr>
          <a:xfrm>
            <a:off x="457200" y="1676520"/>
            <a:ext cx="8229240" cy="2329200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JOptionPane é uma classe fornecida pela biblioteca Swing do Java que fornece caixas de diálogo pré-construídas para exibir mensagens, solicitar entrada do usuário e fornecer opções de seleção em uma interface gráfica.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Essas caixas de diálogo são úteis para interagir com o usuário e obter informações ou confirmar ações.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2"/>
          <p:cNvSpPr/>
          <p:nvPr/>
        </p:nvSpPr>
        <p:spPr>
          <a:xfrm>
            <a:off x="609480" y="847800"/>
            <a:ext cx="7924320" cy="83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JOPTIONPANE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Rectangle 2"/>
          <p:cNvSpPr/>
          <p:nvPr/>
        </p:nvSpPr>
        <p:spPr>
          <a:xfrm>
            <a:off x="457200" y="1219320"/>
            <a:ext cx="8229240" cy="367560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MÉTODOS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Rectangle 2"/>
          <p:cNvSpPr/>
          <p:nvPr/>
        </p:nvSpPr>
        <p:spPr>
          <a:xfrm>
            <a:off x="457200" y="1676520"/>
            <a:ext cx="8229240" cy="4217760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49200" indent="-343080" algn="just">
              <a:lnSpc>
                <a:spcPct val="100000"/>
              </a:lnSpc>
              <a:spcBef>
                <a:spcPts val="241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2060"/>
                </a:solidFill>
                <a:latin typeface="Arial"/>
              </a:rPr>
              <a:t>showMessageDialog(Component parentComponent, Object message)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32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Exibe uma caixa de diálogo com uma mensagem informativa.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32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241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2060"/>
                </a:solidFill>
                <a:latin typeface="Arial"/>
              </a:rPr>
              <a:t>showInputDialog(Component parentComponent, Object message)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32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Exibe uma caixa de diálogo que solicita ao usuário uma entrada de texto.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241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2060"/>
                </a:solidFill>
                <a:latin typeface="Arial"/>
              </a:rPr>
              <a:t>showConfirmDialog(Component parentComponent, Object message)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Exibe uma caixa de diálogo de confirmação com opções "OK" e "Cancelar".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2"/>
          <p:cNvSpPr/>
          <p:nvPr/>
        </p:nvSpPr>
        <p:spPr>
          <a:xfrm>
            <a:off x="609480" y="847800"/>
            <a:ext cx="7924320" cy="83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JOPTIONPANE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oogle Shape;455;g24e1ca5d8da_0_269" descr=""/>
          <p:cNvPicPr/>
          <p:nvPr/>
        </p:nvPicPr>
        <p:blipFill>
          <a:blip r:embed="rId1"/>
          <a:stretch/>
        </p:blipFill>
        <p:spPr>
          <a:xfrm>
            <a:off x="945360" y="1219320"/>
            <a:ext cx="7117920" cy="500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2"/>
          <p:cNvSpPr/>
          <p:nvPr/>
        </p:nvSpPr>
        <p:spPr>
          <a:xfrm>
            <a:off x="609480" y="847800"/>
            <a:ext cx="7924320" cy="83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JOPTIONPANE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Google Shape;464;g24e1ca5d8da_0_277" descr=""/>
          <p:cNvPicPr/>
          <p:nvPr/>
        </p:nvPicPr>
        <p:blipFill>
          <a:blip r:embed="rId1"/>
          <a:stretch/>
        </p:blipFill>
        <p:spPr>
          <a:xfrm>
            <a:off x="1676520" y="1219320"/>
            <a:ext cx="5466600" cy="482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2"/>
          <p:cNvSpPr/>
          <p:nvPr/>
        </p:nvSpPr>
        <p:spPr>
          <a:xfrm>
            <a:off x="609480" y="847800"/>
            <a:ext cx="7924320" cy="83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JOPTIONPANE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Google Shape;473;g24e1ca5d8da_0_301" descr=""/>
          <p:cNvPicPr/>
          <p:nvPr/>
        </p:nvPicPr>
        <p:blipFill>
          <a:blip r:embed="rId1"/>
          <a:stretch/>
        </p:blipFill>
        <p:spPr>
          <a:xfrm>
            <a:off x="1331640" y="1624320"/>
            <a:ext cx="6669000" cy="382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2"/>
          <p:cNvSpPr/>
          <p:nvPr/>
        </p:nvSpPr>
        <p:spPr>
          <a:xfrm>
            <a:off x="609480" y="847800"/>
            <a:ext cx="7924320" cy="83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DÚVIDAS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Google Shape;481;g24358d5d9bf_0_110" descr=""/>
          <p:cNvPicPr/>
          <p:nvPr/>
        </p:nvPicPr>
        <p:blipFill>
          <a:blip r:embed="rId1"/>
          <a:stretch/>
        </p:blipFill>
        <p:spPr>
          <a:xfrm>
            <a:off x="2125800" y="2166120"/>
            <a:ext cx="5023080" cy="334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2"/>
          <p:cNvSpPr/>
          <p:nvPr/>
        </p:nvSpPr>
        <p:spPr>
          <a:xfrm>
            <a:off x="609480" y="847800"/>
            <a:ext cx="7924320" cy="83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EXERCÍCIOS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 Box 1"/>
          <p:cNvSpPr/>
          <p:nvPr/>
        </p:nvSpPr>
        <p:spPr>
          <a:xfrm>
            <a:off x="945360" y="1522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Rectangle 2"/>
          <p:cNvSpPr/>
          <p:nvPr/>
        </p:nvSpPr>
        <p:spPr>
          <a:xfrm>
            <a:off x="457200" y="1676520"/>
            <a:ext cx="8229240" cy="3751920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1 - Crie o componente gráfico JFrame, especificando a largura e altura, bloqueie a opção de redimensionamento e adicione o nome da janela.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2 - Adicione ao componente anterior o componente JPanel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3 - No componente JPanel, adicione os seguintes componentes visuais: JLabel, JTextField e JButton.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4 - Implemente o seguinte comportamento:  O usuário deve informar o seu nome completo e o sistema deve exibir em uma “caixa de diálogo”.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2"/>
          <p:cNvSpPr/>
          <p:nvPr/>
        </p:nvSpPr>
        <p:spPr>
          <a:xfrm>
            <a:off x="228600" y="1828800"/>
            <a:ext cx="8610120" cy="64188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0070c0"/>
                </a:solidFill>
                <a:latin typeface="Arial"/>
              </a:rPr>
              <a:t>Deitel, Pau; Deitel, Harvey. Java: Como Programar. 10ª Edição. São Paulo: Pearson, 2026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aixaDeTexto 6"/>
          <p:cNvSpPr/>
          <p:nvPr/>
        </p:nvSpPr>
        <p:spPr>
          <a:xfrm>
            <a:off x="762120" y="1371600"/>
            <a:ext cx="4614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70c0"/>
                </a:solidFill>
                <a:latin typeface="Arial"/>
              </a:rPr>
              <a:t>REFERÊNCIAS BIBLIOGRÁFICAS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2"/>
          <p:cNvSpPr/>
          <p:nvPr/>
        </p:nvSpPr>
        <p:spPr>
          <a:xfrm>
            <a:off x="457200" y="1828800"/>
            <a:ext cx="8229240" cy="3675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DEFINIÇÃO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Rectangle 2"/>
          <p:cNvSpPr/>
          <p:nvPr/>
        </p:nvSpPr>
        <p:spPr>
          <a:xfrm>
            <a:off x="609480" y="13050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SWING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Rectangle 2"/>
          <p:cNvSpPr/>
          <p:nvPr/>
        </p:nvSpPr>
        <p:spPr>
          <a:xfrm>
            <a:off x="457200" y="2819520"/>
            <a:ext cx="8229240" cy="2075040"/>
          </a:xfrm>
          <a:prstGeom prst="rect">
            <a:avLst/>
          </a:prstGeom>
          <a:noFill/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É uma biblioteca gráfica para desenvolvimento de interfaces de usuário em Java.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Através de um conjunto de componentes e ferramentas, permite criar interfaces gráficas interativas.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2"/>
          <p:cNvSpPr/>
          <p:nvPr/>
        </p:nvSpPr>
        <p:spPr>
          <a:xfrm>
            <a:off x="457200" y="1828800"/>
            <a:ext cx="8229240" cy="3675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EVOLUÇÃO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tangle 2"/>
          <p:cNvSpPr/>
          <p:nvPr/>
        </p:nvSpPr>
        <p:spPr>
          <a:xfrm>
            <a:off x="609480" y="13050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SWING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Rectangle 2"/>
          <p:cNvSpPr/>
          <p:nvPr/>
        </p:nvSpPr>
        <p:spPr>
          <a:xfrm>
            <a:off x="457200" y="2819520"/>
            <a:ext cx="8229240" cy="2075040"/>
          </a:xfrm>
          <a:prstGeom prst="rect">
            <a:avLst/>
          </a:prstGeom>
          <a:noFill/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Antes da implementação da biblioteca gráfica Swing, as aplicações em Java utilizavam a biblioteca AWT (Abstract Window Toolkit).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O AWT era limitado em recursos e apresentava uma aparência e comportamento inconsistentes em diferentes sistemas operacionais.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"/>
          <p:cNvSpPr/>
          <p:nvPr/>
        </p:nvSpPr>
        <p:spPr>
          <a:xfrm>
            <a:off x="457200" y="1828800"/>
            <a:ext cx="8229240" cy="3675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VANTAGENS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Rectangle 2"/>
          <p:cNvSpPr/>
          <p:nvPr/>
        </p:nvSpPr>
        <p:spPr>
          <a:xfrm>
            <a:off x="609480" y="13050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SWING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ectangle 2"/>
          <p:cNvSpPr/>
          <p:nvPr/>
        </p:nvSpPr>
        <p:spPr>
          <a:xfrm>
            <a:off x="457200" y="2819520"/>
            <a:ext cx="8229240" cy="2887920"/>
          </a:xfrm>
          <a:prstGeom prst="rect">
            <a:avLst/>
          </a:prstGeom>
          <a:noFill/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Portabilidade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Componentes personalizáveis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Layout flexível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Suporte a arrastar e soltar (Quando utilizado drag and drop da IDE)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"/>
          <p:cNvSpPr/>
          <p:nvPr/>
        </p:nvSpPr>
        <p:spPr>
          <a:xfrm>
            <a:off x="457200" y="1828800"/>
            <a:ext cx="8229240" cy="3675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DEFINIÇÃO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ectangle 2"/>
          <p:cNvSpPr/>
          <p:nvPr/>
        </p:nvSpPr>
        <p:spPr>
          <a:xfrm>
            <a:off x="609480" y="13050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JFRAME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Rectangle 2"/>
          <p:cNvSpPr/>
          <p:nvPr/>
        </p:nvSpPr>
        <p:spPr>
          <a:xfrm>
            <a:off x="457200" y="2819520"/>
            <a:ext cx="8229240" cy="3040560"/>
          </a:xfrm>
          <a:prstGeom prst="rect">
            <a:avLst/>
          </a:prstGeom>
          <a:noFill/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JFrame é uma classe fornecida pela biblioteca Swing do Java que representa uma janela com uma interface gráfica.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Um JFrame é uma janela top-level, o que significa que ele pode ser exibido independentemente dentro de um aplicativo.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Ele possui uma barra de título, botões de minimizar, maximizar e fechar, e pode conter outros componentes de interface gráfica, como botões, caixas de texto, painéis, entre outros.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2"/>
          <p:cNvSpPr/>
          <p:nvPr/>
        </p:nvSpPr>
        <p:spPr>
          <a:xfrm>
            <a:off x="457200" y="1828800"/>
            <a:ext cx="8229240" cy="3675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MÉTODOS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Rectangle 2"/>
          <p:cNvSpPr/>
          <p:nvPr/>
        </p:nvSpPr>
        <p:spPr>
          <a:xfrm>
            <a:off x="609480" y="1305000"/>
            <a:ext cx="7924320" cy="3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70c0"/>
                </a:solidFill>
                <a:latin typeface="Arial"/>
              </a:rPr>
              <a:t>JFRAME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2"/>
          <p:cNvSpPr/>
          <p:nvPr/>
        </p:nvSpPr>
        <p:spPr>
          <a:xfrm>
            <a:off x="457200" y="2286000"/>
            <a:ext cx="8229240" cy="3954960"/>
          </a:xfrm>
          <a:prstGeom prst="rect">
            <a:avLst/>
          </a:prstGeom>
          <a:noFill/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setSize(int width, int height)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o tamanho da janela em pixels.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setLocation(int x, int y)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a posição da janela na tela com base nas coordenadas x e y.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setTitle(String title)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o título da janela.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2"/>
          <p:cNvSpPr/>
          <p:nvPr/>
        </p:nvSpPr>
        <p:spPr>
          <a:xfrm>
            <a:off x="457200" y="1828800"/>
            <a:ext cx="8229240" cy="36756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just">
              <a:lnSpc>
                <a:spcPct val="100000"/>
              </a:lnSpc>
              <a:spcBef>
                <a:spcPts val="24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1800" spc="-1" strike="noStrike">
                <a:solidFill>
                  <a:srgbClr val="ff0000"/>
                </a:solidFill>
                <a:latin typeface="Arial"/>
              </a:rPr>
              <a:t>MÉTODOS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ctangle 2"/>
          <p:cNvSpPr/>
          <p:nvPr/>
        </p:nvSpPr>
        <p:spPr>
          <a:xfrm>
            <a:off x="609480" y="1305000"/>
            <a:ext cx="792432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6480" algn="ctr">
              <a:lnSpc>
                <a:spcPct val="100000"/>
              </a:lnSpc>
              <a:spcBef>
                <a:spcPts val="1001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1800" spc="-1" strike="noStrike">
                <a:solidFill>
                  <a:srgbClr val="0070c0"/>
                </a:solidFill>
                <a:latin typeface="Arial"/>
              </a:rPr>
              <a:t>JFRAME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 Box 1"/>
          <p:cNvSpPr/>
          <p:nvPr/>
        </p:nvSpPr>
        <p:spPr>
          <a:xfrm>
            <a:off x="945360" y="609480"/>
            <a:ext cx="667008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  <a:tab algn="l" pos="8985240"/>
              </a:tabLst>
            </a:pPr>
            <a:r>
              <a:rPr b="1" lang="pt-BR" sz="2400" spc="-1" strike="noStrike">
                <a:solidFill>
                  <a:srgbClr val="0070c0"/>
                </a:solidFill>
                <a:latin typeface="Calibri Light"/>
              </a:rPr>
              <a:t>PROGRAMAÇÃO ORIENTADA A OBJETOS EM JAVA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ctangle 2"/>
          <p:cNvSpPr/>
          <p:nvPr/>
        </p:nvSpPr>
        <p:spPr>
          <a:xfrm>
            <a:off x="457200" y="2286000"/>
            <a:ext cx="8229240" cy="3901680"/>
          </a:xfrm>
          <a:prstGeom prst="rect">
            <a:avLst/>
          </a:prstGeom>
          <a:noFill/>
          <a:ln w="222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setVisible(boolean visible)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32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a visibilidade da janela. Se definido como true, a janela será exibida na tela.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32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setResizable(boolean resizable)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32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se a janela é redimensionável pelo usuário.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32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349200" indent="-343080" algn="just">
              <a:lnSpc>
                <a:spcPct val="100000"/>
              </a:lnSpc>
              <a:spcBef>
                <a:spcPts val="400"/>
              </a:spcBef>
              <a:buClr>
                <a:srgbClr val="002060"/>
              </a:buClr>
              <a:buFont typeface="Arial"/>
              <a:buChar char="•"/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1" lang="pt-BR" sz="2000" spc="-1" strike="noStrike">
                <a:solidFill>
                  <a:srgbClr val="002060"/>
                </a:solidFill>
                <a:latin typeface="Arial"/>
              </a:rPr>
              <a:t>setIconImage(Image image)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32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6480" algn="just">
              <a:lnSpc>
                <a:spcPct val="100000"/>
              </a:lnSpc>
              <a:spcBef>
                <a:spcPts val="400"/>
              </a:spcBef>
              <a:tabLst>
                <a:tab algn="l" pos="341280"/>
                <a:tab algn="l" pos="789120"/>
                <a:tab algn="l" pos="1238400"/>
                <a:tab algn="l" pos="1687680"/>
                <a:tab algn="l" pos="2136600"/>
                <a:tab algn="l" pos="2585880"/>
                <a:tab algn="l" pos="3035160"/>
                <a:tab algn="l" pos="3484440"/>
                <a:tab algn="l" pos="3933720"/>
                <a:tab algn="l" pos="4383000"/>
                <a:tab algn="l" pos="4832280"/>
                <a:tab algn="l" pos="5281560"/>
                <a:tab algn="l" pos="5730840"/>
                <a:tab algn="l" pos="6180120"/>
                <a:tab algn="l" pos="6629400"/>
                <a:tab algn="l" pos="7078680"/>
                <a:tab algn="l" pos="7527960"/>
                <a:tab algn="l" pos="7977240"/>
                <a:tab algn="l" pos="8426520"/>
                <a:tab algn="l" pos="8875800"/>
                <a:tab algn="l" pos="9325080"/>
              </a:tabLst>
            </a:pPr>
            <a:r>
              <a:rPr b="0" lang="pt-BR" sz="2000" spc="-1" strike="noStrike">
                <a:solidFill>
                  <a:srgbClr val="002060"/>
                </a:solidFill>
                <a:latin typeface="Arial"/>
              </a:rPr>
              <a:t>Define o ícone da janela com base em uma imagem.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10507</TotalTime>
  <Application>LibreOffice/7.5.3.2$Windows_X86_64 LibreOffice_project/9f56dff12ba03b9acd7730a5a481eea045e468f3</Application>
  <AppVersion>15.0000</AppVersion>
  <Words>1447</Words>
  <Paragraphs>329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2015-08-12T20:16:29Z</dcterms:created>
  <dc:creator>Alyson Oliveira</dc:creator>
  <dc:description/>
  <dc:language>pt-BR</dc:language>
  <cp:lastModifiedBy/>
  <cp:lastPrinted>1601-01-01T00:00:00Z</cp:lastPrinted>
  <dcterms:modified xsi:type="dcterms:W3CDTF">2024-03-12T15:25:51Z</dcterms:modified>
  <cp:revision>1829</cp:revision>
  <dc:subject/>
  <dc:title>Sistemas de Telecomunicação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38</vt:i4>
  </property>
  <property fmtid="{D5CDD505-2E9C-101B-9397-08002B2CF9AE}" pid="7" name="PresentationFormat">
    <vt:lpwstr>Apresentação na tela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38</vt:i4>
  </property>
</Properties>
</file>