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40"/>
  </p:notesMasterIdLst>
  <p:handoutMasterIdLst>
    <p:handoutMasterId r:id="rId41"/>
  </p:handoutMasterIdLst>
  <p:sldIdLst>
    <p:sldId id="256" r:id="rId2"/>
    <p:sldId id="391" r:id="rId3"/>
    <p:sldId id="392" r:id="rId4"/>
    <p:sldId id="39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2" r:id="rId23"/>
    <p:sldId id="481" r:id="rId24"/>
    <p:sldId id="483" r:id="rId25"/>
    <p:sldId id="484" r:id="rId26"/>
    <p:sldId id="485" r:id="rId27"/>
    <p:sldId id="486" r:id="rId28"/>
    <p:sldId id="487" r:id="rId29"/>
    <p:sldId id="488" r:id="rId30"/>
    <p:sldId id="490" r:id="rId31"/>
    <p:sldId id="489" r:id="rId32"/>
    <p:sldId id="491" r:id="rId33"/>
    <p:sldId id="492" r:id="rId34"/>
    <p:sldId id="493" r:id="rId35"/>
    <p:sldId id="494" r:id="rId36"/>
    <p:sldId id="495" r:id="rId37"/>
    <p:sldId id="496" r:id="rId38"/>
    <p:sldId id="408" r:id="rId3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8/28/2023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59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5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84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3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374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200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866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12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369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637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057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397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464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55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882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466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21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71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109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972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603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31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709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159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88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494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37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76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39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5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59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94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27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04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48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JFRAME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2F692-8957-42F1-9D8F-895CAD1F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8229600" cy="3910943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add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Adiciona um componente à janela.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remove(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Remove um componente da janela.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dispose</a:t>
            </a:r>
            <a:r>
              <a:rPr lang="pt-BR" sz="2000" b="1" dirty="0">
                <a:solidFill>
                  <a:srgbClr val="002060"/>
                </a:solidFill>
              </a:rPr>
              <a:t>():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Libera os recursos associados à janela e a fecha.</a:t>
            </a:r>
          </a:p>
        </p:txBody>
      </p:sp>
    </p:spTree>
    <p:extLst>
      <p:ext uri="{BB962C8B-B14F-4D97-AF65-F5344CB8AC3E}">
        <p14:creationId xmlns:p14="http://schemas.microsoft.com/office/powerpoint/2010/main" val="3875362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09713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SINTAXE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JFRAME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Google Shape;230;g24e1ca5d8da_0_18">
            <a:extLst>
              <a:ext uri="{FF2B5EF4-FFF2-40B4-BE49-F238E27FC236}">
                <a16:creationId xmlns:a16="http://schemas.microsoft.com/office/drawing/2014/main" id="{86D1F6FF-CA75-CE28-3CD4-1821C87DB8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568" y="1682176"/>
            <a:ext cx="4895632" cy="4642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961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JFRAME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Google Shape;239;g24e1ca5d8da_0_60">
            <a:extLst>
              <a:ext uri="{FF2B5EF4-FFF2-40B4-BE49-F238E27FC236}">
                <a16:creationId xmlns:a16="http://schemas.microsoft.com/office/drawing/2014/main" id="{B65A4799-0034-25AE-2EB9-7E5A843911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350" y="1166925"/>
            <a:ext cx="5579250" cy="48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46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JPANEL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31C7DE-1606-47D9-3C27-718F8B31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DEFINIÇÃO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566B5A-DA49-583B-6A46-FBE3B598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229600" cy="2372061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 err="1">
                <a:solidFill>
                  <a:srgbClr val="002060"/>
                </a:solidFill>
              </a:rPr>
              <a:t>JPanel</a:t>
            </a:r>
            <a:r>
              <a:rPr lang="pt-BR" sz="2000" dirty="0">
                <a:solidFill>
                  <a:srgbClr val="002060"/>
                </a:solidFill>
              </a:rPr>
              <a:t> é uma classe da biblioteca Swing do Java usada para criar painéis de conteúdo que podem conter e organizar outros componentes de interface gráfica. 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Eles são usados para criar layouts complexos e dividir a janela em áreas distintas, fornecendo uma estrutura hierárquica para os componentes da interface.</a:t>
            </a:r>
          </a:p>
        </p:txBody>
      </p:sp>
    </p:spTree>
    <p:extLst>
      <p:ext uri="{BB962C8B-B14F-4D97-AF65-F5344CB8AC3E}">
        <p14:creationId xmlns:p14="http://schemas.microsoft.com/office/powerpoint/2010/main" val="2396202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JPANEL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31C7DE-1606-47D9-3C27-718F8B31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566B5A-DA49-583B-6A46-FBE3B598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229600" cy="4403386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add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Adiciona um componente ao painel.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remove(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component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Remove um componente do painel.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setLayout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LayoutManager</a:t>
            </a:r>
            <a:r>
              <a:rPr lang="pt-BR" sz="2000" b="1" dirty="0">
                <a:solidFill>
                  <a:srgbClr val="002060"/>
                </a:solidFill>
              </a:rPr>
              <a:t> manager)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gerenciador de layout para organizar os componentes dentro do painel.</a:t>
            </a:r>
          </a:p>
        </p:txBody>
      </p:sp>
    </p:spTree>
    <p:extLst>
      <p:ext uri="{BB962C8B-B14F-4D97-AF65-F5344CB8AC3E}">
        <p14:creationId xmlns:p14="http://schemas.microsoft.com/office/powerpoint/2010/main" val="3109066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JPANEL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31C7DE-1606-47D9-3C27-718F8B31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566B5A-DA49-583B-6A46-FBE3B598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229600" cy="4095609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setBackground</a:t>
            </a:r>
            <a:r>
              <a:rPr lang="pt-BR" sz="2000" b="1" dirty="0">
                <a:solidFill>
                  <a:srgbClr val="002060"/>
                </a:solidFill>
              </a:rPr>
              <a:t>(Color </a:t>
            </a:r>
            <a:r>
              <a:rPr lang="pt-BR" sz="2000" b="1" dirty="0" err="1">
                <a:solidFill>
                  <a:srgbClr val="002060"/>
                </a:solidFill>
              </a:rPr>
              <a:t>color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a cor de fundo do painel.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setBorder</a:t>
            </a:r>
            <a:r>
              <a:rPr lang="pt-BR" sz="2000" b="1" dirty="0">
                <a:solidFill>
                  <a:srgbClr val="002060"/>
                </a:solidFill>
              </a:rPr>
              <a:t>(Border </a:t>
            </a:r>
            <a:r>
              <a:rPr lang="pt-BR" sz="2000" b="1" dirty="0" err="1">
                <a:solidFill>
                  <a:srgbClr val="002060"/>
                </a:solidFill>
              </a:rPr>
              <a:t>border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a borda do painel.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setEnabled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boolean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enabled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se o painel está habilitado para interações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2538620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JPANEL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Google Shape;280;g24e1ca5d8da_0_77">
            <a:extLst>
              <a:ext uri="{FF2B5EF4-FFF2-40B4-BE49-F238E27FC236}">
                <a16:creationId xmlns:a16="http://schemas.microsoft.com/office/drawing/2014/main" id="{8BF69AE3-17E0-7750-42BD-5523A64B8D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219200"/>
            <a:ext cx="6324599" cy="503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601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JPANEL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Google Shape;289;g24e1ca5d8da_0_86">
            <a:extLst>
              <a:ext uri="{FF2B5EF4-FFF2-40B4-BE49-F238E27FC236}">
                <a16:creationId xmlns:a16="http://schemas.microsoft.com/office/drawing/2014/main" id="{A5EC634A-CD4F-B80C-BD71-C6536C9F35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25" y="2024225"/>
            <a:ext cx="6696750" cy="393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893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JBUTTON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DEFINIÇÃO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229600" cy="2125839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 err="1">
                <a:solidFill>
                  <a:srgbClr val="002060"/>
                </a:solidFill>
              </a:rPr>
              <a:t>JButton</a:t>
            </a:r>
            <a:r>
              <a:rPr lang="pt-BR" sz="2000" dirty="0">
                <a:solidFill>
                  <a:srgbClr val="002060"/>
                </a:solidFill>
              </a:rPr>
              <a:t> é uma classe fornecida pela biblioteca Swing do Java que representa um botão em uma interface gráfica.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Um </a:t>
            </a:r>
            <a:r>
              <a:rPr lang="pt-BR" sz="2000" dirty="0" err="1">
                <a:solidFill>
                  <a:srgbClr val="002060"/>
                </a:solidFill>
              </a:rPr>
              <a:t>JButton</a:t>
            </a:r>
            <a:r>
              <a:rPr lang="pt-BR" sz="2000" dirty="0">
                <a:solidFill>
                  <a:srgbClr val="002060"/>
                </a:solidFill>
              </a:rPr>
              <a:t> é um componente de interface gráfica que exibe um texto ou um ícone e pode disparar eventos quando é clicado.</a:t>
            </a:r>
          </a:p>
        </p:txBody>
      </p:sp>
    </p:spTree>
    <p:extLst>
      <p:ext uri="{BB962C8B-B14F-4D97-AF65-F5344CB8AC3E}">
        <p14:creationId xmlns:p14="http://schemas.microsoft.com/office/powerpoint/2010/main" val="1979688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JBUTTON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229600" cy="4107920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setText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String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text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texto exibido no botão.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setIcon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Icon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icon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ícone exibido no botão.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setToolTipText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String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text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a dica de ferramenta exibida quando o usuário passa o mouse sobre o botão.</a:t>
            </a:r>
          </a:p>
        </p:txBody>
      </p:sp>
    </p:spTree>
    <p:extLst>
      <p:ext uri="{BB962C8B-B14F-4D97-AF65-F5344CB8AC3E}">
        <p14:creationId xmlns:p14="http://schemas.microsoft.com/office/powerpoint/2010/main" val="2521784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CRIAÇÃO E USO DE INTERFACE EM JAVA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JBUTTON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46865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setEnabled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boolean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enabled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se o botão está habilitado para interações do usuário.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addActionListener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ActionListener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listener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Adiciona um ouvinte de eventos ao botão para responder aos cliques.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removeActionListener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ActionListener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listener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4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Remove um ouvinte de eventos do botão.</a:t>
            </a:r>
          </a:p>
          <a:p>
            <a:pPr algn="just">
              <a:spcBef>
                <a:spcPct val="20000"/>
              </a:spcBef>
            </a:pPr>
            <a:endParaRPr lang="pt-BR" sz="14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doClick</a:t>
            </a:r>
            <a:r>
              <a:rPr lang="pt-BR" sz="2000" b="1" dirty="0">
                <a:solidFill>
                  <a:srgbClr val="002060"/>
                </a:solidFill>
              </a:rPr>
              <a:t>()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	Simula um clique no botão programaticamente.</a:t>
            </a:r>
          </a:p>
        </p:txBody>
      </p:sp>
    </p:spTree>
    <p:extLst>
      <p:ext uri="{BB962C8B-B14F-4D97-AF65-F5344CB8AC3E}">
        <p14:creationId xmlns:p14="http://schemas.microsoft.com/office/powerpoint/2010/main" val="1011063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JBUTTON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Google Shape;330;g24e1ca5d8da_0_148">
            <a:extLst>
              <a:ext uri="{FF2B5EF4-FFF2-40B4-BE49-F238E27FC236}">
                <a16:creationId xmlns:a16="http://schemas.microsoft.com/office/drawing/2014/main" id="{45410B81-EE18-C598-A401-103271DA0E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264950"/>
            <a:ext cx="6857999" cy="490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264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JBUTTON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Google Shape;339;g24e1ca5d8da_0_156">
            <a:extLst>
              <a:ext uri="{FF2B5EF4-FFF2-40B4-BE49-F238E27FC236}">
                <a16:creationId xmlns:a16="http://schemas.microsoft.com/office/drawing/2014/main" id="{7D9239EC-34D3-DEC1-A2B8-2D941B99A4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212000"/>
            <a:ext cx="5486400" cy="496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419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JLABEL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DEFINIÇÃO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28029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 err="1">
                <a:solidFill>
                  <a:srgbClr val="002060"/>
                </a:solidFill>
              </a:rPr>
              <a:t>JLabel</a:t>
            </a:r>
            <a:r>
              <a:rPr lang="pt-BR" sz="2000" dirty="0">
                <a:solidFill>
                  <a:srgbClr val="002060"/>
                </a:solidFill>
              </a:rPr>
              <a:t> é uma classe fornecida pela biblioteca Swing do Java que representa um rótulo de texto em uma interface gráfica.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É um componente de interface gráfica que pode ser usado para exibir informações estáticas, como textos descritivos, títulos, rótulos de campos de entrada, entre outros. 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Ele não é interativo, ou seja, não pode receber entrada do usuário.</a:t>
            </a:r>
          </a:p>
        </p:txBody>
      </p:sp>
    </p:spTree>
    <p:extLst>
      <p:ext uri="{BB962C8B-B14F-4D97-AF65-F5344CB8AC3E}">
        <p14:creationId xmlns:p14="http://schemas.microsoft.com/office/powerpoint/2010/main" val="1136100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JLABEL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464960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setText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String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text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1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texto exibido no rótulo.</a:t>
            </a:r>
          </a:p>
          <a:p>
            <a:pPr algn="just">
              <a:spcBef>
                <a:spcPct val="20000"/>
              </a:spcBef>
            </a:pPr>
            <a:endParaRPr lang="pt-BR" sz="11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setIcon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Icon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icon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1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ícone exibido no rótulo.</a:t>
            </a:r>
          </a:p>
          <a:p>
            <a:pPr algn="just">
              <a:spcBef>
                <a:spcPct val="20000"/>
              </a:spcBef>
            </a:pPr>
            <a:endParaRPr lang="pt-BR" sz="105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setFont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Font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font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05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a fonte do texto exibido no rótulo.</a:t>
            </a:r>
          </a:p>
          <a:p>
            <a:pPr algn="just">
              <a:spcBef>
                <a:spcPct val="20000"/>
              </a:spcBef>
            </a:pPr>
            <a:endParaRPr lang="pt-BR" sz="11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setForeground</a:t>
            </a:r>
            <a:r>
              <a:rPr lang="pt-BR" sz="2000" b="1" dirty="0">
                <a:solidFill>
                  <a:srgbClr val="002060"/>
                </a:solidFill>
              </a:rPr>
              <a:t>(Color </a:t>
            </a:r>
            <a:r>
              <a:rPr lang="pt-BR" sz="2000" b="1" dirty="0" err="1">
                <a:solidFill>
                  <a:srgbClr val="002060"/>
                </a:solidFill>
              </a:rPr>
              <a:t>color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	Define a cor do texto.</a:t>
            </a:r>
          </a:p>
        </p:txBody>
      </p:sp>
    </p:spTree>
    <p:extLst>
      <p:ext uri="{BB962C8B-B14F-4D97-AF65-F5344CB8AC3E}">
        <p14:creationId xmlns:p14="http://schemas.microsoft.com/office/powerpoint/2010/main" val="341346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JLABEL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468961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setHorizontalAlignment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alignment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alinhamento horizontal do texto.</a:t>
            </a:r>
          </a:p>
          <a:p>
            <a:pPr algn="just">
              <a:spcBef>
                <a:spcPct val="20000"/>
              </a:spcBef>
            </a:pPr>
            <a:endParaRPr lang="pt-BR" sz="1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setVerticalAlignment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alignment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9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alinhamento vertical do texto.</a:t>
            </a:r>
          </a:p>
          <a:p>
            <a:pPr algn="just">
              <a:spcBef>
                <a:spcPct val="20000"/>
              </a:spcBef>
            </a:pPr>
            <a:endParaRPr lang="pt-BR" sz="9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setEnabled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boolean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enabled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05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se o rótulo está habilitado para interações do usuário.</a:t>
            </a:r>
          </a:p>
          <a:p>
            <a:pPr algn="just">
              <a:spcBef>
                <a:spcPct val="20000"/>
              </a:spcBef>
            </a:pPr>
            <a:endParaRPr lang="pt-BR" sz="9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setVisible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boolean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visible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05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a visibilidade do rótulo. Se definido como </a:t>
            </a:r>
            <a:r>
              <a:rPr lang="pt-BR" sz="2000" dirty="0" err="1">
                <a:solidFill>
                  <a:srgbClr val="002060"/>
                </a:solidFill>
              </a:rPr>
              <a:t>true</a:t>
            </a:r>
            <a:r>
              <a:rPr lang="pt-BR" sz="2000" dirty="0">
                <a:solidFill>
                  <a:srgbClr val="002060"/>
                </a:solidFill>
              </a:rPr>
              <a:t>, o rótulo será exibido na tela.</a:t>
            </a:r>
          </a:p>
        </p:txBody>
      </p:sp>
    </p:spTree>
    <p:extLst>
      <p:ext uri="{BB962C8B-B14F-4D97-AF65-F5344CB8AC3E}">
        <p14:creationId xmlns:p14="http://schemas.microsoft.com/office/powerpoint/2010/main" val="3616499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JLABEL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Google Shape;380;g24e1ca5d8da_0_165">
            <a:extLst>
              <a:ext uri="{FF2B5EF4-FFF2-40B4-BE49-F238E27FC236}">
                <a16:creationId xmlns:a16="http://schemas.microsoft.com/office/drawing/2014/main" id="{CB855BBC-79CD-F9D9-DB2E-E10208769A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19200"/>
            <a:ext cx="5177575" cy="503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638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JTEXTFIELD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DEFINIÇÃO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17565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 err="1">
                <a:solidFill>
                  <a:srgbClr val="002060"/>
                </a:solidFill>
              </a:rPr>
              <a:t>JTextField</a:t>
            </a:r>
            <a:r>
              <a:rPr lang="pt-BR" sz="2000" dirty="0">
                <a:solidFill>
                  <a:srgbClr val="002060"/>
                </a:solidFill>
              </a:rPr>
              <a:t> é uma classe fornecida pela biblioteca Swing do Java que representa um campo de texto editável em uma interface gráfica.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Um </a:t>
            </a:r>
            <a:r>
              <a:rPr lang="pt-BR" sz="2000" dirty="0" err="1">
                <a:solidFill>
                  <a:srgbClr val="002060"/>
                </a:solidFill>
              </a:rPr>
              <a:t>JTextField</a:t>
            </a:r>
            <a:r>
              <a:rPr lang="pt-BR" sz="2000" dirty="0">
                <a:solidFill>
                  <a:srgbClr val="002060"/>
                </a:solidFill>
              </a:rPr>
              <a:t> é um componente de interface gráfica onde o usuário pode digitar ou editar texto.</a:t>
            </a:r>
          </a:p>
        </p:txBody>
      </p:sp>
    </p:spTree>
    <p:extLst>
      <p:ext uri="{BB962C8B-B14F-4D97-AF65-F5344CB8AC3E}">
        <p14:creationId xmlns:p14="http://schemas.microsoft.com/office/powerpoint/2010/main" val="1263408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JTEXTFIELD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450187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setText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String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text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texto inicial exibido no campo de texto.</a:t>
            </a:r>
          </a:p>
          <a:p>
            <a:pPr algn="just">
              <a:spcBef>
                <a:spcPct val="20000"/>
              </a:spcBef>
            </a:pPr>
            <a:endParaRPr lang="pt-BR" sz="8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getText</a:t>
            </a:r>
            <a:r>
              <a:rPr lang="pt-BR" sz="2000" b="1" dirty="0">
                <a:solidFill>
                  <a:srgbClr val="002060"/>
                </a:solidFill>
              </a:rPr>
              <a:t>():</a:t>
            </a:r>
          </a:p>
          <a:p>
            <a:pPr algn="just">
              <a:spcBef>
                <a:spcPct val="20000"/>
              </a:spcBef>
            </a:pPr>
            <a:endParaRPr lang="pt-BR" sz="9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Retorna o texto atualmente inserido no campo de texto.</a:t>
            </a:r>
          </a:p>
          <a:p>
            <a:pPr algn="just">
              <a:spcBef>
                <a:spcPct val="20000"/>
              </a:spcBef>
            </a:pPr>
            <a:endParaRPr lang="pt-BR" sz="105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setEditable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boolean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editable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05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se o campo de texto pode ser editado pelo usuário.</a:t>
            </a:r>
          </a:p>
          <a:p>
            <a:pPr algn="just">
              <a:spcBef>
                <a:spcPct val="20000"/>
              </a:spcBef>
            </a:pPr>
            <a:endParaRPr lang="pt-BR" sz="12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setHorizontalAlignment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alignment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4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alinhamento horizontal do texto dentro do campo de texto.</a:t>
            </a:r>
          </a:p>
        </p:txBody>
      </p:sp>
    </p:spTree>
    <p:extLst>
      <p:ext uri="{BB962C8B-B14F-4D97-AF65-F5344CB8AC3E}">
        <p14:creationId xmlns:p14="http://schemas.microsoft.com/office/powerpoint/2010/main" val="4144535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JTEXTFIELD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Google Shape;413;g24e1ca5d8da_0_229">
            <a:extLst>
              <a:ext uri="{FF2B5EF4-FFF2-40B4-BE49-F238E27FC236}">
                <a16:creationId xmlns:a16="http://schemas.microsoft.com/office/drawing/2014/main" id="{E20ED869-CD8C-3EB3-4D3F-A67B0011D9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19200"/>
            <a:ext cx="7010400" cy="500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497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OBJETIVOS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B497EF0B-87A8-8E48-5378-84C5FBAD5B2B}"/>
              </a:ext>
            </a:extLst>
          </p:cNvPr>
          <p:cNvSpPr txBox="1"/>
          <p:nvPr/>
        </p:nvSpPr>
        <p:spPr>
          <a:xfrm>
            <a:off x="964050" y="2282150"/>
            <a:ext cx="7555200" cy="3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pt-BR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Conhecer a biblioteca Swing</a:t>
            </a:r>
            <a:endParaRPr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pt-BR" sz="22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Conhecer </a:t>
            </a:r>
            <a:r>
              <a:rPr lang="pt-BR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componente </a:t>
            </a:r>
            <a:r>
              <a:rPr lang="pt-BR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JFrame</a:t>
            </a:r>
            <a:endParaRPr sz="22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pt-BR" sz="22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Conhecer </a:t>
            </a:r>
            <a:r>
              <a:rPr lang="pt-BR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componente </a:t>
            </a:r>
            <a:r>
              <a:rPr lang="pt-BR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JPanel</a:t>
            </a:r>
            <a:endParaRPr sz="22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pt-BR" sz="22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Conhecer </a:t>
            </a:r>
            <a:r>
              <a:rPr lang="pt-BR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componente </a:t>
            </a:r>
            <a:r>
              <a:rPr lang="pt-BR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JButton</a:t>
            </a:r>
            <a:endParaRPr sz="22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pt-BR" sz="22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Conhecer </a:t>
            </a:r>
            <a:r>
              <a:rPr lang="pt-BR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componente </a:t>
            </a:r>
            <a:r>
              <a:rPr lang="pt-BR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JLabel</a:t>
            </a:r>
            <a:endParaRPr sz="22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pt-BR" sz="22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Conhecer </a:t>
            </a:r>
            <a:r>
              <a:rPr lang="pt-BR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componente </a:t>
            </a:r>
            <a:r>
              <a:rPr lang="pt-BR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JTextField</a:t>
            </a:r>
            <a:endParaRPr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pt-BR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Conhecer o componente </a:t>
            </a:r>
            <a:r>
              <a:rPr lang="pt-BR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JOptionPane</a:t>
            </a:r>
            <a:endParaRPr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JTEXTFIELD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Google Shape;422;g24e1ca5d8da_0_220">
            <a:extLst>
              <a:ext uri="{FF2B5EF4-FFF2-40B4-BE49-F238E27FC236}">
                <a16:creationId xmlns:a16="http://schemas.microsoft.com/office/drawing/2014/main" id="{3F504913-82B0-4B08-9A06-441E131A6E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09800"/>
            <a:ext cx="7231350" cy="283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350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8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JOPTIONPANE</a:t>
            </a:r>
            <a:endParaRPr lang="pt-BR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DEFINIÇÃO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237206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 err="1">
                <a:solidFill>
                  <a:srgbClr val="002060"/>
                </a:solidFill>
              </a:rPr>
              <a:t>JOptionPane</a:t>
            </a:r>
            <a:r>
              <a:rPr lang="pt-BR" sz="2000" dirty="0">
                <a:solidFill>
                  <a:srgbClr val="002060"/>
                </a:solidFill>
              </a:rPr>
              <a:t> é uma classe fornecida pela biblioteca Swing do Java que fornece caixas de diálogo </a:t>
            </a:r>
            <a:r>
              <a:rPr lang="pt-BR" sz="2000" dirty="0" err="1">
                <a:solidFill>
                  <a:srgbClr val="002060"/>
                </a:solidFill>
              </a:rPr>
              <a:t>pré</a:t>
            </a:r>
            <a:r>
              <a:rPr lang="pt-BR" sz="2000" dirty="0">
                <a:solidFill>
                  <a:srgbClr val="002060"/>
                </a:solidFill>
              </a:rPr>
              <a:t>-construídas para exibir mensagens, solicitar entrada do usuário e fornecer opções de seleção em uma interface gráfica.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Essas caixas de diálogo são úteis para interagir com o usuário e obter informações ou confirmar ações.</a:t>
            </a:r>
          </a:p>
        </p:txBody>
      </p:sp>
    </p:spTree>
    <p:extLst>
      <p:ext uri="{BB962C8B-B14F-4D97-AF65-F5344CB8AC3E}">
        <p14:creationId xmlns:p14="http://schemas.microsoft.com/office/powerpoint/2010/main" val="3687916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8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JOPTIONPANE</a:t>
            </a:r>
            <a:endParaRPr lang="pt-BR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C8A3F-F0B8-B1D8-DCC0-324CEC8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438491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2060"/>
                </a:solidFill>
              </a:rPr>
              <a:t>showMessageDialog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 err="1">
                <a:solidFill>
                  <a:srgbClr val="002060"/>
                </a:solidFill>
              </a:rPr>
              <a:t>Component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parentComponent</a:t>
            </a:r>
            <a:r>
              <a:rPr lang="pt-BR" b="1" dirty="0">
                <a:solidFill>
                  <a:srgbClr val="002060"/>
                </a:solidFill>
              </a:rPr>
              <a:t>, </a:t>
            </a:r>
            <a:r>
              <a:rPr lang="pt-BR" b="1" dirty="0" err="1">
                <a:solidFill>
                  <a:srgbClr val="002060"/>
                </a:solidFill>
              </a:rPr>
              <a:t>Object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message</a:t>
            </a:r>
            <a:r>
              <a:rPr lang="pt-BR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Exibe uma caixa de diálogo com uma mensagem informativa.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2060"/>
                </a:solidFill>
              </a:rPr>
              <a:t>showInputDialog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 err="1">
                <a:solidFill>
                  <a:srgbClr val="002060"/>
                </a:solidFill>
              </a:rPr>
              <a:t>Component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parentComponent</a:t>
            </a:r>
            <a:r>
              <a:rPr lang="pt-BR" b="1" dirty="0">
                <a:solidFill>
                  <a:srgbClr val="002060"/>
                </a:solidFill>
              </a:rPr>
              <a:t>, </a:t>
            </a:r>
            <a:r>
              <a:rPr lang="pt-BR" b="1" dirty="0" err="1">
                <a:solidFill>
                  <a:srgbClr val="002060"/>
                </a:solidFill>
              </a:rPr>
              <a:t>Object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message</a:t>
            </a:r>
            <a:r>
              <a:rPr lang="pt-BR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Exibe uma caixa de diálogo que solicita ao usuário uma entrada de texto.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2060"/>
                </a:solidFill>
              </a:rPr>
              <a:t>showConfirmDialog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 err="1">
                <a:solidFill>
                  <a:srgbClr val="002060"/>
                </a:solidFill>
              </a:rPr>
              <a:t>Component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parentComponent</a:t>
            </a:r>
            <a:r>
              <a:rPr lang="pt-BR" b="1" dirty="0">
                <a:solidFill>
                  <a:srgbClr val="002060"/>
                </a:solidFill>
              </a:rPr>
              <a:t>, </a:t>
            </a:r>
            <a:r>
              <a:rPr lang="pt-BR" b="1" dirty="0" err="1">
                <a:solidFill>
                  <a:srgbClr val="002060"/>
                </a:solidFill>
              </a:rPr>
              <a:t>Object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message</a:t>
            </a:r>
            <a:r>
              <a:rPr lang="pt-BR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Exibe uma caixa de diálogo de confirmação com opções "OK" e "Cancelar".</a:t>
            </a:r>
          </a:p>
        </p:txBody>
      </p:sp>
    </p:spTree>
    <p:extLst>
      <p:ext uri="{BB962C8B-B14F-4D97-AF65-F5344CB8AC3E}">
        <p14:creationId xmlns:p14="http://schemas.microsoft.com/office/powerpoint/2010/main" val="1293913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8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JOPTIONPANE</a:t>
            </a:r>
            <a:endParaRPr lang="pt-BR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Google Shape;455;g24e1ca5d8da_0_269">
            <a:extLst>
              <a:ext uri="{FF2B5EF4-FFF2-40B4-BE49-F238E27FC236}">
                <a16:creationId xmlns:a16="http://schemas.microsoft.com/office/drawing/2014/main" id="{0DCC98F8-7675-C374-70D0-56F0A4BF76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00" y="1219200"/>
            <a:ext cx="7118140" cy="500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143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8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JOPTIONPANE</a:t>
            </a:r>
            <a:endParaRPr lang="pt-BR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Google Shape;464;g24e1ca5d8da_0_277">
            <a:extLst>
              <a:ext uri="{FF2B5EF4-FFF2-40B4-BE49-F238E27FC236}">
                <a16:creationId xmlns:a16="http://schemas.microsoft.com/office/drawing/2014/main" id="{2330AB66-423B-B304-AFC5-48211C2176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19200"/>
            <a:ext cx="5466950" cy="483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423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8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JOPTIONPANE</a:t>
            </a:r>
            <a:endParaRPr lang="pt-BR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Google Shape;473;g24e1ca5d8da_0_301">
            <a:extLst>
              <a:ext uri="{FF2B5EF4-FFF2-40B4-BE49-F238E27FC236}">
                <a16:creationId xmlns:a16="http://schemas.microsoft.com/office/drawing/2014/main" id="{60052D86-3884-0D10-9F22-68E8218A3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675" y="1624439"/>
            <a:ext cx="6669325" cy="3821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7790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8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DÚVIDAS</a:t>
            </a:r>
            <a:endParaRPr lang="pt-BR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Google Shape;481;g24358d5d9bf_0_110">
            <a:extLst>
              <a:ext uri="{FF2B5EF4-FFF2-40B4-BE49-F238E27FC236}">
                <a16:creationId xmlns:a16="http://schemas.microsoft.com/office/drawing/2014/main" id="{790EFC85-6BAA-E2D4-F1AD-BE496F0051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975" y="2165950"/>
            <a:ext cx="5023499" cy="334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68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7687"/>
            <a:ext cx="7924800" cy="8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EXERCÍCIOS</a:t>
            </a:r>
            <a:endParaRPr lang="pt-BR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2567-C3B3-2E5E-FDCD-C25E3295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354161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1 - Crie o componente gráfico </a:t>
            </a:r>
            <a:r>
              <a:rPr lang="pt-BR" sz="2000" dirty="0" err="1">
                <a:solidFill>
                  <a:srgbClr val="002060"/>
                </a:solidFill>
              </a:rPr>
              <a:t>JFrame</a:t>
            </a:r>
            <a:r>
              <a:rPr lang="pt-BR" sz="2000" dirty="0">
                <a:solidFill>
                  <a:srgbClr val="002060"/>
                </a:solidFill>
              </a:rPr>
              <a:t>, especificando a largura e altura, bloqueie a opção de redimensionamento e adicione o nome da janela.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2 - Adicione ao componente anterior o componente </a:t>
            </a:r>
            <a:r>
              <a:rPr lang="pt-BR" sz="2000" dirty="0" err="1">
                <a:solidFill>
                  <a:srgbClr val="002060"/>
                </a:solidFill>
              </a:rPr>
              <a:t>JPanel</a:t>
            </a: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3 - No componente </a:t>
            </a:r>
            <a:r>
              <a:rPr lang="pt-BR" sz="2000" dirty="0" err="1">
                <a:solidFill>
                  <a:srgbClr val="002060"/>
                </a:solidFill>
              </a:rPr>
              <a:t>JPanel</a:t>
            </a:r>
            <a:r>
              <a:rPr lang="pt-BR" sz="2000" dirty="0">
                <a:solidFill>
                  <a:srgbClr val="002060"/>
                </a:solidFill>
              </a:rPr>
              <a:t>, adicione os seguintes componentes visuais: </a:t>
            </a:r>
            <a:r>
              <a:rPr lang="pt-BR" sz="2000" dirty="0" err="1">
                <a:solidFill>
                  <a:srgbClr val="002060"/>
                </a:solidFill>
              </a:rPr>
              <a:t>JLabel</a:t>
            </a:r>
            <a:r>
              <a:rPr lang="pt-BR" sz="2000" dirty="0">
                <a:solidFill>
                  <a:srgbClr val="002060"/>
                </a:solidFill>
              </a:rPr>
              <a:t>, </a:t>
            </a:r>
            <a:r>
              <a:rPr lang="pt-BR" sz="2000" dirty="0" err="1">
                <a:solidFill>
                  <a:srgbClr val="002060"/>
                </a:solidFill>
              </a:rPr>
              <a:t>JTextField</a:t>
            </a:r>
            <a:r>
              <a:rPr lang="pt-BR" sz="2000" dirty="0">
                <a:solidFill>
                  <a:srgbClr val="002060"/>
                </a:solidFill>
              </a:rPr>
              <a:t> e </a:t>
            </a:r>
            <a:r>
              <a:rPr lang="pt-BR" sz="2000" dirty="0" err="1">
                <a:solidFill>
                  <a:srgbClr val="002060"/>
                </a:solidFill>
              </a:rPr>
              <a:t>JButton</a:t>
            </a:r>
            <a:r>
              <a:rPr lang="pt-BR" sz="2000" dirty="0">
                <a:solidFill>
                  <a:srgbClr val="002060"/>
                </a:solidFill>
              </a:rPr>
              <a:t>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4 - Implemente o seguinte comportamento:  O usuário deve informar o seu nome completo e o sistema deve exibir em uma “caixa de diálogo”.</a:t>
            </a:r>
          </a:p>
        </p:txBody>
      </p:sp>
    </p:spTree>
    <p:extLst>
      <p:ext uri="{BB962C8B-B14F-4D97-AF65-F5344CB8AC3E}">
        <p14:creationId xmlns:p14="http://schemas.microsoft.com/office/powerpoint/2010/main" val="3368959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 err="1">
                <a:solidFill>
                  <a:srgbClr val="0070C0"/>
                </a:solidFill>
              </a:rPr>
              <a:t>Deitel</a:t>
            </a:r>
            <a:r>
              <a:rPr lang="pt-BR" dirty="0">
                <a:solidFill>
                  <a:srgbClr val="0070C0"/>
                </a:solidFill>
              </a:rPr>
              <a:t>, Pau; </a:t>
            </a:r>
            <a:r>
              <a:rPr lang="pt-BR" dirty="0" err="1">
                <a:solidFill>
                  <a:srgbClr val="0070C0"/>
                </a:solidFill>
              </a:rPr>
              <a:t>Deitel</a:t>
            </a:r>
            <a:r>
              <a:rPr lang="pt-BR" dirty="0">
                <a:solidFill>
                  <a:srgbClr val="0070C0"/>
                </a:solidFill>
              </a:rPr>
              <a:t>, Harvey. Java: Como Programar. 10ª Edição. São Paulo: Pearson, 2026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63611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DEFINIÇÃO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48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SWING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2F692-8957-42F1-9D8F-895CAD1F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229600" cy="2125839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É uma biblioteca gráfica para desenvolvimento de interfaces de usuário em Java. 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Através de um conjunto de componentes e ferramentas, permite criar interfaces gráficas interativas.</a:t>
            </a:r>
          </a:p>
          <a:p>
            <a:pPr algn="just">
              <a:spcBef>
                <a:spcPct val="20000"/>
              </a:spcBef>
            </a:pPr>
            <a:endParaRPr lang="pt-B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0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EVOLUÇÃO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48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SWING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2F692-8957-42F1-9D8F-895CAD1F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229600" cy="2125839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Antes da implementação da biblioteca gráfica Swing, as aplicações em Java utilizavam a biblioteca AWT (Abstract </a:t>
            </a:r>
            <a:r>
              <a:rPr lang="pt-BR" sz="2000" dirty="0" err="1">
                <a:solidFill>
                  <a:srgbClr val="002060"/>
                </a:solidFill>
              </a:rPr>
              <a:t>Window</a:t>
            </a:r>
            <a:r>
              <a:rPr lang="pt-BR" sz="2000" dirty="0">
                <a:solidFill>
                  <a:srgbClr val="002060"/>
                </a:solidFill>
              </a:rPr>
              <a:t> Toolkit).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O AWT era limitado em recursos e apresentava uma aparência e comportamento inconsistentes em diferentes sistemas operacionais.</a:t>
            </a:r>
          </a:p>
          <a:p>
            <a:pPr algn="just">
              <a:spcBef>
                <a:spcPct val="20000"/>
              </a:spcBef>
            </a:pPr>
            <a:endParaRPr lang="pt-B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62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VANTAGENS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48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SWING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2F692-8957-42F1-9D8F-895CAD1F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229600" cy="2987614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Portabilidade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Componentes personalizáveis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Layout flexível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Suporte a arrastar e soltar (Quando utilizado drag </a:t>
            </a:r>
            <a:r>
              <a:rPr lang="pt-BR" sz="2000" dirty="0" err="1">
                <a:solidFill>
                  <a:srgbClr val="002060"/>
                </a:solidFill>
              </a:rPr>
              <a:t>and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drop</a:t>
            </a:r>
            <a:r>
              <a:rPr lang="pt-BR" sz="2000" dirty="0">
                <a:solidFill>
                  <a:srgbClr val="002060"/>
                </a:solidFill>
              </a:rPr>
              <a:t> da IDE)</a:t>
            </a:r>
            <a:endParaRPr lang="pt-B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61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DEFINIÇÃO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48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JFRAME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2F692-8957-42F1-9D8F-895CAD1F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229600" cy="3110724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2000" dirty="0" err="1">
                <a:solidFill>
                  <a:srgbClr val="002060"/>
                </a:solidFill>
              </a:rPr>
              <a:t>JFrame</a:t>
            </a:r>
            <a:r>
              <a:rPr lang="pt-BR" sz="2000" dirty="0">
                <a:solidFill>
                  <a:srgbClr val="002060"/>
                </a:solidFill>
              </a:rPr>
              <a:t> é uma classe fornecida pela biblioteca Swing do Java que representa uma janela com uma interface gráfica.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Um </a:t>
            </a:r>
            <a:r>
              <a:rPr lang="pt-BR" sz="2000" dirty="0" err="1">
                <a:solidFill>
                  <a:srgbClr val="002060"/>
                </a:solidFill>
              </a:rPr>
              <a:t>JFrame</a:t>
            </a:r>
            <a:r>
              <a:rPr lang="pt-BR" sz="2000" dirty="0">
                <a:solidFill>
                  <a:srgbClr val="002060"/>
                </a:solidFill>
              </a:rPr>
              <a:t> é uma janela top-</a:t>
            </a:r>
            <a:r>
              <a:rPr lang="pt-BR" sz="2000" dirty="0" err="1">
                <a:solidFill>
                  <a:srgbClr val="002060"/>
                </a:solidFill>
              </a:rPr>
              <a:t>level</a:t>
            </a:r>
            <a:r>
              <a:rPr lang="pt-BR" sz="2000" dirty="0">
                <a:solidFill>
                  <a:srgbClr val="002060"/>
                </a:solidFill>
              </a:rPr>
              <a:t>, o que significa que ele pode ser exibido independentemente dentro de um aplicativo. 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Ele possui uma barra de título, botões de minimizar, maximizar e fechar, e pode conter outros componentes de interface gráfica, como botões, caixas de texto, painéis,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417526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4887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000" b="1" dirty="0">
                <a:solidFill>
                  <a:srgbClr val="0070C0"/>
                </a:solidFill>
              </a:rPr>
              <a:t>JFRAME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2F692-8957-42F1-9D8F-895CAD1F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8229600" cy="4095609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setSize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width</a:t>
            </a:r>
            <a:r>
              <a:rPr lang="pt-BR" sz="2000" b="1" dirty="0">
                <a:solidFill>
                  <a:srgbClr val="002060"/>
                </a:solidFill>
              </a:rPr>
              <a:t>,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height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tamanho da janela em pixels.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setLocation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b="1" dirty="0">
                <a:solidFill>
                  <a:srgbClr val="002060"/>
                </a:solidFill>
              </a:rPr>
              <a:t> x, </a:t>
            </a:r>
            <a:r>
              <a:rPr lang="pt-BR" sz="2000" b="1" dirty="0" err="1">
                <a:solidFill>
                  <a:srgbClr val="002060"/>
                </a:solidFill>
              </a:rPr>
              <a:t>int</a:t>
            </a:r>
            <a:r>
              <a:rPr lang="pt-BR" sz="2000" b="1" dirty="0">
                <a:solidFill>
                  <a:srgbClr val="002060"/>
                </a:solidFill>
              </a:rPr>
              <a:t> y)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a posição da janela na tela com base nas coordenadas x e y.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setTitle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String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title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título da janela.</a:t>
            </a:r>
          </a:p>
        </p:txBody>
      </p:sp>
    </p:spTree>
    <p:extLst>
      <p:ext uri="{BB962C8B-B14F-4D97-AF65-F5344CB8AC3E}">
        <p14:creationId xmlns:p14="http://schemas.microsoft.com/office/powerpoint/2010/main" val="3715838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MÉTODOS</a:t>
            </a:r>
            <a:endParaRPr lang="pt-BR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b="1" dirty="0">
                <a:solidFill>
                  <a:srgbClr val="0070C0"/>
                </a:solidFill>
              </a:rPr>
              <a:t>JFRAME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2F692-8957-42F1-9D8F-895CAD1F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8229600" cy="4034054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setVisible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boolean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visible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a visibilidade da janela. Se definido como </a:t>
            </a:r>
            <a:r>
              <a:rPr lang="pt-BR" sz="2000" dirty="0" err="1">
                <a:solidFill>
                  <a:srgbClr val="002060"/>
                </a:solidFill>
              </a:rPr>
              <a:t>true</a:t>
            </a:r>
            <a:r>
              <a:rPr lang="pt-BR" sz="2000" dirty="0">
                <a:solidFill>
                  <a:srgbClr val="002060"/>
                </a:solidFill>
              </a:rPr>
              <a:t>, a janela será exibida na tela.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setResizable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boolean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resizable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se a janela é redimensionável pelo usuário.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marL="34925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2060"/>
                </a:solidFill>
              </a:rPr>
              <a:t>setIconImage</a:t>
            </a:r>
            <a:r>
              <a:rPr lang="pt-BR" sz="2000" b="1" dirty="0">
                <a:solidFill>
                  <a:srgbClr val="002060"/>
                </a:solidFill>
              </a:rPr>
              <a:t>(</a:t>
            </a:r>
            <a:r>
              <a:rPr lang="pt-BR" sz="2000" b="1" dirty="0" err="1">
                <a:solidFill>
                  <a:srgbClr val="002060"/>
                </a:solidFill>
              </a:rPr>
              <a:t>Image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>
                <a:solidFill>
                  <a:srgbClr val="002060"/>
                </a:solidFill>
              </a:rPr>
              <a:t>image</a:t>
            </a:r>
            <a:r>
              <a:rPr lang="pt-BR" sz="2000" b="1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endParaRPr lang="pt-BR" sz="1600" dirty="0">
              <a:solidFill>
                <a:srgbClr val="00206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sz="2000" dirty="0">
                <a:solidFill>
                  <a:srgbClr val="002060"/>
                </a:solidFill>
              </a:rPr>
              <a:t>Define o ícone da janela com base em uma imagem.</a:t>
            </a:r>
          </a:p>
        </p:txBody>
      </p:sp>
    </p:spTree>
    <p:extLst>
      <p:ext uri="{BB962C8B-B14F-4D97-AF65-F5344CB8AC3E}">
        <p14:creationId xmlns:p14="http://schemas.microsoft.com/office/powerpoint/2010/main" val="3881882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10507</TotalTime>
  <Words>1447</Words>
  <Application>Microsoft Office PowerPoint</Application>
  <PresentationFormat>Apresentação na tela (4:3)</PresentationFormat>
  <Paragraphs>329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1828</cp:revision>
  <cp:lastPrinted>1601-01-01T00:00:00Z</cp:lastPrinted>
  <dcterms:created xsi:type="dcterms:W3CDTF">2015-08-12T20:16:29Z</dcterms:created>
  <dcterms:modified xsi:type="dcterms:W3CDTF">2023-08-29T02:39:37Z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