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31.xml.rels" ContentType="application/vnd.openxmlformats-package.relationship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jpeg" ContentType="image/jpeg"/>
  <Override PartName="/ppt/media/image13.png" ContentType="image/png"/>
  <Override PartName="/ppt/media/image8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10.png" ContentType="image/png"/>
  <Override PartName="/ppt/media/image5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9.png" ContentType="image/png"/>
  <Override PartName="/ppt/media/image14.png" ContentType="image/png"/>
  <Override PartName="/ppt/media/image15.png" ContentType="image/png"/>
  <Override PartName="/ppt/media/image16.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32.xml" ContentType="application/vnd.openxmlformats-officedocument.presentationml.slide+xml"/>
  <Override PartName="/ppt/slides/slide11.xml" ContentType="application/vnd.openxmlformats-officedocument.presentationml.slide+xml"/>
  <Override PartName="/ppt/slides/slide33.xml" ContentType="application/vnd.openxmlformats-officedocument.presentationml.slide+xml"/>
  <Override PartName="/ppt/slides/slide12.xml" ContentType="application/vnd.openxmlformats-officedocument.presentationml.slide+xml"/>
  <Override PartName="/ppt/slides/slide34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32.xml.rels" ContentType="application/vnd.openxmlformats-package.relationships+xml"/>
  <Override PartName="/ppt/slides/_rels/slide10.xml.rels" ContentType="application/vnd.openxmlformats-package.relationships+xml"/>
  <Override PartName="/ppt/slides/_rels/slide33.xml.rels" ContentType="application/vnd.openxmlformats-package.relationships+xml"/>
  <Override PartName="/ppt/slides/_rels/slide11.xml.rels" ContentType="application/vnd.openxmlformats-package.relationships+xml"/>
  <Override PartName="/ppt/slides/_rels/slide34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_rels/presentation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GB" sz="4400" spc="-1" strike="noStrike">
                <a:solidFill>
                  <a:srgbClr val="ffffff"/>
                </a:solidFill>
                <a:latin typeface="Arial"/>
              </a:rPr>
              <a:t>Clique para mover o slide</a:t>
            </a:r>
            <a:endParaRPr b="0" lang="en-GB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Clique para editar o formato de notas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&lt;cabeçalho&gt;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dt" idx="2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ftr" idx="3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6"/>
          <p:cNvSpPr>
            <a:spLocks noGrp="1"/>
          </p:cNvSpPr>
          <p:nvPr>
            <p:ph type="sldNum" idx="4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3ADC3B22-4677-469E-8BB6-71F7E5D2C7FC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dt" idx="5"/>
          </p:nvPr>
        </p:nvSpPr>
        <p:spPr>
          <a:xfrm>
            <a:off x="4278240" y="0"/>
            <a:ext cx="3274560" cy="528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</a:pPr>
            <a:fld id="{6EC098C7-BE89-46B8-B7F3-C2D83112241D}" type="datetime1"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04/01/2024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317" name="Text Box 2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+mn-ea"/>
            </a:endParaRPr>
          </a:p>
        </p:txBody>
      </p:sp>
      <p:sp>
        <p:nvSpPr>
          <p:cNvPr id="318" name="Text Box 3"/>
          <p:cNvSpPr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fld id="{349AC872-D780-4EA9-97C1-0D294603C160}" type="slidenum">
              <a:rPr b="0" lang="pt-BR" sz="1200" spc="-1" strike="noStrike">
                <a:solidFill>
                  <a:srgbClr val="000000"/>
                </a:solidFill>
                <a:latin typeface="Arial"/>
                <a:ea typeface="+mn-ea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dt" idx="14"/>
          </p:nvPr>
        </p:nvSpPr>
        <p:spPr>
          <a:xfrm>
            <a:off x="4278240" y="0"/>
            <a:ext cx="3274560" cy="528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</a:pPr>
            <a:fld id="{50253553-2DAE-4FD6-A110-31E753BCE4E4}" type="datetime1"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04/01/2024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 type="sldImg"/>
          </p:nvPr>
        </p:nvSpPr>
        <p:spPr>
          <a:xfrm>
            <a:off x="1108080" y="812880"/>
            <a:ext cx="5343120" cy="4008240"/>
          </a:xfrm>
          <a:prstGeom prst="rect">
            <a:avLst/>
          </a:prstGeom>
          <a:ln w="0">
            <a:noFill/>
          </a:ln>
        </p:spPr>
      </p:sp>
      <p:sp>
        <p:nvSpPr>
          <p:cNvPr id="345" name="Text Box 2"/>
          <p:cNvSpPr/>
          <p:nvPr/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dt" idx="15"/>
          </p:nvPr>
        </p:nvSpPr>
        <p:spPr>
          <a:xfrm>
            <a:off x="4278240" y="0"/>
            <a:ext cx="3274560" cy="528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</a:pPr>
            <a:fld id="{988051F9-1950-43F1-BCA5-9DF2B9216837}" type="datetime1"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04/01/2024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 type="sldImg"/>
          </p:nvPr>
        </p:nvSpPr>
        <p:spPr>
          <a:xfrm>
            <a:off x="1108080" y="812880"/>
            <a:ext cx="5343120" cy="4008240"/>
          </a:xfrm>
          <a:prstGeom prst="rect">
            <a:avLst/>
          </a:prstGeom>
          <a:ln w="0">
            <a:noFill/>
          </a:ln>
        </p:spPr>
      </p:sp>
      <p:sp>
        <p:nvSpPr>
          <p:cNvPr id="348" name="Text Box 2"/>
          <p:cNvSpPr/>
          <p:nvPr/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dt" idx="16"/>
          </p:nvPr>
        </p:nvSpPr>
        <p:spPr>
          <a:xfrm>
            <a:off x="4278240" y="0"/>
            <a:ext cx="3274560" cy="528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</a:pPr>
            <a:fld id="{5F1DFD32-DDF9-4EC1-9E82-5F132BCA8D5A}" type="datetime1"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04/01/2024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0" name="PlaceHolder 2"/>
          <p:cNvSpPr>
            <a:spLocks noGrp="1"/>
          </p:cNvSpPr>
          <p:nvPr>
            <p:ph type="sldImg"/>
          </p:nvPr>
        </p:nvSpPr>
        <p:spPr>
          <a:xfrm>
            <a:off x="1108080" y="812880"/>
            <a:ext cx="5343120" cy="4008240"/>
          </a:xfrm>
          <a:prstGeom prst="rect">
            <a:avLst/>
          </a:prstGeom>
          <a:ln w="0">
            <a:noFill/>
          </a:ln>
        </p:spPr>
      </p:sp>
      <p:sp>
        <p:nvSpPr>
          <p:cNvPr id="351" name="Text Box 2"/>
          <p:cNvSpPr/>
          <p:nvPr/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dt" idx="17"/>
          </p:nvPr>
        </p:nvSpPr>
        <p:spPr>
          <a:xfrm>
            <a:off x="4278240" y="0"/>
            <a:ext cx="3274560" cy="528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</a:pPr>
            <a:fld id="{B67CEE72-8B99-4534-A07D-ED786D62D9FD}" type="datetime1"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04/01/2024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3" name="PlaceHolder 2"/>
          <p:cNvSpPr>
            <a:spLocks noGrp="1"/>
          </p:cNvSpPr>
          <p:nvPr>
            <p:ph type="sldImg"/>
          </p:nvPr>
        </p:nvSpPr>
        <p:spPr>
          <a:xfrm>
            <a:off x="1108080" y="812880"/>
            <a:ext cx="5343120" cy="4008240"/>
          </a:xfrm>
          <a:prstGeom prst="rect">
            <a:avLst/>
          </a:prstGeom>
          <a:ln w="0">
            <a:noFill/>
          </a:ln>
        </p:spPr>
      </p:sp>
      <p:sp>
        <p:nvSpPr>
          <p:cNvPr id="354" name="Text Box 2"/>
          <p:cNvSpPr/>
          <p:nvPr/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dt" idx="18"/>
          </p:nvPr>
        </p:nvSpPr>
        <p:spPr>
          <a:xfrm>
            <a:off x="4278240" y="0"/>
            <a:ext cx="3274560" cy="528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</a:pPr>
            <a:fld id="{6E687259-7117-49BE-8FEB-2B9EBEA50444}" type="datetime1"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04/01/2024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 type="sldImg"/>
          </p:nvPr>
        </p:nvSpPr>
        <p:spPr>
          <a:xfrm>
            <a:off x="1108080" y="812880"/>
            <a:ext cx="5343120" cy="4008240"/>
          </a:xfrm>
          <a:prstGeom prst="rect">
            <a:avLst/>
          </a:prstGeom>
          <a:ln w="0">
            <a:noFill/>
          </a:ln>
        </p:spPr>
      </p:sp>
      <p:sp>
        <p:nvSpPr>
          <p:cNvPr id="357" name="Text Box 2"/>
          <p:cNvSpPr/>
          <p:nvPr/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dt" idx="19"/>
          </p:nvPr>
        </p:nvSpPr>
        <p:spPr>
          <a:xfrm>
            <a:off x="4278240" y="0"/>
            <a:ext cx="3274560" cy="528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</a:pPr>
            <a:fld id="{3DBA7B21-EE66-4092-9CBC-BC3D53AC4D1D}" type="datetime1"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04/01/2024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 type="sldImg"/>
          </p:nvPr>
        </p:nvSpPr>
        <p:spPr>
          <a:xfrm>
            <a:off x="1108080" y="812880"/>
            <a:ext cx="5343120" cy="4008240"/>
          </a:xfrm>
          <a:prstGeom prst="rect">
            <a:avLst/>
          </a:prstGeom>
          <a:ln w="0">
            <a:noFill/>
          </a:ln>
        </p:spPr>
      </p:sp>
      <p:sp>
        <p:nvSpPr>
          <p:cNvPr id="360" name="Text Box 2"/>
          <p:cNvSpPr/>
          <p:nvPr/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dt" idx="20"/>
          </p:nvPr>
        </p:nvSpPr>
        <p:spPr>
          <a:xfrm>
            <a:off x="4278240" y="0"/>
            <a:ext cx="3274560" cy="528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</a:pPr>
            <a:fld id="{F238749D-0534-49DD-A287-90D511F52828}" type="datetime1"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04/01/2024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 type="sldImg"/>
          </p:nvPr>
        </p:nvSpPr>
        <p:spPr>
          <a:xfrm>
            <a:off x="1108080" y="812880"/>
            <a:ext cx="5343120" cy="4008240"/>
          </a:xfrm>
          <a:prstGeom prst="rect">
            <a:avLst/>
          </a:prstGeom>
          <a:ln w="0">
            <a:noFill/>
          </a:ln>
        </p:spPr>
      </p:sp>
      <p:sp>
        <p:nvSpPr>
          <p:cNvPr id="363" name="Text Box 2"/>
          <p:cNvSpPr/>
          <p:nvPr/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dt" idx="21"/>
          </p:nvPr>
        </p:nvSpPr>
        <p:spPr>
          <a:xfrm>
            <a:off x="4278240" y="0"/>
            <a:ext cx="3274560" cy="528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</a:pPr>
            <a:fld id="{8818E50E-8298-4ED2-BB11-8979DC9791FA}" type="datetime1"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04/01/2024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 type="sldImg"/>
          </p:nvPr>
        </p:nvSpPr>
        <p:spPr>
          <a:xfrm>
            <a:off x="1108080" y="812880"/>
            <a:ext cx="5343120" cy="4008240"/>
          </a:xfrm>
          <a:prstGeom prst="rect">
            <a:avLst/>
          </a:prstGeom>
          <a:ln w="0">
            <a:noFill/>
          </a:ln>
        </p:spPr>
      </p:sp>
      <p:sp>
        <p:nvSpPr>
          <p:cNvPr id="366" name="Text Box 2"/>
          <p:cNvSpPr/>
          <p:nvPr/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dt" idx="22"/>
          </p:nvPr>
        </p:nvSpPr>
        <p:spPr>
          <a:xfrm>
            <a:off x="4278240" y="0"/>
            <a:ext cx="3274560" cy="528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</a:pPr>
            <a:fld id="{49B6ACD1-F567-4749-B25B-12DEA63546E8}" type="datetime1"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04/01/2024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8" name="PlaceHolder 2"/>
          <p:cNvSpPr>
            <a:spLocks noGrp="1"/>
          </p:cNvSpPr>
          <p:nvPr>
            <p:ph type="sldImg"/>
          </p:nvPr>
        </p:nvSpPr>
        <p:spPr>
          <a:xfrm>
            <a:off x="1108080" y="812880"/>
            <a:ext cx="5343120" cy="4008240"/>
          </a:xfrm>
          <a:prstGeom prst="rect">
            <a:avLst/>
          </a:prstGeom>
          <a:ln w="0">
            <a:noFill/>
          </a:ln>
        </p:spPr>
      </p:sp>
      <p:sp>
        <p:nvSpPr>
          <p:cNvPr id="369" name="Text Box 2"/>
          <p:cNvSpPr/>
          <p:nvPr/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dt" idx="23"/>
          </p:nvPr>
        </p:nvSpPr>
        <p:spPr>
          <a:xfrm>
            <a:off x="4278240" y="0"/>
            <a:ext cx="3274560" cy="528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</a:pPr>
            <a:fld id="{27099620-44F9-4374-83FA-0D2953257CD7}" type="datetime1"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04/01/2024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1" name="PlaceHolder 2"/>
          <p:cNvSpPr>
            <a:spLocks noGrp="1"/>
          </p:cNvSpPr>
          <p:nvPr>
            <p:ph type="sldImg"/>
          </p:nvPr>
        </p:nvSpPr>
        <p:spPr>
          <a:xfrm>
            <a:off x="1108080" y="812880"/>
            <a:ext cx="5343120" cy="4008240"/>
          </a:xfrm>
          <a:prstGeom prst="rect">
            <a:avLst/>
          </a:prstGeom>
          <a:ln w="0">
            <a:noFill/>
          </a:ln>
        </p:spPr>
      </p:sp>
      <p:sp>
        <p:nvSpPr>
          <p:cNvPr id="372" name="Text Box 2"/>
          <p:cNvSpPr/>
          <p:nvPr/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dt" idx="6"/>
          </p:nvPr>
        </p:nvSpPr>
        <p:spPr>
          <a:xfrm>
            <a:off x="4278240" y="0"/>
            <a:ext cx="3274560" cy="528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</a:pPr>
            <a:fld id="{B8DDACD1-D6CA-40D6-8AF6-F50B86D1AE83}" type="datetime1"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04/01/2024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 type="sldImg"/>
          </p:nvPr>
        </p:nvSpPr>
        <p:spPr>
          <a:xfrm>
            <a:off x="1108080" y="812880"/>
            <a:ext cx="5343120" cy="4008240"/>
          </a:xfrm>
          <a:prstGeom prst="rect">
            <a:avLst/>
          </a:prstGeom>
          <a:ln w="0">
            <a:noFill/>
          </a:ln>
        </p:spPr>
      </p:sp>
      <p:sp>
        <p:nvSpPr>
          <p:cNvPr id="321" name="Text Box 2"/>
          <p:cNvSpPr/>
          <p:nvPr/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dt" idx="24"/>
          </p:nvPr>
        </p:nvSpPr>
        <p:spPr>
          <a:xfrm>
            <a:off x="4278240" y="0"/>
            <a:ext cx="3274560" cy="528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</a:pPr>
            <a:fld id="{E5A48CAB-B5FE-459B-A5C6-90BD4E7DE313}" type="datetime1"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04/01/2024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4" name="PlaceHolder 2"/>
          <p:cNvSpPr>
            <a:spLocks noGrp="1"/>
          </p:cNvSpPr>
          <p:nvPr>
            <p:ph type="sldImg"/>
          </p:nvPr>
        </p:nvSpPr>
        <p:spPr>
          <a:xfrm>
            <a:off x="1108080" y="812880"/>
            <a:ext cx="5343120" cy="4008240"/>
          </a:xfrm>
          <a:prstGeom prst="rect">
            <a:avLst/>
          </a:prstGeom>
          <a:ln w="0">
            <a:noFill/>
          </a:ln>
        </p:spPr>
      </p:sp>
      <p:sp>
        <p:nvSpPr>
          <p:cNvPr id="375" name="Text Box 2"/>
          <p:cNvSpPr/>
          <p:nvPr/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dt" idx="25"/>
          </p:nvPr>
        </p:nvSpPr>
        <p:spPr>
          <a:xfrm>
            <a:off x="4278240" y="0"/>
            <a:ext cx="3274560" cy="528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</a:pPr>
            <a:fld id="{4973DBEA-BDE3-4473-8DA5-7E4F1E55C950}" type="datetime1"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04/01/2024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7" name="PlaceHolder 2"/>
          <p:cNvSpPr>
            <a:spLocks noGrp="1"/>
          </p:cNvSpPr>
          <p:nvPr>
            <p:ph type="sldImg"/>
          </p:nvPr>
        </p:nvSpPr>
        <p:spPr>
          <a:xfrm>
            <a:off x="1108080" y="812880"/>
            <a:ext cx="5343120" cy="4008240"/>
          </a:xfrm>
          <a:prstGeom prst="rect">
            <a:avLst/>
          </a:prstGeom>
          <a:ln w="0">
            <a:noFill/>
          </a:ln>
        </p:spPr>
      </p:sp>
      <p:sp>
        <p:nvSpPr>
          <p:cNvPr id="378" name="Text Box 2"/>
          <p:cNvSpPr/>
          <p:nvPr/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dt" idx="26"/>
          </p:nvPr>
        </p:nvSpPr>
        <p:spPr>
          <a:xfrm>
            <a:off x="4278240" y="0"/>
            <a:ext cx="3274560" cy="528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</a:pPr>
            <a:fld id="{27610D71-D345-4A06-A323-B6E0BD4B313B}" type="datetime1"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04/01/2024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0" name="PlaceHolder 2"/>
          <p:cNvSpPr>
            <a:spLocks noGrp="1"/>
          </p:cNvSpPr>
          <p:nvPr>
            <p:ph type="sldImg"/>
          </p:nvPr>
        </p:nvSpPr>
        <p:spPr>
          <a:xfrm>
            <a:off x="1108080" y="812880"/>
            <a:ext cx="5343120" cy="4008240"/>
          </a:xfrm>
          <a:prstGeom prst="rect">
            <a:avLst/>
          </a:prstGeom>
          <a:ln w="0">
            <a:noFill/>
          </a:ln>
        </p:spPr>
      </p:sp>
      <p:sp>
        <p:nvSpPr>
          <p:cNvPr id="381" name="Text Box 2"/>
          <p:cNvSpPr/>
          <p:nvPr/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dt" idx="27"/>
          </p:nvPr>
        </p:nvSpPr>
        <p:spPr>
          <a:xfrm>
            <a:off x="4278240" y="0"/>
            <a:ext cx="3274560" cy="528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</a:pPr>
            <a:fld id="{BACA46F1-E6EF-42E2-AA84-A3975DDF20A0}" type="datetime1"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04/01/2024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3" name="PlaceHolder 2"/>
          <p:cNvSpPr>
            <a:spLocks noGrp="1"/>
          </p:cNvSpPr>
          <p:nvPr>
            <p:ph type="sldImg"/>
          </p:nvPr>
        </p:nvSpPr>
        <p:spPr>
          <a:xfrm>
            <a:off x="1108080" y="812880"/>
            <a:ext cx="5343120" cy="4008240"/>
          </a:xfrm>
          <a:prstGeom prst="rect">
            <a:avLst/>
          </a:prstGeom>
          <a:ln w="0">
            <a:noFill/>
          </a:ln>
        </p:spPr>
      </p:sp>
      <p:sp>
        <p:nvSpPr>
          <p:cNvPr id="384" name="Text Box 2"/>
          <p:cNvSpPr/>
          <p:nvPr/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dt" idx="28"/>
          </p:nvPr>
        </p:nvSpPr>
        <p:spPr>
          <a:xfrm>
            <a:off x="4278240" y="0"/>
            <a:ext cx="3274560" cy="528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</a:pPr>
            <a:fld id="{8C4383EB-591A-4097-8877-81C027C73FEB}" type="datetime1"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04/01/2024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6" name="PlaceHolder 2"/>
          <p:cNvSpPr>
            <a:spLocks noGrp="1"/>
          </p:cNvSpPr>
          <p:nvPr>
            <p:ph type="sldImg"/>
          </p:nvPr>
        </p:nvSpPr>
        <p:spPr>
          <a:xfrm>
            <a:off x="1108080" y="812880"/>
            <a:ext cx="5343120" cy="4008240"/>
          </a:xfrm>
          <a:prstGeom prst="rect">
            <a:avLst/>
          </a:prstGeom>
          <a:ln w="0">
            <a:noFill/>
          </a:ln>
        </p:spPr>
      </p:sp>
      <p:sp>
        <p:nvSpPr>
          <p:cNvPr id="387" name="Text Box 2"/>
          <p:cNvSpPr/>
          <p:nvPr/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dt" idx="29"/>
          </p:nvPr>
        </p:nvSpPr>
        <p:spPr>
          <a:xfrm>
            <a:off x="4278240" y="0"/>
            <a:ext cx="3274560" cy="528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</a:pPr>
            <a:fld id="{7A0D388F-9371-44D8-A4CB-4DBC2943D63B}" type="datetime1"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04/01/2024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9" name="PlaceHolder 2"/>
          <p:cNvSpPr>
            <a:spLocks noGrp="1"/>
          </p:cNvSpPr>
          <p:nvPr>
            <p:ph type="sldImg"/>
          </p:nvPr>
        </p:nvSpPr>
        <p:spPr>
          <a:xfrm>
            <a:off x="1108080" y="812880"/>
            <a:ext cx="5343120" cy="4008240"/>
          </a:xfrm>
          <a:prstGeom prst="rect">
            <a:avLst/>
          </a:prstGeom>
          <a:ln w="0">
            <a:noFill/>
          </a:ln>
        </p:spPr>
      </p:sp>
      <p:sp>
        <p:nvSpPr>
          <p:cNvPr id="390" name="Text Box 2"/>
          <p:cNvSpPr/>
          <p:nvPr/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dt" idx="30"/>
          </p:nvPr>
        </p:nvSpPr>
        <p:spPr>
          <a:xfrm>
            <a:off x="4278240" y="0"/>
            <a:ext cx="3274560" cy="528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</a:pPr>
            <a:fld id="{22F37225-E07F-438E-BB78-57380D511135}" type="datetime1"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04/01/2024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2" name="PlaceHolder 2"/>
          <p:cNvSpPr>
            <a:spLocks noGrp="1"/>
          </p:cNvSpPr>
          <p:nvPr>
            <p:ph type="sldImg"/>
          </p:nvPr>
        </p:nvSpPr>
        <p:spPr>
          <a:xfrm>
            <a:off x="1108080" y="812880"/>
            <a:ext cx="5343120" cy="4008240"/>
          </a:xfrm>
          <a:prstGeom prst="rect">
            <a:avLst/>
          </a:prstGeom>
          <a:ln w="0">
            <a:noFill/>
          </a:ln>
        </p:spPr>
      </p:sp>
      <p:sp>
        <p:nvSpPr>
          <p:cNvPr id="393" name="Text Box 2"/>
          <p:cNvSpPr/>
          <p:nvPr/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dt" idx="31"/>
          </p:nvPr>
        </p:nvSpPr>
        <p:spPr>
          <a:xfrm>
            <a:off x="4278240" y="0"/>
            <a:ext cx="3274560" cy="528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</a:pPr>
            <a:fld id="{459B27BE-BB4F-452D-9152-CD47471FD0DC}" type="datetime1"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04/01/2024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5" name="PlaceHolder 2"/>
          <p:cNvSpPr>
            <a:spLocks noGrp="1"/>
          </p:cNvSpPr>
          <p:nvPr>
            <p:ph type="sldImg"/>
          </p:nvPr>
        </p:nvSpPr>
        <p:spPr>
          <a:xfrm>
            <a:off x="1108080" y="812880"/>
            <a:ext cx="5343120" cy="4008240"/>
          </a:xfrm>
          <a:prstGeom prst="rect">
            <a:avLst/>
          </a:prstGeom>
          <a:ln w="0">
            <a:noFill/>
          </a:ln>
        </p:spPr>
      </p:sp>
      <p:sp>
        <p:nvSpPr>
          <p:cNvPr id="396" name="Text Box 2"/>
          <p:cNvSpPr/>
          <p:nvPr/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dt" idx="32"/>
          </p:nvPr>
        </p:nvSpPr>
        <p:spPr>
          <a:xfrm>
            <a:off x="4278240" y="0"/>
            <a:ext cx="3274560" cy="528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</a:pPr>
            <a:fld id="{48EBF3BF-98BE-48DB-92DA-F01F56272139}" type="datetime1"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04/01/2024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 type="sldImg"/>
          </p:nvPr>
        </p:nvSpPr>
        <p:spPr>
          <a:xfrm>
            <a:off x="1108080" y="812880"/>
            <a:ext cx="5343120" cy="4008240"/>
          </a:xfrm>
          <a:prstGeom prst="rect">
            <a:avLst/>
          </a:prstGeom>
          <a:ln w="0">
            <a:noFill/>
          </a:ln>
        </p:spPr>
      </p:sp>
      <p:sp>
        <p:nvSpPr>
          <p:cNvPr id="399" name="Text Box 2"/>
          <p:cNvSpPr/>
          <p:nvPr/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dt" idx="33"/>
          </p:nvPr>
        </p:nvSpPr>
        <p:spPr>
          <a:xfrm>
            <a:off x="4278240" y="0"/>
            <a:ext cx="3274560" cy="528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</a:pPr>
            <a:fld id="{674E3324-E42D-442E-803C-3F1079D59ED3}" type="datetime1"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04/01/2024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1" name="PlaceHolder 2"/>
          <p:cNvSpPr>
            <a:spLocks noGrp="1"/>
          </p:cNvSpPr>
          <p:nvPr>
            <p:ph type="sldImg"/>
          </p:nvPr>
        </p:nvSpPr>
        <p:spPr>
          <a:xfrm>
            <a:off x="1108080" y="812880"/>
            <a:ext cx="5343120" cy="4008240"/>
          </a:xfrm>
          <a:prstGeom prst="rect">
            <a:avLst/>
          </a:prstGeom>
          <a:ln w="0">
            <a:noFill/>
          </a:ln>
        </p:spPr>
      </p:sp>
      <p:sp>
        <p:nvSpPr>
          <p:cNvPr id="402" name="Text Box 2"/>
          <p:cNvSpPr/>
          <p:nvPr/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dt" idx="7"/>
          </p:nvPr>
        </p:nvSpPr>
        <p:spPr>
          <a:xfrm>
            <a:off x="4278240" y="0"/>
            <a:ext cx="3274560" cy="528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</a:pPr>
            <a:fld id="{10D96707-4429-4BB6-9B43-9034957C6B62}" type="datetime1"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04/01/2024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 type="sldImg"/>
          </p:nvPr>
        </p:nvSpPr>
        <p:spPr>
          <a:xfrm>
            <a:off x="1108080" y="812880"/>
            <a:ext cx="5343120" cy="4008240"/>
          </a:xfrm>
          <a:prstGeom prst="rect">
            <a:avLst/>
          </a:prstGeom>
          <a:ln w="0">
            <a:noFill/>
          </a:ln>
        </p:spPr>
      </p:sp>
      <p:sp>
        <p:nvSpPr>
          <p:cNvPr id="324" name="Text Box 2"/>
          <p:cNvSpPr/>
          <p:nvPr/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dt" idx="34"/>
          </p:nvPr>
        </p:nvSpPr>
        <p:spPr>
          <a:xfrm>
            <a:off x="4278240" y="0"/>
            <a:ext cx="3274560" cy="528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</a:pPr>
            <a:fld id="{F8DC9C15-245D-436B-8036-8F160958278E}" type="datetime1"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04/01/2024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4" name="PlaceHolder 2"/>
          <p:cNvSpPr>
            <a:spLocks noGrp="1"/>
          </p:cNvSpPr>
          <p:nvPr>
            <p:ph type="sldImg"/>
          </p:nvPr>
        </p:nvSpPr>
        <p:spPr>
          <a:xfrm>
            <a:off x="1108080" y="812880"/>
            <a:ext cx="5343120" cy="4008240"/>
          </a:xfrm>
          <a:prstGeom prst="rect">
            <a:avLst/>
          </a:prstGeom>
          <a:ln w="0">
            <a:noFill/>
          </a:ln>
        </p:spPr>
      </p:sp>
      <p:sp>
        <p:nvSpPr>
          <p:cNvPr id="405" name="Text Box 2"/>
          <p:cNvSpPr/>
          <p:nvPr/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dt" idx="35"/>
          </p:nvPr>
        </p:nvSpPr>
        <p:spPr>
          <a:xfrm>
            <a:off x="4278240" y="0"/>
            <a:ext cx="3274560" cy="528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</a:pPr>
            <a:fld id="{F1A7FF69-6465-41F3-83E0-07FFF74D00A5}" type="datetime1"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04/01/2024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7" name="PlaceHolder 2"/>
          <p:cNvSpPr>
            <a:spLocks noGrp="1"/>
          </p:cNvSpPr>
          <p:nvPr>
            <p:ph type="sldImg"/>
          </p:nvPr>
        </p:nvSpPr>
        <p:spPr>
          <a:xfrm>
            <a:off x="1108080" y="812880"/>
            <a:ext cx="5343120" cy="4008240"/>
          </a:xfrm>
          <a:prstGeom prst="rect">
            <a:avLst/>
          </a:prstGeom>
          <a:ln w="0">
            <a:noFill/>
          </a:ln>
        </p:spPr>
      </p:sp>
      <p:sp>
        <p:nvSpPr>
          <p:cNvPr id="408" name="Text Box 2"/>
          <p:cNvSpPr/>
          <p:nvPr/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dt" idx="36"/>
          </p:nvPr>
        </p:nvSpPr>
        <p:spPr>
          <a:xfrm>
            <a:off x="4278240" y="0"/>
            <a:ext cx="3274560" cy="528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</a:pPr>
            <a:fld id="{15431A41-1082-4284-8D9F-23194B6FE764}" type="datetime1"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04/01/2024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0" name="PlaceHolder 2"/>
          <p:cNvSpPr>
            <a:spLocks noGrp="1"/>
          </p:cNvSpPr>
          <p:nvPr>
            <p:ph type="sldImg"/>
          </p:nvPr>
        </p:nvSpPr>
        <p:spPr>
          <a:xfrm>
            <a:off x="1108080" y="812880"/>
            <a:ext cx="5343120" cy="4008240"/>
          </a:xfrm>
          <a:prstGeom prst="rect">
            <a:avLst/>
          </a:prstGeom>
          <a:ln w="0">
            <a:noFill/>
          </a:ln>
        </p:spPr>
      </p:sp>
      <p:sp>
        <p:nvSpPr>
          <p:cNvPr id="411" name="Text Box 2"/>
          <p:cNvSpPr/>
          <p:nvPr/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dt" idx="37"/>
          </p:nvPr>
        </p:nvSpPr>
        <p:spPr>
          <a:xfrm>
            <a:off x="4278240" y="0"/>
            <a:ext cx="3274560" cy="528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</a:pPr>
            <a:fld id="{CEB874B0-28F2-4352-949B-BF13194BCC5F}" type="datetime1"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04/01/2024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3" name="PlaceHolder 2"/>
          <p:cNvSpPr>
            <a:spLocks noGrp="1"/>
          </p:cNvSpPr>
          <p:nvPr>
            <p:ph type="sldImg"/>
          </p:nvPr>
        </p:nvSpPr>
        <p:spPr>
          <a:xfrm>
            <a:off x="1108080" y="812880"/>
            <a:ext cx="5343120" cy="4008240"/>
          </a:xfrm>
          <a:prstGeom prst="rect">
            <a:avLst/>
          </a:prstGeom>
          <a:ln w="0">
            <a:noFill/>
          </a:ln>
        </p:spPr>
      </p:sp>
      <p:sp>
        <p:nvSpPr>
          <p:cNvPr id="414" name="Text Box 2"/>
          <p:cNvSpPr/>
          <p:nvPr/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dt" idx="38"/>
          </p:nvPr>
        </p:nvSpPr>
        <p:spPr>
          <a:xfrm>
            <a:off x="4278240" y="0"/>
            <a:ext cx="3274560" cy="528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</a:pPr>
            <a:fld id="{E532427B-2638-42ED-9EB2-6FE7866CE867}" type="datetime1"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04/01/2024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6" name="PlaceHolder 2"/>
          <p:cNvSpPr>
            <a:spLocks noGrp="1"/>
          </p:cNvSpPr>
          <p:nvPr>
            <p:ph type="sldImg"/>
          </p:nvPr>
        </p:nvSpPr>
        <p:spPr>
          <a:xfrm>
            <a:off x="1108080" y="812880"/>
            <a:ext cx="5343120" cy="4008240"/>
          </a:xfrm>
          <a:prstGeom prst="rect">
            <a:avLst/>
          </a:prstGeom>
          <a:ln w="0">
            <a:noFill/>
          </a:ln>
        </p:spPr>
      </p:sp>
      <p:sp>
        <p:nvSpPr>
          <p:cNvPr id="417" name="Text Box 2"/>
          <p:cNvSpPr/>
          <p:nvPr/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dt" idx="8"/>
          </p:nvPr>
        </p:nvSpPr>
        <p:spPr>
          <a:xfrm>
            <a:off x="4278240" y="0"/>
            <a:ext cx="3274560" cy="528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</a:pPr>
            <a:fld id="{105DF717-D493-4202-9B0F-5A8339D9C7AE}" type="datetime1"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04/01/2024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 type="sldImg"/>
          </p:nvPr>
        </p:nvSpPr>
        <p:spPr>
          <a:xfrm>
            <a:off x="1108080" y="812880"/>
            <a:ext cx="5343120" cy="4008240"/>
          </a:xfrm>
          <a:prstGeom prst="rect">
            <a:avLst/>
          </a:prstGeom>
          <a:ln w="0">
            <a:noFill/>
          </a:ln>
        </p:spPr>
      </p:sp>
      <p:sp>
        <p:nvSpPr>
          <p:cNvPr id="327" name="Text Box 2"/>
          <p:cNvSpPr/>
          <p:nvPr/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dt" idx="9"/>
          </p:nvPr>
        </p:nvSpPr>
        <p:spPr>
          <a:xfrm>
            <a:off x="4278240" y="0"/>
            <a:ext cx="3274560" cy="528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</a:pPr>
            <a:fld id="{FD706EF6-34FE-4F6A-86C2-C31AB6F44170}" type="datetime1"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04/01/2024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 type="sldImg"/>
          </p:nvPr>
        </p:nvSpPr>
        <p:spPr>
          <a:xfrm>
            <a:off x="1108080" y="812880"/>
            <a:ext cx="5343120" cy="4008240"/>
          </a:xfrm>
          <a:prstGeom prst="rect">
            <a:avLst/>
          </a:prstGeom>
          <a:ln w="0">
            <a:noFill/>
          </a:ln>
        </p:spPr>
      </p:sp>
      <p:sp>
        <p:nvSpPr>
          <p:cNvPr id="330" name="Text Box 2"/>
          <p:cNvSpPr/>
          <p:nvPr/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dt" idx="10"/>
          </p:nvPr>
        </p:nvSpPr>
        <p:spPr>
          <a:xfrm>
            <a:off x="4278240" y="0"/>
            <a:ext cx="3274560" cy="528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</a:pPr>
            <a:fld id="{4744CB32-9C41-4B85-8E5A-E40AF6F47EA1}" type="datetime1"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04/01/2024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 type="sldImg"/>
          </p:nvPr>
        </p:nvSpPr>
        <p:spPr>
          <a:xfrm>
            <a:off x="1108080" y="812880"/>
            <a:ext cx="5343120" cy="4008240"/>
          </a:xfrm>
          <a:prstGeom prst="rect">
            <a:avLst/>
          </a:prstGeom>
          <a:ln w="0">
            <a:noFill/>
          </a:ln>
        </p:spPr>
      </p:sp>
      <p:sp>
        <p:nvSpPr>
          <p:cNvPr id="333" name="Text Box 2"/>
          <p:cNvSpPr/>
          <p:nvPr/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dt" idx="11"/>
          </p:nvPr>
        </p:nvSpPr>
        <p:spPr>
          <a:xfrm>
            <a:off x="4278240" y="0"/>
            <a:ext cx="3274560" cy="528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</a:pPr>
            <a:fld id="{C4889DDE-0765-413F-89CD-7431C8F9BF5A}" type="datetime1"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04/01/2024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5" name="PlaceHolder 2"/>
          <p:cNvSpPr>
            <a:spLocks noGrp="1"/>
          </p:cNvSpPr>
          <p:nvPr>
            <p:ph type="sldImg"/>
          </p:nvPr>
        </p:nvSpPr>
        <p:spPr>
          <a:xfrm>
            <a:off x="1108080" y="812880"/>
            <a:ext cx="5343120" cy="4008240"/>
          </a:xfrm>
          <a:prstGeom prst="rect">
            <a:avLst/>
          </a:prstGeom>
          <a:ln w="0">
            <a:noFill/>
          </a:ln>
        </p:spPr>
      </p:sp>
      <p:sp>
        <p:nvSpPr>
          <p:cNvPr id="336" name="Text Box 2"/>
          <p:cNvSpPr/>
          <p:nvPr/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dt" idx="12"/>
          </p:nvPr>
        </p:nvSpPr>
        <p:spPr>
          <a:xfrm>
            <a:off x="4278240" y="0"/>
            <a:ext cx="3274560" cy="528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</a:pPr>
            <a:fld id="{B64BB9CD-B970-462E-96B1-96646BDAA5A0}" type="datetime1"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04/01/2024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sldImg"/>
          </p:nvPr>
        </p:nvSpPr>
        <p:spPr>
          <a:xfrm>
            <a:off x="1108080" y="812880"/>
            <a:ext cx="5343120" cy="4008240"/>
          </a:xfrm>
          <a:prstGeom prst="rect">
            <a:avLst/>
          </a:prstGeom>
          <a:ln w="0">
            <a:noFill/>
          </a:ln>
        </p:spPr>
      </p:sp>
      <p:sp>
        <p:nvSpPr>
          <p:cNvPr id="339" name="Text Box 2"/>
          <p:cNvSpPr/>
          <p:nvPr/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dt" idx="13"/>
          </p:nvPr>
        </p:nvSpPr>
        <p:spPr>
          <a:xfrm>
            <a:off x="4278240" y="0"/>
            <a:ext cx="3274560" cy="528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</a:pPr>
            <a:fld id="{52115C80-9E18-4BCD-8F8C-1A5286A02E33}" type="datetime1"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04/01/2024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 type="sldImg"/>
          </p:nvPr>
        </p:nvSpPr>
        <p:spPr>
          <a:xfrm>
            <a:off x="1108080" y="812880"/>
            <a:ext cx="5343120" cy="4008240"/>
          </a:xfrm>
          <a:prstGeom prst="rect">
            <a:avLst/>
          </a:prstGeom>
          <a:ln w="0">
            <a:noFill/>
          </a:ln>
        </p:spPr>
      </p:sp>
      <p:sp>
        <p:nvSpPr>
          <p:cNvPr id="342" name="Text Box 2"/>
          <p:cNvSpPr/>
          <p:nvPr/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25AE295-C5B8-4551-9E13-E31201D6965F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220B85C-8A86-4BC3-9244-BDBE5BB4A6F9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987B2D5-FAEE-4104-8C16-C0AC6ADD9BEC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F019509-A8A5-47C1-AE71-D98A559B5645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8E608E8-B385-453E-A09A-A616F9B2E3E7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573A96C-EE8F-499E-B273-CB61D484DF20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AB35DC6-1253-4066-8CB2-FE55D11DE362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77F2B05-5C7E-4E87-933A-E94EAA9B5489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22E987D-B72C-4646-B708-8E39FF7CEB81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D1030BA-83AE-4884-8299-BE7248BFC923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B80ABA2-0E49-49BD-A72C-ADE359873DAE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309A856-ABE4-4909-A7DB-FFDED63EDF55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1"/>
          <p:cNvSpPr/>
          <p:nvPr/>
        </p:nvSpPr>
        <p:spPr>
          <a:xfrm>
            <a:off x="0" y="6334200"/>
            <a:ext cx="9143640" cy="523440"/>
          </a:xfrm>
          <a:prstGeom prst="rect">
            <a:avLst/>
          </a:prstGeom>
          <a:solidFill>
            <a:srgbClr val="2683c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Rectangle 2"/>
          <p:cNvSpPr/>
          <p:nvPr/>
        </p:nvSpPr>
        <p:spPr>
          <a:xfrm>
            <a:off x="0" y="6334200"/>
            <a:ext cx="9143640" cy="66240"/>
          </a:xfrm>
          <a:prstGeom prst="rect">
            <a:avLst/>
          </a:prstGeom>
          <a:solidFill>
            <a:srgbClr val="1cade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21600" bIns="216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Line 3"/>
          <p:cNvSpPr/>
          <p:nvPr/>
        </p:nvSpPr>
        <p:spPr>
          <a:xfrm>
            <a:off x="895320" y="1738080"/>
            <a:ext cx="7475400" cy="1800"/>
          </a:xfrm>
          <a:prstGeom prst="line">
            <a:avLst/>
          </a:prstGeom>
          <a:ln cap="sq" w="6480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3200" bIns="-432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" name="Picture 4" descr=""/>
          <p:cNvPicPr/>
          <p:nvPr/>
        </p:nvPicPr>
        <p:blipFill>
          <a:blip r:embed="rId2"/>
          <a:stretch/>
        </p:blipFill>
        <p:spPr>
          <a:xfrm>
            <a:off x="7956720" y="179280"/>
            <a:ext cx="1069560" cy="777600"/>
          </a:xfrm>
          <a:prstGeom prst="rect">
            <a:avLst/>
          </a:prstGeom>
          <a:ln w="0">
            <a:noFill/>
          </a:ln>
        </p:spPr>
      </p:pic>
      <p:sp>
        <p:nvSpPr>
          <p:cNvPr id="4" name="Text Box 5"/>
          <p:cNvSpPr/>
          <p:nvPr/>
        </p:nvSpPr>
        <p:spPr>
          <a:xfrm>
            <a:off x="822240" y="6459480"/>
            <a:ext cx="18540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r>
              <a:rPr b="0" lang="pt-BR" sz="900" spc="-1" strike="noStrike">
                <a:solidFill>
                  <a:srgbClr val="ffffff"/>
                </a:solidFill>
                <a:latin typeface="Calibri"/>
              </a:rPr>
              <a:t>2019.2</a:t>
            </a:r>
            <a:endParaRPr b="0" lang="pt-BR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Text Box 8"/>
          <p:cNvSpPr/>
          <p:nvPr/>
        </p:nvSpPr>
        <p:spPr>
          <a:xfrm>
            <a:off x="822240" y="6459480"/>
            <a:ext cx="18540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Text Box 9"/>
          <p:cNvSpPr/>
          <p:nvPr/>
        </p:nvSpPr>
        <p:spPr>
          <a:xfrm>
            <a:off x="0" y="0"/>
            <a:ext cx="1080" cy="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-43560" bIns="-4356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CaixaDeTexto 12"/>
          <p:cNvSpPr/>
          <p:nvPr/>
        </p:nvSpPr>
        <p:spPr>
          <a:xfrm flipH="1">
            <a:off x="-30960" y="6324480"/>
            <a:ext cx="82292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chemeClr val="accent2"/>
                </a:solidFill>
                <a:latin typeface="Arial"/>
              </a:rPr>
              <a:t>Professor: Ediberto Mariano                                                                   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CaixaDeTexto 13"/>
          <p:cNvSpPr/>
          <p:nvPr/>
        </p:nvSpPr>
        <p:spPr>
          <a:xfrm>
            <a:off x="838080" y="6600960"/>
            <a:ext cx="837720" cy="226800"/>
          </a:xfrm>
          <a:prstGeom prst="rect">
            <a:avLst/>
          </a:prstGeom>
          <a:solidFill>
            <a:srgbClr val="0070c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1"/>
          <p:cNvSpPr>
            <a:spLocks noGrp="1"/>
          </p:cNvSpPr>
          <p:nvPr>
            <p:ph type="sldNum" idx="1"/>
          </p:nvPr>
        </p:nvSpPr>
        <p:spPr>
          <a:xfrm>
            <a:off x="8077320" y="6377040"/>
            <a:ext cx="1010880" cy="358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6800" bIns="46800" anchor="ctr">
            <a:noAutofit/>
          </a:bodyPr>
          <a:lstStyle>
            <a:lvl1pPr marL="216000" indent="0">
              <a:lnSpc>
                <a:spcPct val="100000"/>
              </a:lnSpc>
              <a:buNone/>
              <a:tabLst>
                <a:tab algn="l" pos="0"/>
              </a:tabLst>
              <a:defRPr b="0" lang="en-GB" sz="2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fld id="{63B50A4E-CF61-41CA-BBD8-6AA175E40F84}" type="slidenum">
              <a:rPr b="0" lang="en-GB" sz="2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pt-B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4400" spc="-1" strike="noStrike">
                <a:solidFill>
                  <a:srgbClr val="ffffff"/>
                </a:solidFill>
                <a:latin typeface="Arial"/>
              </a:rPr>
              <a:t>Clique para editar o formato do texto do título</a:t>
            </a:r>
            <a:endParaRPr b="0" lang="en-GB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 Box 1"/>
          <p:cNvSpPr/>
          <p:nvPr/>
        </p:nvSpPr>
        <p:spPr>
          <a:xfrm>
            <a:off x="685800" y="1731960"/>
            <a:ext cx="7722720" cy="131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  <a:tab algn="l" pos="8985240"/>
              </a:tabLst>
            </a:pPr>
            <a:r>
              <a:rPr b="1" lang="pt-BR" sz="4000" spc="-1" strike="noStrike">
                <a:solidFill>
                  <a:srgbClr val="0070c0"/>
                </a:solidFill>
                <a:latin typeface="Calibri Light"/>
              </a:rPr>
              <a:t>PROGRAMAÇÃO ORIENTADA A OBJETOS EM JAVA  - ARA0075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Text Box 2"/>
          <p:cNvSpPr/>
          <p:nvPr/>
        </p:nvSpPr>
        <p:spPr>
          <a:xfrm>
            <a:off x="800280" y="4419720"/>
            <a:ext cx="75434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28400"/>
                <a:tab algn="l" pos="10779120"/>
                <a:tab algn="l" pos="10780560"/>
              </a:tabLst>
            </a:pPr>
            <a:r>
              <a:rPr b="0" lang="pt-BR" sz="2400" spc="-1" strike="noStrike">
                <a:solidFill>
                  <a:srgbClr val="0070c0"/>
                </a:solidFill>
                <a:latin typeface="Calibri"/>
              </a:rPr>
              <a:t>PROFESSOR:</a:t>
            </a:r>
            <a:r>
              <a:rPr b="0" lang="pt-BR" sz="2400" spc="-1" strike="noStrike">
                <a:solidFill>
                  <a:srgbClr val="0070c0"/>
                </a:solidFill>
                <a:latin typeface="Calibri"/>
              </a:rPr>
              <a:t>	</a:t>
            </a:r>
            <a:r>
              <a:rPr b="0" lang="pt-BR" sz="2400" spc="-1" strike="noStrike">
                <a:solidFill>
                  <a:srgbClr val="0070c0"/>
                </a:solidFill>
                <a:latin typeface="Calibri"/>
              </a:rPr>
              <a:t> EDIBERTO MARIANO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28400"/>
                <a:tab algn="l" pos="10779120"/>
                <a:tab algn="l" pos="10780560"/>
              </a:tabLst>
            </a:pPr>
            <a:r>
              <a:rPr b="0" lang="pt-BR" sz="2400" spc="-1" strike="noStrike">
                <a:solidFill>
                  <a:srgbClr val="0070c0"/>
                </a:solidFill>
                <a:latin typeface="Calibri"/>
              </a:rPr>
              <a:t>programacaoedi@gmail.com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Text Box 3"/>
          <p:cNvSpPr/>
          <p:nvPr/>
        </p:nvSpPr>
        <p:spPr>
          <a:xfrm>
            <a:off x="7424640" y="6459480"/>
            <a:ext cx="9838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fld id="{21957F2E-C191-4780-B745-32A3A214479D}" type="slidenum">
              <a:rPr b="0" lang="pt-BR" sz="1000" spc="-1" strike="noStrike">
                <a:solidFill>
                  <a:srgbClr val="ffffff"/>
                </a:solidFill>
                <a:latin typeface="Calibri"/>
              </a:rPr>
              <a:t>&lt;número&gt;</a:t>
            </a:fld>
            <a:endParaRPr b="0" lang="pt-BR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Retângulo 4"/>
          <p:cNvSpPr/>
          <p:nvPr/>
        </p:nvSpPr>
        <p:spPr>
          <a:xfrm>
            <a:off x="800280" y="3448080"/>
            <a:ext cx="754344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70c0"/>
                </a:solidFill>
                <a:latin typeface="Calibri Light"/>
              </a:rPr>
              <a:t>Aula 05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2"/>
          <p:cNvSpPr/>
          <p:nvPr/>
        </p:nvSpPr>
        <p:spPr>
          <a:xfrm>
            <a:off x="914400" y="685800"/>
            <a:ext cx="7924320" cy="45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6480" algn="just">
              <a:lnSpc>
                <a:spcPct val="100000"/>
              </a:lnSpc>
              <a:spcBef>
                <a:spcPts val="100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1" lang="pt-BR" sz="2400" spc="-1" strike="noStrike">
                <a:solidFill>
                  <a:srgbClr val="0070c0"/>
                </a:solidFill>
                <a:latin typeface="Arial"/>
              </a:rPr>
              <a:t>Encapsulamento   -   </a:t>
            </a:r>
            <a:r>
              <a:rPr b="1" lang="pt-BR" sz="2400" spc="-1" strike="noStrike">
                <a:solidFill>
                  <a:srgbClr val="0070c0"/>
                </a:solidFill>
                <a:highlight>
                  <a:srgbClr val="ffff00"/>
                </a:highlight>
                <a:latin typeface="Arial"/>
              </a:rPr>
              <a:t>Método set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Text Box 1"/>
          <p:cNvSpPr/>
          <p:nvPr/>
        </p:nvSpPr>
        <p:spPr>
          <a:xfrm>
            <a:off x="945360" y="152280"/>
            <a:ext cx="6670080" cy="47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  <a:tab algn="l" pos="8985240"/>
              </a:tabLst>
            </a:pPr>
            <a:r>
              <a:rPr b="1" lang="pt-BR" sz="2400" spc="-1" strike="noStrike">
                <a:solidFill>
                  <a:srgbClr val="0070c0"/>
                </a:solidFill>
                <a:latin typeface="Calibri Light"/>
              </a:rPr>
              <a:t>PROGRAMAÇÃO ORIENTADA A OBJETOS EM JAVA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CaixaDeTexto 2"/>
          <p:cNvSpPr/>
          <p:nvPr/>
        </p:nvSpPr>
        <p:spPr>
          <a:xfrm>
            <a:off x="5939640" y="687960"/>
            <a:ext cx="19087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ff0000"/>
                </a:solidFill>
                <a:latin typeface="Arial"/>
              </a:rPr>
              <a:t>Exemplo 1: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0" name="Imagem 1" descr=""/>
          <p:cNvPicPr/>
          <p:nvPr/>
        </p:nvPicPr>
        <p:blipFill>
          <a:blip r:embed="rId1"/>
          <a:stretch/>
        </p:blipFill>
        <p:spPr>
          <a:xfrm>
            <a:off x="304920" y="1246320"/>
            <a:ext cx="5415120" cy="4866120"/>
          </a:xfrm>
          <a:prstGeom prst="rect">
            <a:avLst/>
          </a:prstGeom>
          <a:ln w="0">
            <a:noFill/>
          </a:ln>
        </p:spPr>
      </p:pic>
      <p:sp>
        <p:nvSpPr>
          <p:cNvPr id="101" name="CaixaDeTexto 4"/>
          <p:cNvSpPr/>
          <p:nvPr/>
        </p:nvSpPr>
        <p:spPr>
          <a:xfrm>
            <a:off x="762120" y="3200400"/>
            <a:ext cx="4957920" cy="1066320"/>
          </a:xfrm>
          <a:prstGeom prst="rect">
            <a:avLst/>
          </a:prstGeom>
          <a:noFill/>
          <a:ln w="0">
            <a:solidFill>
              <a:srgbClr val="0070c0"/>
            </a:solidFill>
            <a:prstDash val="lgDash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2" name="CaixaDeTexto 8"/>
          <p:cNvSpPr/>
          <p:nvPr/>
        </p:nvSpPr>
        <p:spPr>
          <a:xfrm>
            <a:off x="685800" y="5383800"/>
            <a:ext cx="4495320" cy="369000"/>
          </a:xfrm>
          <a:prstGeom prst="rect">
            <a:avLst/>
          </a:prstGeom>
          <a:noFill/>
          <a:ln w="0">
            <a:solidFill>
              <a:srgbClr val="000000"/>
            </a:solidFill>
            <a:prstDash val="dash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103" name="Conector: Curvo 10"/>
          <p:cNvCxnSpPr>
            <a:stCxn id="101" idx="3"/>
          </p:cNvCxnSpPr>
          <p:nvPr/>
        </p:nvCxnSpPr>
        <p:spPr>
          <a:xfrm flipV="1" rot="10800000">
            <a:off x="3886200" y="3733200"/>
            <a:ext cx="1834200" cy="1650240"/>
          </a:xfrm>
          <a:prstGeom prst="curvedConnector2">
            <a:avLst/>
          </a:prstGeom>
          <a:ln w="9525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104" name="CaixaDeTexto 14"/>
          <p:cNvSpPr/>
          <p:nvPr/>
        </p:nvSpPr>
        <p:spPr>
          <a:xfrm>
            <a:off x="6177240" y="2109600"/>
            <a:ext cx="2928240" cy="15526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pt-BR" sz="2400" spc="-1" strike="noStrike">
                <a:solidFill>
                  <a:srgbClr val="000000"/>
                </a:solidFill>
                <a:latin typeface="Arial"/>
              </a:rPr>
              <a:t>Método </a:t>
            </a:r>
            <a:r>
              <a:rPr b="1" lang="pt-BR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</a:rPr>
              <a:t>get</a:t>
            </a:r>
            <a:r>
              <a:rPr b="1" lang="pt-BR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para </a:t>
            </a:r>
            <a:r>
              <a:rPr b="1" lang="pt-BR" sz="2400" spc="-1" strike="noStrike" u="sng">
                <a:solidFill>
                  <a:srgbClr val="000000"/>
                </a:solidFill>
                <a:uFillTx/>
                <a:latin typeface="Arial"/>
              </a:rPr>
              <a:t>obter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 o valor no atributo privado </a:t>
            </a:r>
            <a:r>
              <a:rPr b="1" lang="pt-BR" sz="2400" spc="-1" strike="noStrike">
                <a:solidFill>
                  <a:srgbClr val="00b050"/>
                </a:solidFill>
                <a:latin typeface="Courier New"/>
              </a:rPr>
              <a:t>numero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CaixaDeTexto 20"/>
          <p:cNvSpPr/>
          <p:nvPr/>
        </p:nvSpPr>
        <p:spPr>
          <a:xfrm>
            <a:off x="6177240" y="5106600"/>
            <a:ext cx="26193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40c28"/>
                </a:solidFill>
                <a:latin typeface="Google Sans"/>
              </a:rPr>
              <a:t>O método </a:t>
            </a:r>
            <a:r>
              <a:rPr b="0" lang="pt-BR" sz="1800" spc="-1" strike="noStrike">
                <a:solidFill>
                  <a:srgbClr val="040c28"/>
                </a:solidFill>
                <a:highlight>
                  <a:srgbClr val="ffff00"/>
                </a:highlight>
                <a:latin typeface="Google Sans"/>
              </a:rPr>
              <a:t>get</a:t>
            </a:r>
            <a:r>
              <a:rPr b="0" lang="pt-BR" sz="1800" spc="-1" strike="noStrike">
                <a:solidFill>
                  <a:srgbClr val="040c28"/>
                </a:solidFill>
                <a:latin typeface="Google Sans"/>
              </a:rPr>
              <a:t> </a:t>
            </a:r>
            <a:r>
              <a:rPr b="0" lang="pt-BR" sz="1800" spc="-1" strike="noStrike">
                <a:solidFill>
                  <a:srgbClr val="040c28"/>
                </a:solidFill>
                <a:highlight>
                  <a:srgbClr val="ffff00"/>
                </a:highlight>
                <a:latin typeface="Google Sans"/>
              </a:rPr>
              <a:t>retorna o valor do atributo.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2"/>
          <p:cNvSpPr/>
          <p:nvPr/>
        </p:nvSpPr>
        <p:spPr>
          <a:xfrm>
            <a:off x="152280" y="546120"/>
            <a:ext cx="6019560" cy="45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6480" algn="just">
              <a:lnSpc>
                <a:spcPct val="100000"/>
              </a:lnSpc>
              <a:spcBef>
                <a:spcPts val="100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1" lang="pt-BR" sz="2400" spc="-1" strike="noStrike">
                <a:solidFill>
                  <a:srgbClr val="0070c0"/>
                </a:solidFill>
                <a:latin typeface="Arial"/>
              </a:rPr>
              <a:t>Encapsulamento   -   </a:t>
            </a:r>
            <a:r>
              <a:rPr b="1" lang="pt-BR" sz="2400" spc="-1" strike="noStrike">
                <a:solidFill>
                  <a:srgbClr val="0070c0"/>
                </a:solidFill>
                <a:highlight>
                  <a:srgbClr val="ffff00"/>
                </a:highlight>
                <a:latin typeface="Arial"/>
              </a:rPr>
              <a:t>Métodos get e  set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Text Box 1"/>
          <p:cNvSpPr/>
          <p:nvPr/>
        </p:nvSpPr>
        <p:spPr>
          <a:xfrm>
            <a:off x="945360" y="152280"/>
            <a:ext cx="6670080" cy="47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  <a:tab algn="l" pos="8985240"/>
              </a:tabLst>
            </a:pPr>
            <a:r>
              <a:rPr b="1" lang="pt-BR" sz="2400" spc="-1" strike="noStrike">
                <a:solidFill>
                  <a:srgbClr val="0070c0"/>
                </a:solidFill>
                <a:latin typeface="Calibri Light"/>
              </a:rPr>
              <a:t>PROGRAMAÇÃO ORIENTADA A OBJETOS EM JAVA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CaixaDeTexto 2"/>
          <p:cNvSpPr/>
          <p:nvPr/>
        </p:nvSpPr>
        <p:spPr>
          <a:xfrm>
            <a:off x="6320520" y="546120"/>
            <a:ext cx="1908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ff0000"/>
                </a:solidFill>
                <a:latin typeface="Arial"/>
              </a:rPr>
              <a:t>Exemplo 2: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CaixaDeTexto 3"/>
          <p:cNvSpPr/>
          <p:nvPr/>
        </p:nvSpPr>
        <p:spPr>
          <a:xfrm>
            <a:off x="380880" y="1205280"/>
            <a:ext cx="2431800" cy="302760"/>
          </a:xfrm>
          <a:prstGeom prst="rect">
            <a:avLst/>
          </a:prstGeom>
          <a:solidFill>
            <a:srgbClr val="92d05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pt-BR" sz="1400" spc="-1" strike="noStrike">
                <a:solidFill>
                  <a:srgbClr val="0070c0"/>
                </a:solidFill>
                <a:latin typeface="Arial"/>
              </a:rPr>
              <a:t>Classe Conta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CaixaDeTexto 5"/>
          <p:cNvSpPr/>
          <p:nvPr/>
        </p:nvSpPr>
        <p:spPr>
          <a:xfrm>
            <a:off x="838080" y="1600200"/>
            <a:ext cx="7619760" cy="3690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1" name="Imagem 6" descr=""/>
          <p:cNvPicPr/>
          <p:nvPr/>
        </p:nvPicPr>
        <p:blipFill>
          <a:blip r:embed="rId1"/>
          <a:stretch/>
        </p:blipFill>
        <p:spPr>
          <a:xfrm>
            <a:off x="380880" y="2514600"/>
            <a:ext cx="3390480" cy="1657080"/>
          </a:xfrm>
          <a:prstGeom prst="rect">
            <a:avLst/>
          </a:prstGeom>
          <a:ln w="0">
            <a:noFill/>
          </a:ln>
        </p:spPr>
      </p:pic>
      <p:pic>
        <p:nvPicPr>
          <p:cNvPr id="112" name="Imagem 9" descr=""/>
          <p:cNvPicPr/>
          <p:nvPr/>
        </p:nvPicPr>
        <p:blipFill>
          <a:blip r:embed="rId2"/>
          <a:stretch/>
        </p:blipFill>
        <p:spPr>
          <a:xfrm>
            <a:off x="4832280" y="990720"/>
            <a:ext cx="3943080" cy="5344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2"/>
          <p:cNvSpPr/>
          <p:nvPr/>
        </p:nvSpPr>
        <p:spPr>
          <a:xfrm>
            <a:off x="152280" y="546120"/>
            <a:ext cx="6019560" cy="45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6480" algn="just">
              <a:lnSpc>
                <a:spcPct val="100000"/>
              </a:lnSpc>
              <a:spcBef>
                <a:spcPts val="100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1" lang="pt-BR" sz="2400" spc="-1" strike="noStrike">
                <a:solidFill>
                  <a:srgbClr val="0070c0"/>
                </a:solidFill>
                <a:latin typeface="Arial"/>
              </a:rPr>
              <a:t>Encapsulamento   -   </a:t>
            </a:r>
            <a:r>
              <a:rPr b="1" lang="pt-BR" sz="2400" spc="-1" strike="noStrike">
                <a:solidFill>
                  <a:srgbClr val="0070c0"/>
                </a:solidFill>
                <a:highlight>
                  <a:srgbClr val="ffff00"/>
                </a:highlight>
                <a:latin typeface="Arial"/>
              </a:rPr>
              <a:t>Métodos get e  set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Text Box 1"/>
          <p:cNvSpPr/>
          <p:nvPr/>
        </p:nvSpPr>
        <p:spPr>
          <a:xfrm>
            <a:off x="945360" y="152280"/>
            <a:ext cx="6670080" cy="47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  <a:tab algn="l" pos="8985240"/>
              </a:tabLst>
            </a:pPr>
            <a:r>
              <a:rPr b="1" lang="pt-BR" sz="2400" spc="-1" strike="noStrike">
                <a:solidFill>
                  <a:srgbClr val="0070c0"/>
                </a:solidFill>
                <a:latin typeface="Calibri Light"/>
              </a:rPr>
              <a:t>PROGRAMAÇÃO ORIENTADA A OBJETOS EM JAVA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CaixaDeTexto 2"/>
          <p:cNvSpPr/>
          <p:nvPr/>
        </p:nvSpPr>
        <p:spPr>
          <a:xfrm>
            <a:off x="6320520" y="546120"/>
            <a:ext cx="1908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ff0000"/>
                </a:solidFill>
                <a:latin typeface="Arial"/>
              </a:rPr>
              <a:t>Exemplo 2: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CaixaDeTexto 3"/>
          <p:cNvSpPr/>
          <p:nvPr/>
        </p:nvSpPr>
        <p:spPr>
          <a:xfrm>
            <a:off x="380880" y="1205280"/>
            <a:ext cx="2431800" cy="302760"/>
          </a:xfrm>
          <a:prstGeom prst="rect">
            <a:avLst/>
          </a:prstGeom>
          <a:solidFill>
            <a:srgbClr val="92d05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pt-BR" sz="1400" spc="-1" strike="noStrike">
                <a:solidFill>
                  <a:srgbClr val="0070c0"/>
                </a:solidFill>
                <a:latin typeface="Arial"/>
              </a:rPr>
              <a:t>Classe Conta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CaixaDeTexto 5"/>
          <p:cNvSpPr/>
          <p:nvPr/>
        </p:nvSpPr>
        <p:spPr>
          <a:xfrm>
            <a:off x="838080" y="1600200"/>
            <a:ext cx="7619760" cy="3690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8" name="Imagem 6" descr=""/>
          <p:cNvPicPr/>
          <p:nvPr/>
        </p:nvPicPr>
        <p:blipFill>
          <a:blip r:embed="rId1"/>
          <a:stretch/>
        </p:blipFill>
        <p:spPr>
          <a:xfrm>
            <a:off x="380880" y="2514600"/>
            <a:ext cx="3390480" cy="1657080"/>
          </a:xfrm>
          <a:prstGeom prst="rect">
            <a:avLst/>
          </a:prstGeom>
          <a:ln w="0">
            <a:noFill/>
          </a:ln>
        </p:spPr>
      </p:pic>
      <p:pic>
        <p:nvPicPr>
          <p:cNvPr id="119" name="Imagem 9" descr=""/>
          <p:cNvPicPr/>
          <p:nvPr/>
        </p:nvPicPr>
        <p:blipFill>
          <a:blip r:embed="rId2"/>
          <a:stretch/>
        </p:blipFill>
        <p:spPr>
          <a:xfrm>
            <a:off x="4832280" y="990720"/>
            <a:ext cx="3943080" cy="5344560"/>
          </a:xfrm>
          <a:prstGeom prst="rect">
            <a:avLst/>
          </a:prstGeom>
          <a:ln w="0">
            <a:noFill/>
          </a:ln>
        </p:spPr>
      </p:pic>
      <p:sp>
        <p:nvSpPr>
          <p:cNvPr id="120" name="CaixaDeTexto 1"/>
          <p:cNvSpPr/>
          <p:nvPr/>
        </p:nvSpPr>
        <p:spPr>
          <a:xfrm>
            <a:off x="4717080" y="986760"/>
            <a:ext cx="3472920" cy="1294920"/>
          </a:xfrm>
          <a:prstGeom prst="rect">
            <a:avLst/>
          </a:prstGeom>
          <a:noFill/>
          <a:ln w="28575">
            <a:solidFill>
              <a:srgbClr val="00206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1" name="CaixaDeTexto 4"/>
          <p:cNvSpPr/>
          <p:nvPr/>
        </p:nvSpPr>
        <p:spPr>
          <a:xfrm>
            <a:off x="762120" y="2990880"/>
            <a:ext cx="2590560" cy="369000"/>
          </a:xfrm>
          <a:prstGeom prst="rect">
            <a:avLst/>
          </a:prstGeom>
          <a:noFill/>
          <a:ln w="19050">
            <a:solidFill>
              <a:srgbClr val="0000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122" name="Conector: Curvo 10"/>
          <p:cNvCxnSpPr>
            <a:stCxn id="117" idx="0"/>
          </p:cNvCxnSpPr>
          <p:nvPr/>
        </p:nvCxnSpPr>
        <p:spPr>
          <a:xfrm flipV="1" rot="10800000">
            <a:off x="3352680" y="1599840"/>
            <a:ext cx="1295640" cy="1600560"/>
          </a:xfrm>
          <a:prstGeom prst="curvedConnector2">
            <a:avLst/>
          </a:prstGeom>
          <a:ln w="9525">
            <a:solidFill>
              <a:srgbClr val="000000"/>
            </a:solidFill>
            <a:round/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2"/>
          <p:cNvSpPr/>
          <p:nvPr/>
        </p:nvSpPr>
        <p:spPr>
          <a:xfrm>
            <a:off x="152280" y="546120"/>
            <a:ext cx="6019560" cy="45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6480" algn="just">
              <a:lnSpc>
                <a:spcPct val="100000"/>
              </a:lnSpc>
              <a:spcBef>
                <a:spcPts val="100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1" lang="pt-BR" sz="2400" spc="-1" strike="noStrike">
                <a:solidFill>
                  <a:srgbClr val="0070c0"/>
                </a:solidFill>
                <a:latin typeface="Arial"/>
              </a:rPr>
              <a:t>Encapsulamento   -   </a:t>
            </a:r>
            <a:r>
              <a:rPr b="1" lang="pt-BR" sz="2400" spc="-1" strike="noStrike">
                <a:solidFill>
                  <a:srgbClr val="0070c0"/>
                </a:solidFill>
                <a:highlight>
                  <a:srgbClr val="ffff00"/>
                </a:highlight>
                <a:latin typeface="Arial"/>
              </a:rPr>
              <a:t>Métodos get e  set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Text Box 1"/>
          <p:cNvSpPr/>
          <p:nvPr/>
        </p:nvSpPr>
        <p:spPr>
          <a:xfrm>
            <a:off x="945360" y="152280"/>
            <a:ext cx="6670080" cy="47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  <a:tab algn="l" pos="8985240"/>
              </a:tabLst>
            </a:pPr>
            <a:r>
              <a:rPr b="1" lang="pt-BR" sz="2400" spc="-1" strike="noStrike">
                <a:solidFill>
                  <a:srgbClr val="0070c0"/>
                </a:solidFill>
                <a:latin typeface="Calibri Light"/>
              </a:rPr>
              <a:t>PROGRAMAÇÃO ORIENTADA A OBJETOS EM JAVA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CaixaDeTexto 2"/>
          <p:cNvSpPr/>
          <p:nvPr/>
        </p:nvSpPr>
        <p:spPr>
          <a:xfrm>
            <a:off x="6320520" y="546120"/>
            <a:ext cx="1908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ff0000"/>
                </a:solidFill>
                <a:latin typeface="Arial"/>
              </a:rPr>
              <a:t>Exemplo 2: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CaixaDeTexto 3"/>
          <p:cNvSpPr/>
          <p:nvPr/>
        </p:nvSpPr>
        <p:spPr>
          <a:xfrm>
            <a:off x="380880" y="1205280"/>
            <a:ext cx="2431800" cy="302760"/>
          </a:xfrm>
          <a:prstGeom prst="rect">
            <a:avLst/>
          </a:prstGeom>
          <a:solidFill>
            <a:srgbClr val="92d05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pt-BR" sz="1400" spc="-1" strike="noStrike">
                <a:solidFill>
                  <a:srgbClr val="0070c0"/>
                </a:solidFill>
                <a:latin typeface="Arial"/>
              </a:rPr>
              <a:t>Classe Conta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CaixaDeTexto 5"/>
          <p:cNvSpPr/>
          <p:nvPr/>
        </p:nvSpPr>
        <p:spPr>
          <a:xfrm>
            <a:off x="838080" y="1600200"/>
            <a:ext cx="7619760" cy="3690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28" name="Imagem 6" descr=""/>
          <p:cNvPicPr/>
          <p:nvPr/>
        </p:nvPicPr>
        <p:blipFill>
          <a:blip r:embed="rId1"/>
          <a:stretch/>
        </p:blipFill>
        <p:spPr>
          <a:xfrm>
            <a:off x="351360" y="1828800"/>
            <a:ext cx="3390480" cy="1657080"/>
          </a:xfrm>
          <a:prstGeom prst="rect">
            <a:avLst/>
          </a:prstGeom>
          <a:ln w="0">
            <a:noFill/>
          </a:ln>
        </p:spPr>
      </p:pic>
      <p:pic>
        <p:nvPicPr>
          <p:cNvPr id="129" name="Imagem 9" descr=""/>
          <p:cNvPicPr/>
          <p:nvPr/>
        </p:nvPicPr>
        <p:blipFill>
          <a:blip r:embed="rId2"/>
          <a:stretch/>
        </p:blipFill>
        <p:spPr>
          <a:xfrm>
            <a:off x="4832280" y="990720"/>
            <a:ext cx="3943080" cy="5344560"/>
          </a:xfrm>
          <a:prstGeom prst="rect">
            <a:avLst/>
          </a:prstGeom>
          <a:ln w="0">
            <a:noFill/>
          </a:ln>
        </p:spPr>
      </p:pic>
      <p:sp>
        <p:nvSpPr>
          <p:cNvPr id="130" name="CaixaDeTexto 4"/>
          <p:cNvSpPr/>
          <p:nvPr/>
        </p:nvSpPr>
        <p:spPr>
          <a:xfrm>
            <a:off x="5181480" y="1828800"/>
            <a:ext cx="571320" cy="369000"/>
          </a:xfrm>
          <a:prstGeom prst="rect">
            <a:avLst/>
          </a:prstGeom>
          <a:noFill/>
          <a:ln w="19050">
            <a:solidFill>
              <a:srgbClr val="0000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1" name="Retângulo 8"/>
          <p:cNvSpPr/>
          <p:nvPr/>
        </p:nvSpPr>
        <p:spPr>
          <a:xfrm>
            <a:off x="380520" y="4376520"/>
            <a:ext cx="3390840" cy="1762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pt-BR" sz="2400" spc="-1" strike="noStrike">
                <a:solidFill>
                  <a:srgbClr val="253a44"/>
                </a:solidFill>
                <a:latin typeface="Source Serif Pro"/>
              </a:rPr>
              <a:t>A utilização da cláusula </a:t>
            </a:r>
            <a:r>
              <a:rPr b="1" i="1" lang="pt-BR" sz="2400" spc="-1" strike="noStrike">
                <a:solidFill>
                  <a:srgbClr val="ff0000"/>
                </a:solidFill>
                <a:latin typeface="Source Serif Pro"/>
              </a:rPr>
              <a:t>THIS</a:t>
            </a:r>
            <a:r>
              <a:rPr b="0" i="1" lang="pt-BR" sz="2400" spc="-1" strike="noStrike">
                <a:solidFill>
                  <a:srgbClr val="253a44"/>
                </a:solidFill>
                <a:latin typeface="Source Serif Pro"/>
              </a:rPr>
              <a:t> faz referência ao atributo da classe dentro da qual se está trabalhando.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32" name="Conector: Angulado 17"/>
          <p:cNvCxnSpPr>
            <a:stCxn id="130" idx="1"/>
          </p:cNvCxnSpPr>
          <p:nvPr/>
        </p:nvCxnSpPr>
        <p:spPr>
          <a:xfrm flipV="1" rot="10800000">
            <a:off x="3657240" y="2013120"/>
            <a:ext cx="1524240" cy="2363400"/>
          </a:xfrm>
          <a:prstGeom prst="bentConnector2">
            <a:avLst/>
          </a:prstGeom>
          <a:ln w="9525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133" name="CaixaDeTexto 19"/>
          <p:cNvSpPr/>
          <p:nvPr/>
        </p:nvSpPr>
        <p:spPr>
          <a:xfrm>
            <a:off x="5143320" y="3144600"/>
            <a:ext cx="571320" cy="369000"/>
          </a:xfrm>
          <a:prstGeom prst="rect">
            <a:avLst/>
          </a:prstGeom>
          <a:noFill/>
          <a:ln w="19050">
            <a:solidFill>
              <a:srgbClr val="0000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4" name="CaixaDeTexto 20"/>
          <p:cNvSpPr/>
          <p:nvPr/>
        </p:nvSpPr>
        <p:spPr>
          <a:xfrm>
            <a:off x="5189400" y="4507560"/>
            <a:ext cx="571320" cy="369000"/>
          </a:xfrm>
          <a:prstGeom prst="rect">
            <a:avLst/>
          </a:prstGeom>
          <a:noFill/>
          <a:ln w="19050">
            <a:solidFill>
              <a:srgbClr val="0000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5" name="CaixaDeTexto 21"/>
          <p:cNvSpPr/>
          <p:nvPr/>
        </p:nvSpPr>
        <p:spPr>
          <a:xfrm>
            <a:off x="5181480" y="5816880"/>
            <a:ext cx="571320" cy="369000"/>
          </a:xfrm>
          <a:prstGeom prst="rect">
            <a:avLst/>
          </a:prstGeom>
          <a:noFill/>
          <a:ln w="19050">
            <a:solidFill>
              <a:srgbClr val="0000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136" name="Conector: Angulado 22"/>
          <p:cNvCxnSpPr/>
          <p:nvPr/>
        </p:nvCxnSpPr>
        <p:spPr>
          <a:xfrm flipV="1" rot="10800000">
            <a:off x="3809880" y="3328920"/>
            <a:ext cx="1311480" cy="1199520"/>
          </a:xfrm>
          <a:prstGeom prst="bentConnector2">
            <a:avLst/>
          </a:prstGeom>
          <a:ln w="9525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137" name="Conector: Angulado 25"/>
          <p:cNvCxnSpPr/>
          <p:nvPr/>
        </p:nvCxnSpPr>
        <p:spPr>
          <a:xfrm flipV="1" rot="10800000">
            <a:off x="3749400" y="4657680"/>
            <a:ext cx="1410120" cy="480960"/>
          </a:xfrm>
          <a:prstGeom prst="bentConnector2">
            <a:avLst/>
          </a:prstGeom>
          <a:ln w="9525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138" name="Conector: Angulado 27"/>
          <p:cNvCxnSpPr>
            <a:stCxn id="135" idx="1"/>
          </p:cNvCxnSpPr>
          <p:nvPr/>
        </p:nvCxnSpPr>
        <p:spPr>
          <a:xfrm rot="10800000">
            <a:off x="3749400" y="5688360"/>
            <a:ext cx="1432440" cy="313560"/>
          </a:xfrm>
          <a:prstGeom prst="bentConnector2">
            <a:avLst/>
          </a:prstGeom>
          <a:ln w="9525">
            <a:solidFill>
              <a:srgbClr val="000000"/>
            </a:solidFill>
            <a:round/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2"/>
          <p:cNvSpPr/>
          <p:nvPr/>
        </p:nvSpPr>
        <p:spPr>
          <a:xfrm>
            <a:off x="152280" y="546120"/>
            <a:ext cx="6019560" cy="45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6480" algn="just">
              <a:lnSpc>
                <a:spcPct val="100000"/>
              </a:lnSpc>
              <a:spcBef>
                <a:spcPts val="100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1" lang="pt-BR" sz="2400" spc="-1" strike="noStrike">
                <a:solidFill>
                  <a:srgbClr val="0070c0"/>
                </a:solidFill>
                <a:latin typeface="Arial"/>
              </a:rPr>
              <a:t>Encapsulamento   -   </a:t>
            </a:r>
            <a:r>
              <a:rPr b="1" lang="pt-BR" sz="2400" spc="-1" strike="noStrike">
                <a:solidFill>
                  <a:srgbClr val="0070c0"/>
                </a:solidFill>
                <a:highlight>
                  <a:srgbClr val="ffff00"/>
                </a:highlight>
                <a:latin typeface="Arial"/>
              </a:rPr>
              <a:t>Métodos get e  set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Text Box 1"/>
          <p:cNvSpPr/>
          <p:nvPr/>
        </p:nvSpPr>
        <p:spPr>
          <a:xfrm>
            <a:off x="945360" y="152280"/>
            <a:ext cx="6670080" cy="47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  <a:tab algn="l" pos="8985240"/>
              </a:tabLst>
            </a:pPr>
            <a:r>
              <a:rPr b="1" lang="pt-BR" sz="2400" spc="-1" strike="noStrike">
                <a:solidFill>
                  <a:srgbClr val="0070c0"/>
                </a:solidFill>
                <a:latin typeface="Calibri Light"/>
              </a:rPr>
              <a:t>PROGRAMAÇÃO ORIENTADA A OBJETOS EM JAVA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CaixaDeTexto 2"/>
          <p:cNvSpPr/>
          <p:nvPr/>
        </p:nvSpPr>
        <p:spPr>
          <a:xfrm>
            <a:off x="6320520" y="546120"/>
            <a:ext cx="1908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ff0000"/>
                </a:solidFill>
                <a:latin typeface="Arial"/>
              </a:rPr>
              <a:t>Exemplo 2: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CaixaDeTexto 3"/>
          <p:cNvSpPr/>
          <p:nvPr/>
        </p:nvSpPr>
        <p:spPr>
          <a:xfrm>
            <a:off x="380880" y="1205280"/>
            <a:ext cx="2431800" cy="302760"/>
          </a:xfrm>
          <a:prstGeom prst="rect">
            <a:avLst/>
          </a:prstGeom>
          <a:solidFill>
            <a:srgbClr val="92d05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pt-BR" sz="1400" spc="-1" strike="noStrike">
                <a:solidFill>
                  <a:srgbClr val="0070c0"/>
                </a:solidFill>
                <a:latin typeface="Arial"/>
              </a:rPr>
              <a:t>Classe Conta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CaixaDeTexto 5"/>
          <p:cNvSpPr/>
          <p:nvPr/>
        </p:nvSpPr>
        <p:spPr>
          <a:xfrm>
            <a:off x="838080" y="1600200"/>
            <a:ext cx="7619760" cy="3690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44" name="Imagem 6" descr=""/>
          <p:cNvPicPr/>
          <p:nvPr/>
        </p:nvPicPr>
        <p:blipFill>
          <a:blip r:embed="rId1"/>
          <a:stretch/>
        </p:blipFill>
        <p:spPr>
          <a:xfrm>
            <a:off x="380880" y="2514600"/>
            <a:ext cx="3390480" cy="1657080"/>
          </a:xfrm>
          <a:prstGeom prst="rect">
            <a:avLst/>
          </a:prstGeom>
          <a:ln w="0">
            <a:noFill/>
          </a:ln>
        </p:spPr>
      </p:pic>
      <p:pic>
        <p:nvPicPr>
          <p:cNvPr id="145" name="Imagem 9" descr=""/>
          <p:cNvPicPr/>
          <p:nvPr/>
        </p:nvPicPr>
        <p:blipFill>
          <a:blip r:embed="rId2"/>
          <a:stretch/>
        </p:blipFill>
        <p:spPr>
          <a:xfrm>
            <a:off x="4832280" y="990720"/>
            <a:ext cx="3943080" cy="5344560"/>
          </a:xfrm>
          <a:prstGeom prst="rect">
            <a:avLst/>
          </a:prstGeom>
          <a:ln w="0">
            <a:noFill/>
          </a:ln>
        </p:spPr>
      </p:pic>
      <p:sp>
        <p:nvSpPr>
          <p:cNvPr id="146" name="CaixaDeTexto 1"/>
          <p:cNvSpPr/>
          <p:nvPr/>
        </p:nvSpPr>
        <p:spPr>
          <a:xfrm>
            <a:off x="4717080" y="2345760"/>
            <a:ext cx="3925080" cy="1294920"/>
          </a:xfrm>
          <a:prstGeom prst="rect">
            <a:avLst/>
          </a:prstGeom>
          <a:noFill/>
          <a:ln w="28575">
            <a:solidFill>
              <a:srgbClr val="00206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7" name="CaixaDeTexto 4"/>
          <p:cNvSpPr/>
          <p:nvPr/>
        </p:nvSpPr>
        <p:spPr>
          <a:xfrm>
            <a:off x="762120" y="3275640"/>
            <a:ext cx="2590560" cy="369000"/>
          </a:xfrm>
          <a:prstGeom prst="rect">
            <a:avLst/>
          </a:prstGeom>
          <a:noFill/>
          <a:ln w="19050">
            <a:solidFill>
              <a:srgbClr val="0000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148" name="Conector: Curvo 10"/>
          <p:cNvCxnSpPr/>
          <p:nvPr/>
        </p:nvCxnSpPr>
        <p:spPr>
          <a:xfrm flipV="1" rot="10800000">
            <a:off x="3416760" y="2958840"/>
            <a:ext cx="1231560" cy="501480"/>
          </a:xfrm>
          <a:prstGeom prst="curvedConnector2">
            <a:avLst/>
          </a:prstGeom>
          <a:ln w="9525">
            <a:solidFill>
              <a:srgbClr val="000000"/>
            </a:solidFill>
            <a:round/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angle 2"/>
          <p:cNvSpPr/>
          <p:nvPr/>
        </p:nvSpPr>
        <p:spPr>
          <a:xfrm>
            <a:off x="152280" y="546120"/>
            <a:ext cx="6019560" cy="45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6480" algn="just">
              <a:lnSpc>
                <a:spcPct val="100000"/>
              </a:lnSpc>
              <a:spcBef>
                <a:spcPts val="100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1" lang="pt-BR" sz="2400" spc="-1" strike="noStrike">
                <a:solidFill>
                  <a:srgbClr val="0070c0"/>
                </a:solidFill>
                <a:latin typeface="Arial"/>
              </a:rPr>
              <a:t>Encapsulamento   -   </a:t>
            </a:r>
            <a:r>
              <a:rPr b="1" lang="pt-BR" sz="2400" spc="-1" strike="noStrike">
                <a:solidFill>
                  <a:srgbClr val="0070c0"/>
                </a:solidFill>
                <a:highlight>
                  <a:srgbClr val="ffff00"/>
                </a:highlight>
                <a:latin typeface="Arial"/>
              </a:rPr>
              <a:t>Métodos get e  set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Text Box 1"/>
          <p:cNvSpPr/>
          <p:nvPr/>
        </p:nvSpPr>
        <p:spPr>
          <a:xfrm>
            <a:off x="945360" y="152280"/>
            <a:ext cx="6670080" cy="47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  <a:tab algn="l" pos="8985240"/>
              </a:tabLst>
            </a:pPr>
            <a:r>
              <a:rPr b="1" lang="pt-BR" sz="2400" spc="-1" strike="noStrike">
                <a:solidFill>
                  <a:srgbClr val="0070c0"/>
                </a:solidFill>
                <a:latin typeface="Calibri Light"/>
              </a:rPr>
              <a:t>PROGRAMAÇÃO ORIENTADA A OBJETOS EM JAVA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CaixaDeTexto 2"/>
          <p:cNvSpPr/>
          <p:nvPr/>
        </p:nvSpPr>
        <p:spPr>
          <a:xfrm>
            <a:off x="6320520" y="546120"/>
            <a:ext cx="1908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ff0000"/>
                </a:solidFill>
                <a:latin typeface="Arial"/>
              </a:rPr>
              <a:t>Exemplo 2: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CaixaDeTexto 3"/>
          <p:cNvSpPr/>
          <p:nvPr/>
        </p:nvSpPr>
        <p:spPr>
          <a:xfrm>
            <a:off x="380880" y="1205280"/>
            <a:ext cx="2431800" cy="302760"/>
          </a:xfrm>
          <a:prstGeom prst="rect">
            <a:avLst/>
          </a:prstGeom>
          <a:solidFill>
            <a:srgbClr val="92d05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pt-BR" sz="1400" spc="-1" strike="noStrike">
                <a:solidFill>
                  <a:srgbClr val="0070c0"/>
                </a:solidFill>
                <a:latin typeface="Arial"/>
              </a:rPr>
              <a:t>Classe Conta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CaixaDeTexto 5"/>
          <p:cNvSpPr/>
          <p:nvPr/>
        </p:nvSpPr>
        <p:spPr>
          <a:xfrm>
            <a:off x="838080" y="1600200"/>
            <a:ext cx="7619760" cy="3690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54" name="Imagem 6" descr=""/>
          <p:cNvPicPr/>
          <p:nvPr/>
        </p:nvPicPr>
        <p:blipFill>
          <a:blip r:embed="rId1"/>
          <a:stretch/>
        </p:blipFill>
        <p:spPr>
          <a:xfrm>
            <a:off x="380880" y="2514600"/>
            <a:ext cx="3390480" cy="1657080"/>
          </a:xfrm>
          <a:prstGeom prst="rect">
            <a:avLst/>
          </a:prstGeom>
          <a:ln w="0">
            <a:noFill/>
          </a:ln>
        </p:spPr>
      </p:pic>
      <p:pic>
        <p:nvPicPr>
          <p:cNvPr id="155" name="Imagem 9" descr=""/>
          <p:cNvPicPr/>
          <p:nvPr/>
        </p:nvPicPr>
        <p:blipFill>
          <a:blip r:embed="rId2"/>
          <a:stretch/>
        </p:blipFill>
        <p:spPr>
          <a:xfrm>
            <a:off x="4832280" y="990720"/>
            <a:ext cx="3943080" cy="5344560"/>
          </a:xfrm>
          <a:prstGeom prst="rect">
            <a:avLst/>
          </a:prstGeom>
          <a:ln w="0">
            <a:noFill/>
          </a:ln>
        </p:spPr>
      </p:pic>
      <p:sp>
        <p:nvSpPr>
          <p:cNvPr id="156" name="CaixaDeTexto 1"/>
          <p:cNvSpPr/>
          <p:nvPr/>
        </p:nvSpPr>
        <p:spPr>
          <a:xfrm>
            <a:off x="4793040" y="3670200"/>
            <a:ext cx="3925080" cy="1294920"/>
          </a:xfrm>
          <a:prstGeom prst="rect">
            <a:avLst/>
          </a:prstGeom>
          <a:noFill/>
          <a:ln w="28575">
            <a:solidFill>
              <a:srgbClr val="00206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7" name="CaixaDeTexto 4"/>
          <p:cNvSpPr/>
          <p:nvPr/>
        </p:nvSpPr>
        <p:spPr>
          <a:xfrm>
            <a:off x="762120" y="3555000"/>
            <a:ext cx="2742840" cy="369000"/>
          </a:xfrm>
          <a:prstGeom prst="rect">
            <a:avLst/>
          </a:prstGeom>
          <a:noFill/>
          <a:ln w="19050">
            <a:solidFill>
              <a:srgbClr val="0000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158" name="Conector: Curvo 10"/>
          <p:cNvCxnSpPr/>
          <p:nvPr/>
        </p:nvCxnSpPr>
        <p:spPr>
          <a:xfrm rot="10800000">
            <a:off x="3580920" y="3809520"/>
            <a:ext cx="1143360" cy="473760"/>
          </a:xfrm>
          <a:prstGeom prst="curvedConnector2">
            <a:avLst/>
          </a:prstGeom>
          <a:ln w="9525">
            <a:solidFill>
              <a:srgbClr val="000000"/>
            </a:solidFill>
            <a:round/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 2"/>
          <p:cNvSpPr/>
          <p:nvPr/>
        </p:nvSpPr>
        <p:spPr>
          <a:xfrm>
            <a:off x="152280" y="546120"/>
            <a:ext cx="6019560" cy="45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6480" algn="just">
              <a:lnSpc>
                <a:spcPct val="100000"/>
              </a:lnSpc>
              <a:spcBef>
                <a:spcPts val="100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1" lang="pt-BR" sz="2400" spc="-1" strike="noStrike">
                <a:solidFill>
                  <a:srgbClr val="0070c0"/>
                </a:solidFill>
                <a:latin typeface="Arial"/>
              </a:rPr>
              <a:t>Encapsulamento   -   </a:t>
            </a:r>
            <a:r>
              <a:rPr b="1" lang="pt-BR" sz="2400" spc="-1" strike="noStrike">
                <a:solidFill>
                  <a:srgbClr val="0070c0"/>
                </a:solidFill>
                <a:highlight>
                  <a:srgbClr val="ffff00"/>
                </a:highlight>
                <a:latin typeface="Arial"/>
              </a:rPr>
              <a:t>Métodos get e  set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Text Box 1"/>
          <p:cNvSpPr/>
          <p:nvPr/>
        </p:nvSpPr>
        <p:spPr>
          <a:xfrm>
            <a:off x="945360" y="152280"/>
            <a:ext cx="6670080" cy="47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  <a:tab algn="l" pos="8985240"/>
              </a:tabLst>
            </a:pPr>
            <a:r>
              <a:rPr b="1" lang="pt-BR" sz="2400" spc="-1" strike="noStrike">
                <a:solidFill>
                  <a:srgbClr val="0070c0"/>
                </a:solidFill>
                <a:latin typeface="Calibri Light"/>
              </a:rPr>
              <a:t>PROGRAMAÇÃO ORIENTADA A OBJETOS EM JAVA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CaixaDeTexto 2"/>
          <p:cNvSpPr/>
          <p:nvPr/>
        </p:nvSpPr>
        <p:spPr>
          <a:xfrm>
            <a:off x="6320520" y="546120"/>
            <a:ext cx="1908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ff0000"/>
                </a:solidFill>
                <a:latin typeface="Arial"/>
              </a:rPr>
              <a:t>Exemplo 2: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CaixaDeTexto 3"/>
          <p:cNvSpPr/>
          <p:nvPr/>
        </p:nvSpPr>
        <p:spPr>
          <a:xfrm>
            <a:off x="380880" y="1205280"/>
            <a:ext cx="2431800" cy="302760"/>
          </a:xfrm>
          <a:prstGeom prst="rect">
            <a:avLst/>
          </a:prstGeom>
          <a:solidFill>
            <a:srgbClr val="92d05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pt-BR" sz="1400" spc="-1" strike="noStrike">
                <a:solidFill>
                  <a:srgbClr val="0070c0"/>
                </a:solidFill>
                <a:latin typeface="Arial"/>
              </a:rPr>
              <a:t>Classe Conta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CaixaDeTexto 5"/>
          <p:cNvSpPr/>
          <p:nvPr/>
        </p:nvSpPr>
        <p:spPr>
          <a:xfrm>
            <a:off x="838080" y="1600200"/>
            <a:ext cx="7619760" cy="3690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64" name="Imagem 6" descr=""/>
          <p:cNvPicPr/>
          <p:nvPr/>
        </p:nvPicPr>
        <p:blipFill>
          <a:blip r:embed="rId1"/>
          <a:stretch/>
        </p:blipFill>
        <p:spPr>
          <a:xfrm>
            <a:off x="380880" y="2514600"/>
            <a:ext cx="3390480" cy="1657080"/>
          </a:xfrm>
          <a:prstGeom prst="rect">
            <a:avLst/>
          </a:prstGeom>
          <a:ln w="0">
            <a:noFill/>
          </a:ln>
        </p:spPr>
      </p:pic>
      <p:pic>
        <p:nvPicPr>
          <p:cNvPr id="165" name="Imagem 9" descr=""/>
          <p:cNvPicPr/>
          <p:nvPr/>
        </p:nvPicPr>
        <p:blipFill>
          <a:blip r:embed="rId2"/>
          <a:stretch/>
        </p:blipFill>
        <p:spPr>
          <a:xfrm>
            <a:off x="4832280" y="990720"/>
            <a:ext cx="3943080" cy="5344560"/>
          </a:xfrm>
          <a:prstGeom prst="rect">
            <a:avLst/>
          </a:prstGeom>
          <a:ln w="0">
            <a:noFill/>
          </a:ln>
        </p:spPr>
      </p:pic>
      <p:sp>
        <p:nvSpPr>
          <p:cNvPr id="166" name="CaixaDeTexto 1"/>
          <p:cNvSpPr/>
          <p:nvPr/>
        </p:nvSpPr>
        <p:spPr>
          <a:xfrm>
            <a:off x="4793040" y="5003640"/>
            <a:ext cx="3925080" cy="1294920"/>
          </a:xfrm>
          <a:prstGeom prst="rect">
            <a:avLst/>
          </a:prstGeom>
          <a:noFill/>
          <a:ln w="28575">
            <a:solidFill>
              <a:srgbClr val="00206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7" name="CaixaDeTexto 4"/>
          <p:cNvSpPr/>
          <p:nvPr/>
        </p:nvSpPr>
        <p:spPr>
          <a:xfrm>
            <a:off x="762120" y="3859920"/>
            <a:ext cx="2742840" cy="369000"/>
          </a:xfrm>
          <a:prstGeom prst="rect">
            <a:avLst/>
          </a:prstGeom>
          <a:noFill/>
          <a:ln w="19050">
            <a:solidFill>
              <a:srgbClr val="0000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168" name="Conector: Curvo 10"/>
          <p:cNvCxnSpPr/>
          <p:nvPr/>
        </p:nvCxnSpPr>
        <p:spPr>
          <a:xfrm rot="10800000">
            <a:off x="3504600" y="4038120"/>
            <a:ext cx="1219680" cy="1578960"/>
          </a:xfrm>
          <a:prstGeom prst="curvedConnector2">
            <a:avLst/>
          </a:prstGeom>
          <a:ln w="9525">
            <a:solidFill>
              <a:srgbClr val="000000"/>
            </a:solidFill>
            <a:round/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Rectangle 2"/>
          <p:cNvSpPr/>
          <p:nvPr/>
        </p:nvSpPr>
        <p:spPr>
          <a:xfrm>
            <a:off x="152280" y="546120"/>
            <a:ext cx="6019560" cy="45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6480" algn="just">
              <a:lnSpc>
                <a:spcPct val="100000"/>
              </a:lnSpc>
              <a:spcBef>
                <a:spcPts val="100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1" lang="pt-BR" sz="2400" spc="-1" strike="noStrike">
                <a:solidFill>
                  <a:srgbClr val="0070c0"/>
                </a:solidFill>
                <a:latin typeface="Arial"/>
              </a:rPr>
              <a:t>Encapsulamento   -   </a:t>
            </a:r>
            <a:r>
              <a:rPr b="1" lang="pt-BR" sz="2400" spc="-1" strike="noStrike">
                <a:solidFill>
                  <a:srgbClr val="0070c0"/>
                </a:solidFill>
                <a:highlight>
                  <a:srgbClr val="ffff00"/>
                </a:highlight>
                <a:latin typeface="Arial"/>
              </a:rPr>
              <a:t>Métodos get e  set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Text Box 1"/>
          <p:cNvSpPr/>
          <p:nvPr/>
        </p:nvSpPr>
        <p:spPr>
          <a:xfrm>
            <a:off x="945360" y="152280"/>
            <a:ext cx="6670080" cy="47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  <a:tab algn="l" pos="8985240"/>
              </a:tabLst>
            </a:pPr>
            <a:r>
              <a:rPr b="1" lang="pt-BR" sz="2400" spc="-1" strike="noStrike">
                <a:solidFill>
                  <a:srgbClr val="0070c0"/>
                </a:solidFill>
                <a:latin typeface="Calibri Light"/>
              </a:rPr>
              <a:t>PROGRAMAÇÃO ORIENTADA A OBJETOS EM JAVA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CaixaDeTexto 2"/>
          <p:cNvSpPr/>
          <p:nvPr/>
        </p:nvSpPr>
        <p:spPr>
          <a:xfrm>
            <a:off x="6320520" y="621360"/>
            <a:ext cx="1908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ff0000"/>
                </a:solidFill>
                <a:latin typeface="Arial"/>
              </a:rPr>
              <a:t>Exemplo 2: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CaixaDeTexto 3"/>
          <p:cNvSpPr/>
          <p:nvPr/>
        </p:nvSpPr>
        <p:spPr>
          <a:xfrm>
            <a:off x="380880" y="1205280"/>
            <a:ext cx="2431800" cy="302760"/>
          </a:xfrm>
          <a:prstGeom prst="rect">
            <a:avLst/>
          </a:prstGeom>
          <a:solidFill>
            <a:srgbClr val="92d05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pt-BR" sz="1400" spc="-1" strike="noStrike">
                <a:solidFill>
                  <a:srgbClr val="0070c0"/>
                </a:solidFill>
                <a:latin typeface="Arial"/>
              </a:rPr>
              <a:t>Classe Conta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CaixaDeTexto 5"/>
          <p:cNvSpPr/>
          <p:nvPr/>
        </p:nvSpPr>
        <p:spPr>
          <a:xfrm>
            <a:off x="838080" y="1600200"/>
            <a:ext cx="7619760" cy="3690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74" name="Imagem 6" descr=""/>
          <p:cNvPicPr/>
          <p:nvPr/>
        </p:nvPicPr>
        <p:blipFill>
          <a:blip r:embed="rId1"/>
          <a:stretch/>
        </p:blipFill>
        <p:spPr>
          <a:xfrm>
            <a:off x="152280" y="2057400"/>
            <a:ext cx="3390480" cy="1657080"/>
          </a:xfrm>
          <a:prstGeom prst="rect">
            <a:avLst/>
          </a:prstGeom>
          <a:ln w="0">
            <a:noFill/>
          </a:ln>
        </p:spPr>
      </p:pic>
      <p:pic>
        <p:nvPicPr>
          <p:cNvPr id="175" name="Imagem 8" descr=""/>
          <p:cNvPicPr/>
          <p:nvPr/>
        </p:nvPicPr>
        <p:blipFill>
          <a:blip r:embed="rId2"/>
          <a:stretch/>
        </p:blipFill>
        <p:spPr>
          <a:xfrm>
            <a:off x="3605760" y="1447920"/>
            <a:ext cx="5466960" cy="3209400"/>
          </a:xfrm>
          <a:prstGeom prst="rect">
            <a:avLst/>
          </a:prstGeom>
          <a:ln w="0">
            <a:noFill/>
          </a:ln>
        </p:spPr>
      </p:pic>
      <p:sp>
        <p:nvSpPr>
          <p:cNvPr id="176" name="CaixaDeTexto 11"/>
          <p:cNvSpPr/>
          <p:nvPr/>
        </p:nvSpPr>
        <p:spPr>
          <a:xfrm>
            <a:off x="152280" y="4787640"/>
            <a:ext cx="3214800" cy="6382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Arial"/>
              </a:rPr>
              <a:t>Método </a:t>
            </a:r>
            <a:r>
              <a:rPr b="1" lang="pt-BR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</a:rPr>
              <a:t>set</a:t>
            </a:r>
            <a:r>
              <a:rPr b="1" lang="pt-BR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para </a:t>
            </a:r>
            <a:r>
              <a:rPr b="1" lang="pt-BR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</a:rPr>
              <a:t>inserir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os valores em seus atributos!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CaixaDeTexto 12"/>
          <p:cNvSpPr/>
          <p:nvPr/>
        </p:nvSpPr>
        <p:spPr>
          <a:xfrm>
            <a:off x="4038480" y="1938240"/>
            <a:ext cx="3657240" cy="1142640"/>
          </a:xfrm>
          <a:prstGeom prst="rect">
            <a:avLst/>
          </a:prstGeom>
          <a:noFill/>
          <a:ln w="19050">
            <a:solidFill>
              <a:srgbClr val="0000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178" name="Conector de Seta Reta 22"/>
          <p:cNvCxnSpPr>
            <a:stCxn id="176" idx="0"/>
          </p:cNvCxnSpPr>
          <p:nvPr/>
        </p:nvCxnSpPr>
        <p:spPr>
          <a:xfrm flipV="1">
            <a:off x="1759680" y="2742840"/>
            <a:ext cx="2279160" cy="2044800"/>
          </a:xfrm>
          <a:prstGeom prst="straightConnector1">
            <a:avLst/>
          </a:prstGeom>
          <a:ln w="19050">
            <a:solidFill>
              <a:srgbClr val="c00000"/>
            </a:solidFill>
            <a:round/>
            <a:tailEnd len="med" type="triangle" w="med"/>
          </a:ln>
        </p:spPr>
      </p:cxnSp>
      <p:sp>
        <p:nvSpPr>
          <p:cNvPr id="179" name="CaixaDeTexto 23"/>
          <p:cNvSpPr/>
          <p:nvPr/>
        </p:nvSpPr>
        <p:spPr>
          <a:xfrm>
            <a:off x="4539600" y="5388480"/>
            <a:ext cx="4329000" cy="6994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latin typeface="Arial"/>
              </a:rPr>
              <a:t>Método </a:t>
            </a:r>
            <a:r>
              <a:rPr b="1" lang="pt-BR" sz="20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</a:rPr>
              <a:t>get</a:t>
            </a:r>
            <a:r>
              <a:rPr b="1" lang="pt-BR" sz="2000" spc="-1" strike="noStrike">
                <a:solidFill>
                  <a:srgbClr val="000000"/>
                </a:solidFill>
                <a:latin typeface="Arial"/>
              </a:rPr>
              <a:t> para </a:t>
            </a:r>
            <a:r>
              <a:rPr b="1" lang="pt-BR" sz="20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</a:rPr>
              <a:t>obter</a:t>
            </a:r>
            <a:r>
              <a:rPr b="1" lang="pt-BR" sz="2000" spc="-1" strike="noStrike">
                <a:solidFill>
                  <a:srgbClr val="000000"/>
                </a:solidFill>
                <a:latin typeface="Arial"/>
              </a:rPr>
              <a:t> os valores dos seus atributos!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CaixaDeTexto 24"/>
          <p:cNvSpPr/>
          <p:nvPr/>
        </p:nvSpPr>
        <p:spPr>
          <a:xfrm>
            <a:off x="7238880" y="3276720"/>
            <a:ext cx="1828440" cy="1142640"/>
          </a:xfrm>
          <a:prstGeom prst="rect">
            <a:avLst/>
          </a:prstGeom>
          <a:noFill/>
          <a:ln w="19050">
            <a:solidFill>
              <a:srgbClr val="0000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181" name="Conector de Seta Reta 26"/>
          <p:cNvCxnSpPr>
            <a:stCxn id="179" idx="0"/>
          </p:cNvCxnSpPr>
          <p:nvPr/>
        </p:nvCxnSpPr>
        <p:spPr>
          <a:xfrm flipV="1">
            <a:off x="6704280" y="4419360"/>
            <a:ext cx="1220760" cy="969120"/>
          </a:xfrm>
          <a:prstGeom prst="straightConnector1">
            <a:avLst/>
          </a:prstGeom>
          <a:ln w="19050">
            <a:solidFill>
              <a:srgbClr val="c00000"/>
            </a:solidFill>
            <a:round/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Rectangle 2"/>
          <p:cNvSpPr/>
          <p:nvPr/>
        </p:nvSpPr>
        <p:spPr>
          <a:xfrm>
            <a:off x="152280" y="546120"/>
            <a:ext cx="6019560" cy="45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6480" algn="just">
              <a:lnSpc>
                <a:spcPct val="100000"/>
              </a:lnSpc>
              <a:spcBef>
                <a:spcPts val="100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1" lang="pt-BR" sz="2400" spc="-1" strike="noStrike">
                <a:solidFill>
                  <a:srgbClr val="0070c0"/>
                </a:solidFill>
                <a:latin typeface="Arial"/>
              </a:rPr>
              <a:t>Encapsulamento   -   </a:t>
            </a:r>
            <a:r>
              <a:rPr b="1" lang="pt-BR" sz="2400" spc="-1" strike="noStrike">
                <a:solidFill>
                  <a:srgbClr val="0070c0"/>
                </a:solidFill>
                <a:highlight>
                  <a:srgbClr val="ffff00"/>
                </a:highlight>
                <a:latin typeface="Arial"/>
              </a:rPr>
              <a:t>Métodos get e  set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Text Box 1"/>
          <p:cNvSpPr/>
          <p:nvPr/>
        </p:nvSpPr>
        <p:spPr>
          <a:xfrm>
            <a:off x="945360" y="152280"/>
            <a:ext cx="6670080" cy="47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  <a:tab algn="l" pos="8985240"/>
              </a:tabLst>
            </a:pPr>
            <a:r>
              <a:rPr b="1" lang="pt-BR" sz="2400" spc="-1" strike="noStrike">
                <a:solidFill>
                  <a:srgbClr val="0070c0"/>
                </a:solidFill>
                <a:latin typeface="Calibri Light"/>
              </a:rPr>
              <a:t>PROGRAMAÇÃO ORIENTADA A OBJETOS EM JAVA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CaixaDeTexto 3"/>
          <p:cNvSpPr/>
          <p:nvPr/>
        </p:nvSpPr>
        <p:spPr>
          <a:xfrm>
            <a:off x="380880" y="1205280"/>
            <a:ext cx="2431800" cy="302760"/>
          </a:xfrm>
          <a:prstGeom prst="rect">
            <a:avLst/>
          </a:prstGeom>
          <a:solidFill>
            <a:srgbClr val="92d05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pt-BR" sz="1400" spc="-1" strike="noStrike">
                <a:solidFill>
                  <a:srgbClr val="0070c0"/>
                </a:solidFill>
                <a:latin typeface="Arial"/>
              </a:rPr>
              <a:t>Classe Conta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CaixaDeTexto 5"/>
          <p:cNvSpPr/>
          <p:nvPr/>
        </p:nvSpPr>
        <p:spPr>
          <a:xfrm>
            <a:off x="838080" y="1600200"/>
            <a:ext cx="7619760" cy="3690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86" name="Imagem 6" descr=""/>
          <p:cNvPicPr/>
          <p:nvPr/>
        </p:nvPicPr>
        <p:blipFill>
          <a:blip r:embed="rId1"/>
          <a:stretch/>
        </p:blipFill>
        <p:spPr>
          <a:xfrm>
            <a:off x="152280" y="2057400"/>
            <a:ext cx="3390480" cy="1657080"/>
          </a:xfrm>
          <a:prstGeom prst="rect">
            <a:avLst/>
          </a:prstGeom>
          <a:ln w="0">
            <a:noFill/>
          </a:ln>
        </p:spPr>
      </p:pic>
      <p:pic>
        <p:nvPicPr>
          <p:cNvPr id="187" name="Imagem 8" descr=""/>
          <p:cNvPicPr/>
          <p:nvPr/>
        </p:nvPicPr>
        <p:blipFill>
          <a:blip r:embed="rId2"/>
          <a:stretch/>
        </p:blipFill>
        <p:spPr>
          <a:xfrm>
            <a:off x="3605760" y="1447920"/>
            <a:ext cx="5466960" cy="3209400"/>
          </a:xfrm>
          <a:prstGeom prst="rect">
            <a:avLst/>
          </a:prstGeom>
          <a:ln w="0">
            <a:noFill/>
          </a:ln>
        </p:spPr>
      </p:pic>
      <p:sp>
        <p:nvSpPr>
          <p:cNvPr id="188" name="CaixaDeTexto 12"/>
          <p:cNvSpPr/>
          <p:nvPr/>
        </p:nvSpPr>
        <p:spPr>
          <a:xfrm>
            <a:off x="4038480" y="1938240"/>
            <a:ext cx="3657240" cy="1142640"/>
          </a:xfrm>
          <a:prstGeom prst="rect">
            <a:avLst/>
          </a:prstGeom>
          <a:noFill/>
          <a:ln w="19050">
            <a:solidFill>
              <a:srgbClr val="0000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9" name="CaixaDeTexto 24"/>
          <p:cNvSpPr/>
          <p:nvPr/>
        </p:nvSpPr>
        <p:spPr>
          <a:xfrm>
            <a:off x="7238880" y="3276720"/>
            <a:ext cx="1828440" cy="1142640"/>
          </a:xfrm>
          <a:prstGeom prst="rect">
            <a:avLst/>
          </a:prstGeom>
          <a:noFill/>
          <a:ln w="19050">
            <a:solidFill>
              <a:srgbClr val="0000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0" name="CaixaDeTexto 1"/>
          <p:cNvSpPr/>
          <p:nvPr/>
        </p:nvSpPr>
        <p:spPr>
          <a:xfrm>
            <a:off x="6320520" y="621360"/>
            <a:ext cx="1908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ff0000"/>
                </a:solidFill>
                <a:latin typeface="Arial"/>
              </a:rPr>
              <a:t>Exemplo 2: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Rectangle 2"/>
          <p:cNvSpPr/>
          <p:nvPr/>
        </p:nvSpPr>
        <p:spPr>
          <a:xfrm>
            <a:off x="152280" y="546120"/>
            <a:ext cx="6019560" cy="45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6480" algn="just">
              <a:lnSpc>
                <a:spcPct val="100000"/>
              </a:lnSpc>
              <a:spcBef>
                <a:spcPts val="100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1" lang="pt-BR" sz="2400" spc="-1" strike="noStrike">
                <a:solidFill>
                  <a:srgbClr val="0070c0"/>
                </a:solidFill>
                <a:latin typeface="Arial"/>
              </a:rPr>
              <a:t>Encapsulamento   -   </a:t>
            </a:r>
            <a:r>
              <a:rPr b="1" lang="pt-BR" sz="2400" spc="-1" strike="noStrike">
                <a:solidFill>
                  <a:srgbClr val="0070c0"/>
                </a:solidFill>
                <a:highlight>
                  <a:srgbClr val="ffff00"/>
                </a:highlight>
                <a:latin typeface="Arial"/>
              </a:rPr>
              <a:t>Métodos get e  set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Text Box 1"/>
          <p:cNvSpPr/>
          <p:nvPr/>
        </p:nvSpPr>
        <p:spPr>
          <a:xfrm>
            <a:off x="945360" y="152280"/>
            <a:ext cx="6670080" cy="47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  <a:tab algn="l" pos="8985240"/>
              </a:tabLst>
            </a:pPr>
            <a:r>
              <a:rPr b="1" lang="pt-BR" sz="2400" spc="-1" strike="noStrike">
                <a:solidFill>
                  <a:srgbClr val="0070c0"/>
                </a:solidFill>
                <a:latin typeface="Calibri Light"/>
              </a:rPr>
              <a:t>PROGRAMAÇÃO ORIENTADA A OBJETOS EM JAVA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CaixaDeTexto 3"/>
          <p:cNvSpPr/>
          <p:nvPr/>
        </p:nvSpPr>
        <p:spPr>
          <a:xfrm>
            <a:off x="380880" y="1205280"/>
            <a:ext cx="2431800" cy="302760"/>
          </a:xfrm>
          <a:prstGeom prst="rect">
            <a:avLst/>
          </a:prstGeom>
          <a:solidFill>
            <a:srgbClr val="92d05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pt-BR" sz="1400" spc="-1" strike="noStrike">
                <a:solidFill>
                  <a:srgbClr val="0070c0"/>
                </a:solidFill>
                <a:latin typeface="Arial"/>
              </a:rPr>
              <a:t>Classe Conta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CaixaDeTexto 5"/>
          <p:cNvSpPr/>
          <p:nvPr/>
        </p:nvSpPr>
        <p:spPr>
          <a:xfrm>
            <a:off x="838080" y="1600200"/>
            <a:ext cx="7619760" cy="3690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95" name="Imagem 6" descr=""/>
          <p:cNvPicPr/>
          <p:nvPr/>
        </p:nvPicPr>
        <p:blipFill>
          <a:blip r:embed="rId1"/>
          <a:stretch/>
        </p:blipFill>
        <p:spPr>
          <a:xfrm>
            <a:off x="152280" y="2057400"/>
            <a:ext cx="3390480" cy="1657080"/>
          </a:xfrm>
          <a:prstGeom prst="rect">
            <a:avLst/>
          </a:prstGeom>
          <a:ln w="0">
            <a:noFill/>
          </a:ln>
        </p:spPr>
      </p:pic>
      <p:pic>
        <p:nvPicPr>
          <p:cNvPr id="196" name="Imagem 1" descr=""/>
          <p:cNvPicPr/>
          <p:nvPr/>
        </p:nvPicPr>
        <p:blipFill>
          <a:blip r:embed="rId2"/>
          <a:stretch/>
        </p:blipFill>
        <p:spPr>
          <a:xfrm>
            <a:off x="3605760" y="2075760"/>
            <a:ext cx="5466960" cy="3209400"/>
          </a:xfrm>
          <a:prstGeom prst="rect">
            <a:avLst/>
          </a:prstGeom>
          <a:ln w="0">
            <a:noFill/>
          </a:ln>
        </p:spPr>
      </p:pic>
      <p:pic>
        <p:nvPicPr>
          <p:cNvPr id="197" name="Imagem 4" descr=""/>
          <p:cNvPicPr/>
          <p:nvPr/>
        </p:nvPicPr>
        <p:blipFill>
          <a:blip r:embed="rId3"/>
          <a:stretch/>
        </p:blipFill>
        <p:spPr>
          <a:xfrm>
            <a:off x="1766520" y="3906000"/>
            <a:ext cx="7315560" cy="1383120"/>
          </a:xfrm>
          <a:prstGeom prst="rect">
            <a:avLst/>
          </a:prstGeom>
          <a:ln w="0">
            <a:noFill/>
          </a:ln>
        </p:spPr>
      </p:pic>
      <p:sp>
        <p:nvSpPr>
          <p:cNvPr id="198" name="CaixaDeTexto 9"/>
          <p:cNvSpPr/>
          <p:nvPr/>
        </p:nvSpPr>
        <p:spPr>
          <a:xfrm>
            <a:off x="6320520" y="621360"/>
            <a:ext cx="1908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ff0000"/>
                </a:solidFill>
                <a:latin typeface="Arial"/>
              </a:rPr>
              <a:t>Exemplo 3: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2"/>
          <p:cNvSpPr/>
          <p:nvPr/>
        </p:nvSpPr>
        <p:spPr>
          <a:xfrm>
            <a:off x="914400" y="1341360"/>
            <a:ext cx="7924320" cy="36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6480" algn="just">
              <a:lnSpc>
                <a:spcPct val="100000"/>
              </a:lnSpc>
              <a:spcBef>
                <a:spcPts val="100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1" lang="pt-BR" sz="1800" spc="-1" strike="noStrike">
                <a:solidFill>
                  <a:srgbClr val="0070c0"/>
                </a:solidFill>
                <a:latin typeface="Arial"/>
              </a:rPr>
              <a:t>TEMA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Rectangle 2"/>
          <p:cNvSpPr/>
          <p:nvPr/>
        </p:nvSpPr>
        <p:spPr>
          <a:xfrm>
            <a:off x="457200" y="2743200"/>
            <a:ext cx="7924320" cy="398160"/>
          </a:xfrm>
          <a:prstGeom prst="rect">
            <a:avLst/>
          </a:prstGeom>
          <a:noFill/>
          <a:ln w="222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6480" algn="ctr">
              <a:lnSpc>
                <a:spcPct val="100000"/>
              </a:lnSpc>
              <a:spcBef>
                <a:spcPts val="100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0" lang="pt-BR" sz="2000" spc="-1" strike="noStrike">
                <a:solidFill>
                  <a:srgbClr val="0070c0"/>
                </a:solidFill>
                <a:latin typeface="Arial"/>
              </a:rPr>
              <a:t>POO: Encapsulamentos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Text Box 1"/>
          <p:cNvSpPr/>
          <p:nvPr/>
        </p:nvSpPr>
        <p:spPr>
          <a:xfrm>
            <a:off x="945360" y="609480"/>
            <a:ext cx="6670080" cy="47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  <a:tab algn="l" pos="8985240"/>
              </a:tabLst>
            </a:pPr>
            <a:r>
              <a:rPr b="1" lang="pt-BR" sz="2400" spc="-1" strike="noStrike">
                <a:solidFill>
                  <a:srgbClr val="0070c0"/>
                </a:solidFill>
                <a:latin typeface="Calibri Light"/>
              </a:rPr>
              <a:t>PROGRAMAÇÃO ORIENTADA A OBJETOS EM JAVA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Rectangle 2"/>
          <p:cNvSpPr/>
          <p:nvPr/>
        </p:nvSpPr>
        <p:spPr>
          <a:xfrm>
            <a:off x="152280" y="546120"/>
            <a:ext cx="6019560" cy="45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6480" algn="just">
              <a:lnSpc>
                <a:spcPct val="100000"/>
              </a:lnSpc>
              <a:spcBef>
                <a:spcPts val="100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1" lang="pt-BR" sz="2400" spc="-1" strike="noStrike">
                <a:solidFill>
                  <a:srgbClr val="0070c0"/>
                </a:solidFill>
                <a:latin typeface="Arial"/>
              </a:rPr>
              <a:t>Encapsulamento   -   </a:t>
            </a:r>
            <a:r>
              <a:rPr b="1" lang="pt-BR" sz="2400" spc="-1" strike="noStrike">
                <a:solidFill>
                  <a:srgbClr val="0070c0"/>
                </a:solidFill>
                <a:highlight>
                  <a:srgbClr val="ffff00"/>
                </a:highlight>
                <a:latin typeface="Arial"/>
              </a:rPr>
              <a:t>Métodos get e  set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Text Box 1"/>
          <p:cNvSpPr/>
          <p:nvPr/>
        </p:nvSpPr>
        <p:spPr>
          <a:xfrm>
            <a:off x="945360" y="152280"/>
            <a:ext cx="6670080" cy="47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  <a:tab algn="l" pos="8985240"/>
              </a:tabLst>
            </a:pPr>
            <a:r>
              <a:rPr b="1" lang="pt-BR" sz="2400" spc="-1" strike="noStrike">
                <a:solidFill>
                  <a:srgbClr val="0070c0"/>
                </a:solidFill>
                <a:latin typeface="Calibri Light"/>
              </a:rPr>
              <a:t>PROGRAMAÇÃO ORIENTADA A OBJETOS EM JAVA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CaixaDeTexto 3"/>
          <p:cNvSpPr/>
          <p:nvPr/>
        </p:nvSpPr>
        <p:spPr>
          <a:xfrm>
            <a:off x="380880" y="1205280"/>
            <a:ext cx="2431800" cy="302760"/>
          </a:xfrm>
          <a:prstGeom prst="rect">
            <a:avLst/>
          </a:prstGeom>
          <a:solidFill>
            <a:srgbClr val="92d05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pt-BR" sz="1400" spc="-1" strike="noStrike">
                <a:solidFill>
                  <a:srgbClr val="0070c0"/>
                </a:solidFill>
                <a:latin typeface="Arial"/>
              </a:rPr>
              <a:t>Classe Conta - </a:t>
            </a:r>
            <a:r>
              <a:rPr b="1" lang="pt-BR" sz="1400" spc="-1" strike="noStrike">
                <a:solidFill>
                  <a:srgbClr val="0070c0"/>
                </a:solidFill>
                <a:highlight>
                  <a:srgbClr val="ffff00"/>
                </a:highlight>
                <a:latin typeface="Arial"/>
              </a:rPr>
              <a:t>Vetor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CaixaDeTexto 5"/>
          <p:cNvSpPr/>
          <p:nvPr/>
        </p:nvSpPr>
        <p:spPr>
          <a:xfrm>
            <a:off x="838080" y="1600200"/>
            <a:ext cx="7619760" cy="3690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03" name="Imagem 6" descr=""/>
          <p:cNvPicPr/>
          <p:nvPr/>
        </p:nvPicPr>
        <p:blipFill>
          <a:blip r:embed="rId1"/>
          <a:stretch/>
        </p:blipFill>
        <p:spPr>
          <a:xfrm>
            <a:off x="152280" y="2057400"/>
            <a:ext cx="3390480" cy="1657080"/>
          </a:xfrm>
          <a:prstGeom prst="rect">
            <a:avLst/>
          </a:prstGeom>
          <a:ln w="0">
            <a:noFill/>
          </a:ln>
        </p:spPr>
      </p:pic>
      <p:sp>
        <p:nvSpPr>
          <p:cNvPr id="204" name="CaixaDeTexto 9"/>
          <p:cNvSpPr/>
          <p:nvPr/>
        </p:nvSpPr>
        <p:spPr>
          <a:xfrm>
            <a:off x="6320520" y="621360"/>
            <a:ext cx="1908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ff0000"/>
                </a:solidFill>
                <a:latin typeface="Arial"/>
              </a:rPr>
              <a:t>Exemplo 4: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5" name="Imagem 8" descr=""/>
          <p:cNvPicPr/>
          <p:nvPr/>
        </p:nvPicPr>
        <p:blipFill>
          <a:blip r:embed="rId2"/>
          <a:stretch/>
        </p:blipFill>
        <p:spPr>
          <a:xfrm>
            <a:off x="4832280" y="990720"/>
            <a:ext cx="3943080" cy="5344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Rectangle 2"/>
          <p:cNvSpPr/>
          <p:nvPr/>
        </p:nvSpPr>
        <p:spPr>
          <a:xfrm>
            <a:off x="152280" y="546120"/>
            <a:ext cx="6019560" cy="45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6480" algn="just">
              <a:lnSpc>
                <a:spcPct val="100000"/>
              </a:lnSpc>
              <a:spcBef>
                <a:spcPts val="100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1" lang="pt-BR" sz="2400" spc="-1" strike="noStrike">
                <a:solidFill>
                  <a:srgbClr val="0070c0"/>
                </a:solidFill>
                <a:latin typeface="Arial"/>
              </a:rPr>
              <a:t>Encapsulamento   -   </a:t>
            </a:r>
            <a:r>
              <a:rPr b="1" lang="pt-BR" sz="2400" spc="-1" strike="noStrike">
                <a:solidFill>
                  <a:srgbClr val="0070c0"/>
                </a:solidFill>
                <a:highlight>
                  <a:srgbClr val="ffff00"/>
                </a:highlight>
                <a:latin typeface="Arial"/>
              </a:rPr>
              <a:t>Métodos get e  set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Text Box 1"/>
          <p:cNvSpPr/>
          <p:nvPr/>
        </p:nvSpPr>
        <p:spPr>
          <a:xfrm>
            <a:off x="945360" y="152280"/>
            <a:ext cx="6670080" cy="47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  <a:tab algn="l" pos="8985240"/>
              </a:tabLst>
            </a:pPr>
            <a:r>
              <a:rPr b="1" lang="pt-BR" sz="2400" spc="-1" strike="noStrike">
                <a:solidFill>
                  <a:srgbClr val="0070c0"/>
                </a:solidFill>
                <a:latin typeface="Calibri Light"/>
              </a:rPr>
              <a:t>PROGRAMAÇÃO ORIENTADA A OBJETOS EM JAVA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CaixaDeTexto 3"/>
          <p:cNvSpPr/>
          <p:nvPr/>
        </p:nvSpPr>
        <p:spPr>
          <a:xfrm>
            <a:off x="380880" y="1205280"/>
            <a:ext cx="2431800" cy="302760"/>
          </a:xfrm>
          <a:prstGeom prst="rect">
            <a:avLst/>
          </a:prstGeom>
          <a:solidFill>
            <a:srgbClr val="92d05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pt-BR" sz="1400" spc="-1" strike="noStrike">
                <a:solidFill>
                  <a:srgbClr val="0070c0"/>
                </a:solidFill>
                <a:latin typeface="Arial"/>
              </a:rPr>
              <a:t>Classe Conta - </a:t>
            </a:r>
            <a:r>
              <a:rPr b="1" lang="pt-BR" sz="1400" spc="-1" strike="noStrike">
                <a:solidFill>
                  <a:srgbClr val="0070c0"/>
                </a:solidFill>
                <a:highlight>
                  <a:srgbClr val="ffff00"/>
                </a:highlight>
                <a:latin typeface="Arial"/>
              </a:rPr>
              <a:t>Vetor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CaixaDeTexto 5"/>
          <p:cNvSpPr/>
          <p:nvPr/>
        </p:nvSpPr>
        <p:spPr>
          <a:xfrm>
            <a:off x="838080" y="1600200"/>
            <a:ext cx="7619760" cy="3690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0" name="CaixaDeTexto 9"/>
          <p:cNvSpPr/>
          <p:nvPr/>
        </p:nvSpPr>
        <p:spPr>
          <a:xfrm>
            <a:off x="6320520" y="621360"/>
            <a:ext cx="1908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ff0000"/>
                </a:solidFill>
                <a:latin typeface="Arial"/>
              </a:rPr>
              <a:t>Exemplo 4: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1" name="Imagem 1" descr=""/>
          <p:cNvPicPr/>
          <p:nvPr/>
        </p:nvPicPr>
        <p:blipFill>
          <a:blip r:embed="rId1"/>
          <a:stretch/>
        </p:blipFill>
        <p:spPr>
          <a:xfrm>
            <a:off x="1130400" y="1587600"/>
            <a:ext cx="7314840" cy="4723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Rectangle 2"/>
          <p:cNvSpPr/>
          <p:nvPr/>
        </p:nvSpPr>
        <p:spPr>
          <a:xfrm>
            <a:off x="152280" y="546120"/>
            <a:ext cx="6019560" cy="45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6480" algn="just">
              <a:lnSpc>
                <a:spcPct val="100000"/>
              </a:lnSpc>
              <a:spcBef>
                <a:spcPts val="100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1" lang="pt-BR" sz="2400" spc="-1" strike="noStrike">
                <a:solidFill>
                  <a:srgbClr val="0070c0"/>
                </a:solidFill>
                <a:latin typeface="Arial"/>
              </a:rPr>
              <a:t>Encapsulamento   -   </a:t>
            </a:r>
            <a:r>
              <a:rPr b="1" lang="pt-BR" sz="2400" spc="-1" strike="noStrike">
                <a:solidFill>
                  <a:srgbClr val="0070c0"/>
                </a:solidFill>
                <a:highlight>
                  <a:srgbClr val="ffff00"/>
                </a:highlight>
                <a:latin typeface="Arial"/>
              </a:rPr>
              <a:t>Métodos get e  set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Text Box 1"/>
          <p:cNvSpPr/>
          <p:nvPr/>
        </p:nvSpPr>
        <p:spPr>
          <a:xfrm>
            <a:off x="945360" y="152280"/>
            <a:ext cx="6670080" cy="47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  <a:tab algn="l" pos="8985240"/>
              </a:tabLst>
            </a:pPr>
            <a:r>
              <a:rPr b="1" lang="pt-BR" sz="2400" spc="-1" strike="noStrike">
                <a:solidFill>
                  <a:srgbClr val="0070c0"/>
                </a:solidFill>
                <a:latin typeface="Calibri Light"/>
              </a:rPr>
              <a:t>PROGRAMAÇÃO ORIENTADA A OBJETOS EM JAVA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CaixaDeTexto 3"/>
          <p:cNvSpPr/>
          <p:nvPr/>
        </p:nvSpPr>
        <p:spPr>
          <a:xfrm>
            <a:off x="380880" y="1205280"/>
            <a:ext cx="2431800" cy="302760"/>
          </a:xfrm>
          <a:prstGeom prst="rect">
            <a:avLst/>
          </a:prstGeom>
          <a:solidFill>
            <a:srgbClr val="92d05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pt-BR" sz="1400" spc="-1" strike="noStrike">
                <a:solidFill>
                  <a:srgbClr val="0070c0"/>
                </a:solidFill>
                <a:latin typeface="Arial"/>
              </a:rPr>
              <a:t>Classe Conta - </a:t>
            </a:r>
            <a:r>
              <a:rPr b="1" lang="pt-BR" sz="1400" spc="-1" strike="noStrike">
                <a:solidFill>
                  <a:srgbClr val="0070c0"/>
                </a:solidFill>
                <a:highlight>
                  <a:srgbClr val="ffff00"/>
                </a:highlight>
                <a:latin typeface="Arial"/>
              </a:rPr>
              <a:t>Vetor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CaixaDeTexto 5"/>
          <p:cNvSpPr/>
          <p:nvPr/>
        </p:nvSpPr>
        <p:spPr>
          <a:xfrm>
            <a:off x="838080" y="1600200"/>
            <a:ext cx="7619760" cy="3690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6" name="CaixaDeTexto 9"/>
          <p:cNvSpPr/>
          <p:nvPr/>
        </p:nvSpPr>
        <p:spPr>
          <a:xfrm>
            <a:off x="6320520" y="621360"/>
            <a:ext cx="1908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ff0000"/>
                </a:solidFill>
                <a:latin typeface="Arial"/>
              </a:rPr>
              <a:t>Exemplo 4: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7" name="Imagem 2" descr=""/>
          <p:cNvPicPr/>
          <p:nvPr/>
        </p:nvPicPr>
        <p:blipFill>
          <a:blip r:embed="rId1"/>
          <a:stretch/>
        </p:blipFill>
        <p:spPr>
          <a:xfrm>
            <a:off x="480960" y="2490840"/>
            <a:ext cx="8181720" cy="1875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Rectangle 2"/>
          <p:cNvSpPr/>
          <p:nvPr/>
        </p:nvSpPr>
        <p:spPr>
          <a:xfrm>
            <a:off x="152280" y="546120"/>
            <a:ext cx="6019560" cy="45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6480" algn="just">
              <a:lnSpc>
                <a:spcPct val="100000"/>
              </a:lnSpc>
              <a:spcBef>
                <a:spcPts val="100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1" lang="pt-BR" sz="2400" spc="-1" strike="noStrike">
                <a:solidFill>
                  <a:srgbClr val="0070c0"/>
                </a:solidFill>
                <a:latin typeface="Arial"/>
              </a:rPr>
              <a:t>Métodos em Java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Text Box 1"/>
          <p:cNvSpPr/>
          <p:nvPr/>
        </p:nvSpPr>
        <p:spPr>
          <a:xfrm>
            <a:off x="945360" y="152280"/>
            <a:ext cx="6670080" cy="47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  <a:tab algn="l" pos="8985240"/>
              </a:tabLst>
            </a:pPr>
            <a:r>
              <a:rPr b="1" lang="pt-BR" sz="2400" spc="-1" strike="noStrike">
                <a:solidFill>
                  <a:srgbClr val="0070c0"/>
                </a:solidFill>
                <a:latin typeface="Calibri Light"/>
              </a:rPr>
              <a:t>PROGRAMAÇÃO ORIENTADA A OBJETOS EM JAVA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CaixaDeTexto 3"/>
          <p:cNvSpPr/>
          <p:nvPr/>
        </p:nvSpPr>
        <p:spPr>
          <a:xfrm>
            <a:off x="380880" y="1074240"/>
            <a:ext cx="2431800" cy="455400"/>
          </a:xfrm>
          <a:prstGeom prst="rect">
            <a:avLst/>
          </a:prstGeom>
          <a:solidFill>
            <a:srgbClr val="92d05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pt-BR" sz="2400" spc="-1" strike="noStrike">
                <a:solidFill>
                  <a:srgbClr val="0070c0"/>
                </a:solidFill>
                <a:latin typeface="Arial"/>
              </a:rPr>
              <a:t>Métodos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CaixaDeTexto 5"/>
          <p:cNvSpPr/>
          <p:nvPr/>
        </p:nvSpPr>
        <p:spPr>
          <a:xfrm>
            <a:off x="838080" y="1600200"/>
            <a:ext cx="7619760" cy="3690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2" name="Rectangle 2"/>
          <p:cNvSpPr/>
          <p:nvPr/>
        </p:nvSpPr>
        <p:spPr>
          <a:xfrm>
            <a:off x="228600" y="1828800"/>
            <a:ext cx="8610120" cy="2669040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6480" algn="just">
              <a:lnSpc>
                <a:spcPct val="100000"/>
              </a:lnSpc>
              <a:spcBef>
                <a:spcPts val="100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0" lang="pt-BR" sz="2400" spc="-1" strike="noStrike">
                <a:solidFill>
                  <a:srgbClr val="0070c0"/>
                </a:solidFill>
                <a:latin typeface="Arial"/>
              </a:rPr>
              <a:t>Os métodos são blocos de código que pertencem a uma classe e tem por finalidade realizar uma tarefa. 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100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100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100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0" lang="pt-BR" sz="2400" spc="-1" strike="noStrike">
                <a:solidFill>
                  <a:srgbClr val="0070c0"/>
                </a:solidFill>
                <a:latin typeface="Arial"/>
              </a:rPr>
              <a:t>Métodos geralmente correspondem a uma ação do objeto, como por exemplo: </a:t>
            </a:r>
            <a:r>
              <a:rPr b="0" lang="pt-BR" sz="2400" spc="-1" strike="noStrike">
                <a:solidFill>
                  <a:srgbClr val="0070c0"/>
                </a:solidFill>
                <a:highlight>
                  <a:srgbClr val="ffff00"/>
                </a:highlight>
                <a:latin typeface="Arial"/>
              </a:rPr>
              <a:t>correr</a:t>
            </a:r>
            <a:r>
              <a:rPr b="0" lang="pt-BR" sz="2400" spc="-1" strike="noStrike">
                <a:solidFill>
                  <a:srgbClr val="0070c0"/>
                </a:solidFill>
                <a:latin typeface="Arial"/>
              </a:rPr>
              <a:t>, </a:t>
            </a:r>
            <a:r>
              <a:rPr b="0" lang="pt-BR" sz="2400" spc="-1" strike="noStrike">
                <a:solidFill>
                  <a:srgbClr val="0070c0"/>
                </a:solidFill>
                <a:highlight>
                  <a:srgbClr val="ffff00"/>
                </a:highlight>
                <a:latin typeface="Arial"/>
              </a:rPr>
              <a:t>nadar</a:t>
            </a:r>
            <a:r>
              <a:rPr b="0" lang="pt-BR" sz="2400" spc="-1" strike="noStrike">
                <a:solidFill>
                  <a:srgbClr val="0070c0"/>
                </a:solidFill>
                <a:latin typeface="Arial"/>
              </a:rPr>
              <a:t>, </a:t>
            </a:r>
            <a:r>
              <a:rPr b="0" lang="pt-BR" sz="2400" spc="-1" strike="noStrike">
                <a:solidFill>
                  <a:srgbClr val="0070c0"/>
                </a:solidFill>
                <a:highlight>
                  <a:srgbClr val="ffff00"/>
                </a:highlight>
                <a:latin typeface="Arial"/>
              </a:rPr>
              <a:t>andar</a:t>
            </a:r>
            <a:r>
              <a:rPr b="0" lang="pt-BR" sz="2400" spc="-1" strike="noStrike">
                <a:solidFill>
                  <a:srgbClr val="0070c0"/>
                </a:solidFill>
                <a:latin typeface="Arial"/>
              </a:rPr>
              <a:t>, </a:t>
            </a:r>
            <a:r>
              <a:rPr b="0" lang="pt-BR" sz="2400" spc="-1" strike="noStrike">
                <a:solidFill>
                  <a:srgbClr val="0070c0"/>
                </a:solidFill>
                <a:highlight>
                  <a:srgbClr val="ffff00"/>
                </a:highlight>
                <a:latin typeface="Arial"/>
              </a:rPr>
              <a:t>olhar</a:t>
            </a:r>
            <a:r>
              <a:rPr b="0" lang="pt-BR" sz="2400" spc="-1" strike="noStrike">
                <a:solidFill>
                  <a:srgbClr val="0070c0"/>
                </a:solidFill>
                <a:latin typeface="Arial"/>
              </a:rPr>
              <a:t>, etc. 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Rectangle 2"/>
          <p:cNvSpPr/>
          <p:nvPr/>
        </p:nvSpPr>
        <p:spPr>
          <a:xfrm>
            <a:off x="152280" y="546120"/>
            <a:ext cx="6019560" cy="45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6480" algn="just">
              <a:lnSpc>
                <a:spcPct val="100000"/>
              </a:lnSpc>
              <a:spcBef>
                <a:spcPts val="100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1" lang="pt-BR" sz="2400" spc="-1" strike="noStrike">
                <a:solidFill>
                  <a:srgbClr val="0070c0"/>
                </a:solidFill>
                <a:latin typeface="Arial"/>
              </a:rPr>
              <a:t>Métodos em Java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Text Box 1"/>
          <p:cNvSpPr/>
          <p:nvPr/>
        </p:nvSpPr>
        <p:spPr>
          <a:xfrm>
            <a:off x="945360" y="152280"/>
            <a:ext cx="6670080" cy="47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  <a:tab algn="l" pos="8985240"/>
              </a:tabLst>
            </a:pPr>
            <a:r>
              <a:rPr b="1" lang="pt-BR" sz="2400" spc="-1" strike="noStrike">
                <a:solidFill>
                  <a:srgbClr val="0070c0"/>
                </a:solidFill>
                <a:latin typeface="Calibri Light"/>
              </a:rPr>
              <a:t>PROGRAMAÇÃO ORIENTADA A OBJETOS EM JAVA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CaixaDeTexto 3"/>
          <p:cNvSpPr/>
          <p:nvPr/>
        </p:nvSpPr>
        <p:spPr>
          <a:xfrm>
            <a:off x="380880" y="1074240"/>
            <a:ext cx="2431800" cy="455400"/>
          </a:xfrm>
          <a:prstGeom prst="rect">
            <a:avLst/>
          </a:prstGeom>
          <a:solidFill>
            <a:srgbClr val="92d05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pt-BR" sz="2400" spc="-1" strike="noStrike">
                <a:solidFill>
                  <a:srgbClr val="0070c0"/>
                </a:solidFill>
                <a:latin typeface="Arial"/>
              </a:rPr>
              <a:t>Métodos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CaixaDeTexto 5"/>
          <p:cNvSpPr/>
          <p:nvPr/>
        </p:nvSpPr>
        <p:spPr>
          <a:xfrm>
            <a:off x="838080" y="1600200"/>
            <a:ext cx="7619760" cy="3690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7" name="Rectangle 2"/>
          <p:cNvSpPr/>
          <p:nvPr/>
        </p:nvSpPr>
        <p:spPr>
          <a:xfrm>
            <a:off x="228600" y="1828800"/>
            <a:ext cx="8610120" cy="3034800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6480" algn="just">
              <a:lnSpc>
                <a:spcPct val="100000"/>
              </a:lnSpc>
              <a:spcBef>
                <a:spcPts val="100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0" lang="pt-BR" sz="2400" spc="-1" strike="noStrike">
                <a:solidFill>
                  <a:srgbClr val="0070c0"/>
                </a:solidFill>
                <a:latin typeface="Arial"/>
              </a:rPr>
              <a:t>Em uma classe para realizar </a:t>
            </a:r>
            <a:r>
              <a:rPr b="0" lang="pt-BR" sz="2400" spc="-1" strike="noStrike">
                <a:solidFill>
                  <a:srgbClr val="0070c0"/>
                </a:solidFill>
                <a:highlight>
                  <a:srgbClr val="ffff00"/>
                </a:highlight>
                <a:latin typeface="Arial"/>
              </a:rPr>
              <a:t>cálculos matemáticos </a:t>
            </a:r>
            <a:r>
              <a:rPr b="0" lang="pt-BR" sz="2400" spc="-1" strike="noStrike">
                <a:solidFill>
                  <a:srgbClr val="0070c0"/>
                </a:solidFill>
                <a:latin typeface="Arial"/>
              </a:rPr>
              <a:t>poderia ser os cálculos </a:t>
            </a:r>
            <a:r>
              <a:rPr b="0" lang="pt-BR" sz="2400" spc="-1" strike="noStrike">
                <a:solidFill>
                  <a:srgbClr val="0070c0"/>
                </a:solidFill>
                <a:highlight>
                  <a:srgbClr val="ffff00"/>
                </a:highlight>
                <a:latin typeface="Arial"/>
              </a:rPr>
              <a:t>somar</a:t>
            </a:r>
            <a:r>
              <a:rPr b="0" lang="pt-BR" sz="2400" spc="-1" strike="noStrike">
                <a:solidFill>
                  <a:srgbClr val="0070c0"/>
                </a:solidFill>
                <a:latin typeface="Arial"/>
              </a:rPr>
              <a:t>, </a:t>
            </a:r>
            <a:r>
              <a:rPr b="0" lang="pt-BR" sz="2400" spc="-1" strike="noStrike">
                <a:solidFill>
                  <a:srgbClr val="0070c0"/>
                </a:solidFill>
                <a:highlight>
                  <a:srgbClr val="ffff00"/>
                </a:highlight>
                <a:latin typeface="Arial"/>
              </a:rPr>
              <a:t>subtrair</a:t>
            </a:r>
            <a:r>
              <a:rPr b="0" lang="pt-BR" sz="2400" spc="-1" strike="noStrike">
                <a:solidFill>
                  <a:srgbClr val="0070c0"/>
                </a:solidFill>
                <a:latin typeface="Arial"/>
              </a:rPr>
              <a:t>, </a:t>
            </a:r>
            <a:r>
              <a:rPr b="0" lang="pt-BR" sz="2400" spc="-1" strike="noStrike">
                <a:solidFill>
                  <a:srgbClr val="0070c0"/>
                </a:solidFill>
                <a:highlight>
                  <a:srgbClr val="ffff00"/>
                </a:highlight>
                <a:latin typeface="Arial"/>
              </a:rPr>
              <a:t>dividir</a:t>
            </a:r>
            <a:r>
              <a:rPr b="0" lang="pt-BR" sz="2400" spc="-1" strike="noStrike">
                <a:solidFill>
                  <a:srgbClr val="0070c0"/>
                </a:solidFill>
                <a:latin typeface="Arial"/>
              </a:rPr>
              <a:t>, </a:t>
            </a:r>
            <a:r>
              <a:rPr b="0" lang="pt-BR" sz="2400" spc="-1" strike="noStrike">
                <a:solidFill>
                  <a:srgbClr val="0070c0"/>
                </a:solidFill>
                <a:highlight>
                  <a:srgbClr val="ffff00"/>
                </a:highlight>
                <a:latin typeface="Arial"/>
              </a:rPr>
              <a:t>multiplicar</a:t>
            </a:r>
            <a:r>
              <a:rPr b="0" lang="pt-BR" sz="2400" spc="-1" strike="noStrike">
                <a:solidFill>
                  <a:srgbClr val="0070c0"/>
                </a:solidFill>
                <a:latin typeface="Arial"/>
              </a:rPr>
              <a:t> etc. 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100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100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100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0" lang="pt-BR" sz="2400" spc="-1" strike="noStrike">
                <a:solidFill>
                  <a:srgbClr val="0070c0"/>
                </a:solidFill>
                <a:latin typeface="Arial"/>
              </a:rPr>
              <a:t>Além disso, um papel fundamental dos métodos é ter de </a:t>
            </a:r>
            <a:r>
              <a:rPr b="0" lang="pt-BR" sz="2400" spc="-1" strike="noStrike">
                <a:solidFill>
                  <a:srgbClr val="0070c0"/>
                </a:solidFill>
                <a:highlight>
                  <a:srgbClr val="ffff00"/>
                </a:highlight>
                <a:latin typeface="Arial"/>
              </a:rPr>
              <a:t>evitar reescrever código </a:t>
            </a:r>
            <a:r>
              <a:rPr b="0" lang="pt-BR" sz="2400" spc="-1" strike="noStrike">
                <a:solidFill>
                  <a:srgbClr val="0070c0"/>
                </a:solidFill>
                <a:latin typeface="Arial"/>
              </a:rPr>
              <a:t>para uma mesma função sempre que se deseja chamá-la para usar.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Rectangle 2"/>
          <p:cNvSpPr/>
          <p:nvPr/>
        </p:nvSpPr>
        <p:spPr>
          <a:xfrm>
            <a:off x="152280" y="546120"/>
            <a:ext cx="6019560" cy="45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6480" algn="just">
              <a:lnSpc>
                <a:spcPct val="100000"/>
              </a:lnSpc>
              <a:spcBef>
                <a:spcPts val="100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1" lang="pt-BR" sz="2400" spc="-1" strike="noStrike">
                <a:solidFill>
                  <a:srgbClr val="0070c0"/>
                </a:solidFill>
                <a:latin typeface="Arial"/>
              </a:rPr>
              <a:t>Métodos em Java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Text Box 1"/>
          <p:cNvSpPr/>
          <p:nvPr/>
        </p:nvSpPr>
        <p:spPr>
          <a:xfrm>
            <a:off x="945360" y="152280"/>
            <a:ext cx="6670080" cy="47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  <a:tab algn="l" pos="8985240"/>
              </a:tabLst>
            </a:pPr>
            <a:r>
              <a:rPr b="1" lang="pt-BR" sz="2400" spc="-1" strike="noStrike">
                <a:solidFill>
                  <a:srgbClr val="0070c0"/>
                </a:solidFill>
                <a:latin typeface="Calibri Light"/>
              </a:rPr>
              <a:t>PROGRAMAÇÃO ORIENTADA A OBJETOS EM JAVA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CaixaDeTexto 3"/>
          <p:cNvSpPr/>
          <p:nvPr/>
        </p:nvSpPr>
        <p:spPr>
          <a:xfrm>
            <a:off x="380880" y="1074240"/>
            <a:ext cx="4419360" cy="455400"/>
          </a:xfrm>
          <a:prstGeom prst="rect">
            <a:avLst/>
          </a:prstGeom>
          <a:solidFill>
            <a:srgbClr val="92d05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0070c0"/>
                </a:solidFill>
                <a:latin typeface="Arial"/>
              </a:rPr>
              <a:t>Métodos da classe </a:t>
            </a:r>
            <a:r>
              <a:rPr b="1" lang="pt-BR" sz="2400" spc="-1" strike="noStrike">
                <a:solidFill>
                  <a:srgbClr val="0070c0"/>
                </a:solidFill>
                <a:highlight>
                  <a:srgbClr val="ffff00"/>
                </a:highlight>
                <a:latin typeface="Arial"/>
              </a:rPr>
              <a:t>Gatos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CaixaDeTexto 5"/>
          <p:cNvSpPr/>
          <p:nvPr/>
        </p:nvSpPr>
        <p:spPr>
          <a:xfrm>
            <a:off x="838080" y="1600200"/>
            <a:ext cx="7619760" cy="3690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2" name="CaixaDeTexto 2"/>
          <p:cNvSpPr/>
          <p:nvPr/>
        </p:nvSpPr>
        <p:spPr>
          <a:xfrm>
            <a:off x="4903920" y="2100240"/>
            <a:ext cx="3123360" cy="310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1" lang="pt-BR" sz="2200" spc="-1" strike="noStrike" u="sng">
                <a:solidFill>
                  <a:srgbClr val="262626"/>
                </a:solidFill>
                <a:uFillTx/>
                <a:latin typeface="Arial"/>
              </a:rPr>
              <a:t>Gato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 marL="743040" indent="-285840" algn="just">
              <a:lnSpc>
                <a:spcPct val="100000"/>
              </a:lnSpc>
              <a:tabLst>
                <a:tab algn="l" pos="0"/>
              </a:tabLst>
            </a:pPr>
            <a:r>
              <a:rPr b="1" lang="pt-BR" sz="2200" spc="-1" strike="noStrike">
                <a:solidFill>
                  <a:srgbClr val="ff0000"/>
                </a:solidFill>
                <a:latin typeface="Arial"/>
              </a:rPr>
              <a:t>Atributos</a:t>
            </a:r>
            <a:r>
              <a:rPr b="0" lang="pt-BR" sz="2200" spc="-1" strike="noStrike">
                <a:solidFill>
                  <a:srgbClr val="ffffff"/>
                </a:solidFill>
                <a:latin typeface="Arial"/>
              </a:rPr>
              <a:t>: 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 marL="1143000" indent="-228600" algn="just">
              <a:lnSpc>
                <a:spcPct val="100000"/>
              </a:lnSpc>
              <a:tabLst>
                <a:tab algn="l" pos="0"/>
              </a:tabLst>
            </a:pPr>
            <a:r>
              <a:rPr b="1" lang="pt-BR" sz="2200" spc="-1" strike="noStrike">
                <a:solidFill>
                  <a:srgbClr val="000000"/>
                </a:solidFill>
                <a:latin typeface="Arial"/>
              </a:rPr>
              <a:t>Raça</a:t>
            </a:r>
            <a:r>
              <a:rPr b="0" lang="pt-BR" sz="2200" spc="-1" strike="noStrike">
                <a:solidFill>
                  <a:srgbClr val="000000"/>
                </a:solidFill>
                <a:latin typeface="Arial"/>
              </a:rPr>
              <a:t>: Siamês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 marL="1143000" indent="-228600" algn="just">
              <a:lnSpc>
                <a:spcPct val="100000"/>
              </a:lnSpc>
              <a:tabLst>
                <a:tab algn="l" pos="0"/>
              </a:tabLst>
            </a:pPr>
            <a:r>
              <a:rPr b="1" lang="pt-BR" sz="2200" spc="-1" strike="noStrike">
                <a:solidFill>
                  <a:srgbClr val="000000"/>
                </a:solidFill>
                <a:latin typeface="Arial"/>
              </a:rPr>
              <a:t>Nome</a:t>
            </a:r>
            <a:r>
              <a:rPr b="0" lang="pt-BR" sz="2200" spc="-1" strike="noStrike">
                <a:solidFill>
                  <a:srgbClr val="000000"/>
                </a:solidFill>
                <a:latin typeface="Arial"/>
              </a:rPr>
              <a:t>: Sansão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 marL="1143000" indent="-228600" algn="just">
              <a:lnSpc>
                <a:spcPct val="100000"/>
              </a:lnSpc>
              <a:tabLst>
                <a:tab algn="l" pos="0"/>
              </a:tabLst>
            </a:pPr>
            <a:r>
              <a:rPr b="1" lang="pt-BR" sz="2200" spc="-1" strike="noStrike">
                <a:solidFill>
                  <a:srgbClr val="000000"/>
                </a:solidFill>
                <a:latin typeface="Arial"/>
              </a:rPr>
              <a:t>Peso</a:t>
            </a:r>
            <a:r>
              <a:rPr b="0" lang="pt-BR" sz="2200" spc="-1" strike="noStrike">
                <a:solidFill>
                  <a:srgbClr val="000000"/>
                </a:solidFill>
                <a:latin typeface="Arial"/>
              </a:rPr>
              <a:t>: 4 kilos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 marL="743040" indent="-285840" algn="just">
              <a:lnSpc>
                <a:spcPct val="100000"/>
              </a:lnSpc>
              <a:tabLst>
                <a:tab algn="l" pos="0"/>
              </a:tabLst>
            </a:pPr>
            <a:r>
              <a:rPr b="1" lang="pt-BR" sz="2200" spc="-1" strike="noStrike">
                <a:solidFill>
                  <a:srgbClr val="000000"/>
                </a:solidFill>
                <a:latin typeface="Arial"/>
              </a:rPr>
              <a:t>Métodos</a:t>
            </a:r>
            <a:r>
              <a:rPr b="0" lang="pt-BR" sz="22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 marL="1143000" indent="-228600" algn="just">
              <a:lnSpc>
                <a:spcPct val="100000"/>
              </a:lnSpc>
              <a:tabLst>
                <a:tab algn="l" pos="0"/>
              </a:tabLst>
            </a:pPr>
            <a:r>
              <a:rPr b="0" lang="pt-BR" sz="2200" spc="-1" strike="noStrike">
                <a:solidFill>
                  <a:srgbClr val="000000"/>
                </a:solidFill>
                <a:latin typeface="Arial"/>
              </a:rPr>
              <a:t>Miar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 marL="1143000" indent="-228600" algn="just">
              <a:lnSpc>
                <a:spcPct val="100000"/>
              </a:lnSpc>
              <a:tabLst>
                <a:tab algn="l" pos="0"/>
              </a:tabLst>
            </a:pPr>
            <a:r>
              <a:rPr b="0" lang="pt-BR" sz="2200" spc="-1" strike="noStrike">
                <a:solidFill>
                  <a:srgbClr val="000000"/>
                </a:solidFill>
                <a:latin typeface="Arial"/>
              </a:rPr>
              <a:t>Comer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 marL="1143000" indent="-228600" algn="just">
              <a:lnSpc>
                <a:spcPct val="100000"/>
              </a:lnSpc>
              <a:tabLst>
                <a:tab algn="l" pos="0"/>
              </a:tabLst>
            </a:pPr>
            <a:r>
              <a:rPr b="0" lang="pt-BR" sz="2200" spc="-1" strike="noStrike">
                <a:solidFill>
                  <a:srgbClr val="000000"/>
                </a:solidFill>
                <a:latin typeface="Arial"/>
              </a:rPr>
              <a:t>Dormir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3" name="Imagem 4" descr=""/>
          <p:cNvPicPr/>
          <p:nvPr/>
        </p:nvPicPr>
        <p:blipFill>
          <a:blip r:embed="rId1"/>
          <a:stretch/>
        </p:blipFill>
        <p:spPr>
          <a:xfrm>
            <a:off x="628560" y="1752480"/>
            <a:ext cx="3971520" cy="4505040"/>
          </a:xfrm>
          <a:prstGeom prst="rect">
            <a:avLst/>
          </a:prstGeom>
          <a:ln w="0">
            <a:noFill/>
          </a:ln>
        </p:spPr>
      </p:pic>
      <p:sp>
        <p:nvSpPr>
          <p:cNvPr id="234" name="Retângulo 6"/>
          <p:cNvSpPr/>
          <p:nvPr/>
        </p:nvSpPr>
        <p:spPr>
          <a:xfrm>
            <a:off x="1477800" y="3584520"/>
            <a:ext cx="2729880" cy="243144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Rectangle 2"/>
          <p:cNvSpPr/>
          <p:nvPr/>
        </p:nvSpPr>
        <p:spPr>
          <a:xfrm>
            <a:off x="152280" y="546120"/>
            <a:ext cx="6019560" cy="45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6480" algn="just">
              <a:lnSpc>
                <a:spcPct val="100000"/>
              </a:lnSpc>
              <a:spcBef>
                <a:spcPts val="100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1" lang="pt-BR" sz="2400" spc="-1" strike="noStrike">
                <a:solidFill>
                  <a:srgbClr val="0070c0"/>
                </a:solidFill>
                <a:latin typeface="Arial"/>
              </a:rPr>
              <a:t>Métodos em Java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Text Box 1"/>
          <p:cNvSpPr/>
          <p:nvPr/>
        </p:nvSpPr>
        <p:spPr>
          <a:xfrm>
            <a:off x="945360" y="152280"/>
            <a:ext cx="6670080" cy="47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  <a:tab algn="l" pos="8985240"/>
              </a:tabLst>
            </a:pPr>
            <a:r>
              <a:rPr b="1" lang="pt-BR" sz="2400" spc="-1" strike="noStrike">
                <a:solidFill>
                  <a:srgbClr val="0070c0"/>
                </a:solidFill>
                <a:latin typeface="Calibri Light"/>
              </a:rPr>
              <a:t>PROGRAMAÇÃO ORIENTADA A OBJETOS EM JAVA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CaixaDeTexto 3"/>
          <p:cNvSpPr/>
          <p:nvPr/>
        </p:nvSpPr>
        <p:spPr>
          <a:xfrm>
            <a:off x="380880" y="1074240"/>
            <a:ext cx="4419360" cy="455400"/>
          </a:xfrm>
          <a:prstGeom prst="rect">
            <a:avLst/>
          </a:prstGeom>
          <a:solidFill>
            <a:srgbClr val="92d05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0070c0"/>
                </a:solidFill>
                <a:latin typeface="Arial"/>
              </a:rPr>
              <a:t>Métodos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CaixaDeTexto 5"/>
          <p:cNvSpPr/>
          <p:nvPr/>
        </p:nvSpPr>
        <p:spPr>
          <a:xfrm>
            <a:off x="838080" y="1600200"/>
            <a:ext cx="7619760" cy="3690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9" name="CaixaDeTexto 1"/>
          <p:cNvSpPr/>
          <p:nvPr/>
        </p:nvSpPr>
        <p:spPr>
          <a:xfrm>
            <a:off x="654840" y="1914120"/>
            <a:ext cx="8053920" cy="362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Os métodos se comportam semelhantes à funções: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4572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Podemos </a:t>
            </a:r>
            <a:r>
              <a:rPr b="1" lang="pt-BR" sz="2800" spc="-1" strike="noStrike">
                <a:solidFill>
                  <a:srgbClr val="000000"/>
                </a:solidFill>
                <a:latin typeface="Arial"/>
              </a:rPr>
              <a:t>chamar</a:t>
            </a: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 um método apenas para executá-lo;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4572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Podemos </a:t>
            </a:r>
            <a:r>
              <a:rPr b="1" lang="pt-BR" sz="2800" spc="-1" strike="noStrike">
                <a:solidFill>
                  <a:srgbClr val="000000"/>
                </a:solidFill>
                <a:latin typeface="Arial"/>
              </a:rPr>
              <a:t>enviar parâmetros </a:t>
            </a: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para dentro dos métodos;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4572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Podemos </a:t>
            </a:r>
            <a:r>
              <a:rPr b="1" lang="pt-BR" sz="2800" spc="-1" strike="noStrike">
                <a:solidFill>
                  <a:srgbClr val="000000"/>
                </a:solidFill>
                <a:latin typeface="Arial"/>
              </a:rPr>
              <a:t>enviar parâmetros e receber </a:t>
            </a: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algum resultado esperado.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Rectangle 2"/>
          <p:cNvSpPr/>
          <p:nvPr/>
        </p:nvSpPr>
        <p:spPr>
          <a:xfrm>
            <a:off x="152280" y="546120"/>
            <a:ext cx="6019560" cy="45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6480" algn="just">
              <a:lnSpc>
                <a:spcPct val="100000"/>
              </a:lnSpc>
              <a:spcBef>
                <a:spcPts val="100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1" lang="pt-BR" sz="2400" spc="-1" strike="noStrike">
                <a:solidFill>
                  <a:srgbClr val="0070c0"/>
                </a:solidFill>
                <a:latin typeface="Arial"/>
              </a:rPr>
              <a:t>Métodos em Java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Text Box 1"/>
          <p:cNvSpPr/>
          <p:nvPr/>
        </p:nvSpPr>
        <p:spPr>
          <a:xfrm>
            <a:off x="945360" y="152280"/>
            <a:ext cx="6670080" cy="47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  <a:tab algn="l" pos="8985240"/>
              </a:tabLst>
            </a:pPr>
            <a:r>
              <a:rPr b="1" lang="pt-BR" sz="2400" spc="-1" strike="noStrike">
                <a:solidFill>
                  <a:srgbClr val="0070c0"/>
                </a:solidFill>
                <a:latin typeface="Calibri Light"/>
              </a:rPr>
              <a:t>PROGRAMAÇÃO ORIENTADA A OBJETOS EM JAVA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CaixaDeTexto 3"/>
          <p:cNvSpPr/>
          <p:nvPr/>
        </p:nvSpPr>
        <p:spPr>
          <a:xfrm>
            <a:off x="380880" y="1074240"/>
            <a:ext cx="4419360" cy="455400"/>
          </a:xfrm>
          <a:prstGeom prst="rect">
            <a:avLst/>
          </a:prstGeom>
          <a:solidFill>
            <a:srgbClr val="92d05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0070c0"/>
                </a:solidFill>
                <a:latin typeface="Arial"/>
              </a:rPr>
              <a:t>Métodos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CaixaDeTexto 5"/>
          <p:cNvSpPr/>
          <p:nvPr/>
        </p:nvSpPr>
        <p:spPr>
          <a:xfrm>
            <a:off x="838080" y="1600200"/>
            <a:ext cx="7619760" cy="3690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4" name="CaixaDeTexto 1"/>
          <p:cNvSpPr/>
          <p:nvPr/>
        </p:nvSpPr>
        <p:spPr>
          <a:xfrm>
            <a:off x="654840" y="1914120"/>
            <a:ext cx="8053920" cy="362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Os métodos se comportam semelhantes à funções: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4572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Podemos </a:t>
            </a:r>
            <a:r>
              <a:rPr b="1" lang="pt-BR" sz="2800" spc="-1" strike="noStrike">
                <a:solidFill>
                  <a:srgbClr val="000000"/>
                </a:solidFill>
                <a:latin typeface="Arial"/>
              </a:rPr>
              <a:t>chamar</a:t>
            </a: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 um método apenas para executá-lo;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4572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Podemos </a:t>
            </a:r>
            <a:r>
              <a:rPr b="1" lang="pt-BR" sz="2800" spc="-1" strike="noStrike">
                <a:solidFill>
                  <a:srgbClr val="000000"/>
                </a:solidFill>
                <a:latin typeface="Arial"/>
              </a:rPr>
              <a:t>enviar parâmetros </a:t>
            </a: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para dentro dos métodos;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4572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Podemos </a:t>
            </a:r>
            <a:r>
              <a:rPr b="1" lang="pt-BR" sz="2800" spc="-1" strike="noStrike">
                <a:solidFill>
                  <a:srgbClr val="000000"/>
                </a:solidFill>
                <a:latin typeface="Arial"/>
              </a:rPr>
              <a:t>enviar parâmetros e receber </a:t>
            </a: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algum resultado esperado.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Rectangle 2"/>
          <p:cNvSpPr/>
          <p:nvPr/>
        </p:nvSpPr>
        <p:spPr>
          <a:xfrm>
            <a:off x="152280" y="546120"/>
            <a:ext cx="6019560" cy="45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6480" algn="just">
              <a:lnSpc>
                <a:spcPct val="100000"/>
              </a:lnSpc>
              <a:spcBef>
                <a:spcPts val="100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1" lang="pt-BR" sz="2400" spc="-1" strike="noStrike">
                <a:solidFill>
                  <a:srgbClr val="0070c0"/>
                </a:solidFill>
                <a:latin typeface="Arial"/>
              </a:rPr>
              <a:t>Métodos em Java   -   </a:t>
            </a:r>
            <a:r>
              <a:rPr b="1" lang="pt-BR" sz="2400" spc="-1" strike="noStrike">
                <a:solidFill>
                  <a:srgbClr val="0070c0"/>
                </a:solidFill>
                <a:highlight>
                  <a:srgbClr val="ffff00"/>
                </a:highlight>
                <a:latin typeface="Arial"/>
              </a:rPr>
              <a:t>Exemplo 01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Text Box 1"/>
          <p:cNvSpPr/>
          <p:nvPr/>
        </p:nvSpPr>
        <p:spPr>
          <a:xfrm>
            <a:off x="945360" y="152280"/>
            <a:ext cx="6670080" cy="47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  <a:tab algn="l" pos="8985240"/>
              </a:tabLst>
            </a:pPr>
            <a:r>
              <a:rPr b="1" lang="pt-BR" sz="2400" spc="-1" strike="noStrike">
                <a:solidFill>
                  <a:srgbClr val="0070c0"/>
                </a:solidFill>
                <a:latin typeface="Calibri Light"/>
              </a:rPr>
              <a:t>PROGRAMAÇÃO ORIENTADA A OBJETOS EM JAVA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CaixaDeTexto 3"/>
          <p:cNvSpPr/>
          <p:nvPr/>
        </p:nvSpPr>
        <p:spPr>
          <a:xfrm>
            <a:off x="152280" y="1009800"/>
            <a:ext cx="5257440" cy="363960"/>
          </a:xfrm>
          <a:prstGeom prst="rect">
            <a:avLst/>
          </a:prstGeom>
          <a:solidFill>
            <a:srgbClr val="92d05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70c0"/>
                </a:solidFill>
                <a:latin typeface="Arial"/>
              </a:rPr>
              <a:t>Método para somar dois números.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CaixaDeTexto 5"/>
          <p:cNvSpPr/>
          <p:nvPr/>
        </p:nvSpPr>
        <p:spPr>
          <a:xfrm>
            <a:off x="838080" y="1600200"/>
            <a:ext cx="7619760" cy="3690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9" name="CaixaDeTexto 2"/>
          <p:cNvSpPr/>
          <p:nvPr/>
        </p:nvSpPr>
        <p:spPr>
          <a:xfrm>
            <a:off x="410040" y="1452600"/>
            <a:ext cx="832356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70c0"/>
                </a:solidFill>
                <a:latin typeface="Arial"/>
              </a:rPr>
              <a:t>1º</a:t>
            </a:r>
            <a:r>
              <a:rPr b="0" lang="pt-BR" sz="20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Declarar a </a:t>
            </a:r>
            <a:r>
              <a:rPr b="1" lang="pt-BR" sz="2000" spc="-1" strike="noStrike">
                <a:solidFill>
                  <a:srgbClr val="000000"/>
                </a:solidFill>
                <a:latin typeface="Arial"/>
              </a:rPr>
              <a:t>classes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 e os </a:t>
            </a:r>
            <a:r>
              <a:rPr b="1" lang="pt-BR" sz="2000" spc="-1" strike="noStrike">
                <a:solidFill>
                  <a:srgbClr val="000000"/>
                </a:solidFill>
                <a:latin typeface="Arial"/>
              </a:rPr>
              <a:t>atributos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 que são os </a:t>
            </a:r>
            <a:r>
              <a:rPr b="0" lang="pt-BR" sz="20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</a:rPr>
              <a:t>dois números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para soma. Atributos </a:t>
            </a:r>
            <a:r>
              <a:rPr b="1" lang="pt-BR" sz="2000" spc="-1" strike="noStrike">
                <a:solidFill>
                  <a:srgbClr val="000000"/>
                </a:solidFill>
                <a:latin typeface="Courier New"/>
              </a:rPr>
              <a:t>private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 encapsulados.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0" name="Imagem 4" descr=""/>
          <p:cNvPicPr/>
          <p:nvPr/>
        </p:nvPicPr>
        <p:blipFill>
          <a:blip r:embed="rId1"/>
          <a:srcRect l="0" t="0" r="0" b="19997"/>
          <a:stretch/>
        </p:blipFill>
        <p:spPr>
          <a:xfrm>
            <a:off x="3301920" y="2091600"/>
            <a:ext cx="5740560" cy="4307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Rectangle 2"/>
          <p:cNvSpPr/>
          <p:nvPr/>
        </p:nvSpPr>
        <p:spPr>
          <a:xfrm>
            <a:off x="152280" y="546120"/>
            <a:ext cx="6019560" cy="45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6480" algn="just">
              <a:lnSpc>
                <a:spcPct val="100000"/>
              </a:lnSpc>
              <a:spcBef>
                <a:spcPts val="100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1" lang="pt-BR" sz="2400" spc="-1" strike="noStrike">
                <a:solidFill>
                  <a:srgbClr val="0070c0"/>
                </a:solidFill>
                <a:latin typeface="Arial"/>
              </a:rPr>
              <a:t>Métodos em Java   -   </a:t>
            </a:r>
            <a:r>
              <a:rPr b="1" lang="pt-BR" sz="2400" spc="-1" strike="noStrike">
                <a:solidFill>
                  <a:srgbClr val="0070c0"/>
                </a:solidFill>
                <a:highlight>
                  <a:srgbClr val="ffff00"/>
                </a:highlight>
                <a:latin typeface="Arial"/>
              </a:rPr>
              <a:t>Exemplo 01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Text Box 1"/>
          <p:cNvSpPr/>
          <p:nvPr/>
        </p:nvSpPr>
        <p:spPr>
          <a:xfrm>
            <a:off x="945360" y="152280"/>
            <a:ext cx="6670080" cy="47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  <a:tab algn="l" pos="8985240"/>
              </a:tabLst>
            </a:pPr>
            <a:r>
              <a:rPr b="1" lang="pt-BR" sz="2400" spc="-1" strike="noStrike">
                <a:solidFill>
                  <a:srgbClr val="0070c0"/>
                </a:solidFill>
                <a:latin typeface="Calibri Light"/>
              </a:rPr>
              <a:t>PROGRAMAÇÃO ORIENTADA A OBJETOS EM JAVA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CaixaDeTexto 3"/>
          <p:cNvSpPr/>
          <p:nvPr/>
        </p:nvSpPr>
        <p:spPr>
          <a:xfrm>
            <a:off x="152280" y="1009800"/>
            <a:ext cx="5257440" cy="363960"/>
          </a:xfrm>
          <a:prstGeom prst="rect">
            <a:avLst/>
          </a:prstGeom>
          <a:solidFill>
            <a:srgbClr val="92d05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70c0"/>
                </a:solidFill>
                <a:latin typeface="Arial"/>
              </a:rPr>
              <a:t>Método para somar dois números.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CaixaDeTexto 5"/>
          <p:cNvSpPr/>
          <p:nvPr/>
        </p:nvSpPr>
        <p:spPr>
          <a:xfrm>
            <a:off x="838080" y="1600200"/>
            <a:ext cx="7619760" cy="3690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5" name="CaixaDeTexto 2"/>
          <p:cNvSpPr/>
          <p:nvPr/>
        </p:nvSpPr>
        <p:spPr>
          <a:xfrm>
            <a:off x="410040" y="1452600"/>
            <a:ext cx="832356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70c0"/>
                </a:solidFill>
                <a:latin typeface="Arial"/>
              </a:rPr>
              <a:t>2º</a:t>
            </a:r>
            <a:r>
              <a:rPr b="0" lang="pt-BR" sz="20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Instanciar os objetos e solicitar os </a:t>
            </a:r>
            <a:r>
              <a:rPr b="0" lang="pt-BR" sz="20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</a:rPr>
              <a:t>valores do usuário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. Depois, obter os dados e enviar p/ um método chamado Soma. 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6" name="Imagem 1" descr=""/>
          <p:cNvPicPr/>
          <p:nvPr/>
        </p:nvPicPr>
        <p:blipFill>
          <a:blip r:embed="rId1"/>
          <a:stretch/>
        </p:blipFill>
        <p:spPr>
          <a:xfrm>
            <a:off x="180720" y="2147760"/>
            <a:ext cx="6016680" cy="4003920"/>
          </a:xfrm>
          <a:prstGeom prst="rect">
            <a:avLst/>
          </a:prstGeom>
          <a:ln w="0">
            <a:noFill/>
          </a:ln>
        </p:spPr>
      </p:pic>
      <p:sp>
        <p:nvSpPr>
          <p:cNvPr id="257" name="CaixaDeTexto 4"/>
          <p:cNvSpPr/>
          <p:nvPr/>
        </p:nvSpPr>
        <p:spPr>
          <a:xfrm>
            <a:off x="533520" y="3886200"/>
            <a:ext cx="3809520" cy="369000"/>
          </a:xfrm>
          <a:prstGeom prst="rect">
            <a:avLst/>
          </a:prstGeom>
          <a:noFill/>
          <a:ln w="19050">
            <a:solidFill>
              <a:srgbClr val="0000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8" name="CaixaDeTexto 6"/>
          <p:cNvSpPr/>
          <p:nvPr/>
        </p:nvSpPr>
        <p:spPr>
          <a:xfrm>
            <a:off x="457200" y="4693680"/>
            <a:ext cx="5105160" cy="369000"/>
          </a:xfrm>
          <a:prstGeom prst="rect">
            <a:avLst/>
          </a:prstGeom>
          <a:noFill/>
          <a:ln w="19050">
            <a:solidFill>
              <a:srgbClr val="0000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259" name="Conector de Seta Reta 9"/>
          <p:cNvCxnSpPr/>
          <p:nvPr/>
        </p:nvCxnSpPr>
        <p:spPr>
          <a:xfrm flipH="1">
            <a:off x="4343400" y="1752480"/>
            <a:ext cx="1219320" cy="2362680"/>
          </a:xfrm>
          <a:prstGeom prst="straightConnector1">
            <a:avLst/>
          </a:prstGeom>
          <a:ln w="9525">
            <a:solidFill>
              <a:srgbClr val="c00000"/>
            </a:solidFill>
            <a:round/>
            <a:tailEnd len="med" type="triangle" w="med"/>
          </a:ln>
        </p:spPr>
      </p:cxnSp>
      <p:cxnSp>
        <p:nvCxnSpPr>
          <p:cNvPr id="260" name="Conector de Seta Reta 11"/>
          <p:cNvCxnSpPr/>
          <p:nvPr/>
        </p:nvCxnSpPr>
        <p:spPr>
          <a:xfrm flipH="1">
            <a:off x="4343400" y="1752480"/>
            <a:ext cx="2210040" cy="3136320"/>
          </a:xfrm>
          <a:prstGeom prst="straightConnector1">
            <a:avLst/>
          </a:prstGeom>
          <a:ln w="19050">
            <a:solidFill>
              <a:srgbClr val="c00000"/>
            </a:solidFill>
            <a:round/>
            <a:tailEnd len="med" type="triangle" w="med"/>
          </a:ln>
        </p:spPr>
      </p:cxnSp>
      <p:sp>
        <p:nvSpPr>
          <p:cNvPr id="261" name="CaixaDeTexto 13"/>
          <p:cNvSpPr/>
          <p:nvPr/>
        </p:nvSpPr>
        <p:spPr>
          <a:xfrm>
            <a:off x="5643360" y="5058360"/>
            <a:ext cx="3421440" cy="11869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Os atributos estão encapsulados, portanto utilizar o </a:t>
            </a:r>
            <a:r>
              <a:rPr b="1" lang="pt-BR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</a:rPr>
              <a:t>método set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para “setar” os dados via teclado.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2"/>
          <p:cNvSpPr/>
          <p:nvPr/>
        </p:nvSpPr>
        <p:spPr>
          <a:xfrm>
            <a:off x="228600" y="1828800"/>
            <a:ext cx="8610120" cy="641880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6480" algn="just">
              <a:lnSpc>
                <a:spcPct val="100000"/>
              </a:lnSpc>
              <a:spcBef>
                <a:spcPts val="100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0" lang="pt-BR" sz="1800" spc="-1" strike="noStrike">
                <a:solidFill>
                  <a:srgbClr val="0070c0"/>
                </a:solidFill>
                <a:latin typeface="Arial"/>
              </a:rPr>
              <a:t>A POO possui 4 pilares fundamentais na sua classificação principal como paradigma: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Rectangle 2"/>
          <p:cNvSpPr/>
          <p:nvPr/>
        </p:nvSpPr>
        <p:spPr>
          <a:xfrm>
            <a:off x="914400" y="1341360"/>
            <a:ext cx="7924320" cy="36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6480" algn="just">
              <a:lnSpc>
                <a:spcPct val="100000"/>
              </a:lnSpc>
              <a:spcBef>
                <a:spcPts val="100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1" lang="pt-BR" sz="1800" spc="-1" strike="noStrike">
                <a:solidFill>
                  <a:srgbClr val="0070c0"/>
                </a:solidFill>
                <a:latin typeface="Arial"/>
              </a:rPr>
              <a:t>Encapsulamento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Text Box 1"/>
          <p:cNvSpPr/>
          <p:nvPr/>
        </p:nvSpPr>
        <p:spPr>
          <a:xfrm>
            <a:off x="945360" y="609480"/>
            <a:ext cx="6670080" cy="47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  <a:tab algn="l" pos="8985240"/>
              </a:tabLst>
            </a:pPr>
            <a:r>
              <a:rPr b="1" lang="pt-BR" sz="2400" spc="-1" strike="noStrike">
                <a:solidFill>
                  <a:srgbClr val="0070c0"/>
                </a:solidFill>
                <a:latin typeface="Calibri Light"/>
              </a:rPr>
              <a:t>PROGRAMAÇÃO ORIENTADA A OBJETOS EM JAVA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4" name="Imagem 1" descr=""/>
          <p:cNvPicPr/>
          <p:nvPr/>
        </p:nvPicPr>
        <p:blipFill>
          <a:blip r:embed="rId1"/>
          <a:stretch/>
        </p:blipFill>
        <p:spPr>
          <a:xfrm>
            <a:off x="2552760" y="2793240"/>
            <a:ext cx="4176720" cy="2932560"/>
          </a:xfrm>
          <a:prstGeom prst="rect">
            <a:avLst/>
          </a:prstGeom>
          <a:ln w="0">
            <a:noFill/>
          </a:ln>
        </p:spPr>
      </p:pic>
      <p:sp>
        <p:nvSpPr>
          <p:cNvPr id="65" name="CaixaDeTexto 3"/>
          <p:cNvSpPr/>
          <p:nvPr/>
        </p:nvSpPr>
        <p:spPr>
          <a:xfrm>
            <a:off x="6019920" y="3884400"/>
            <a:ext cx="456840" cy="1599840"/>
          </a:xfrm>
          <a:prstGeom prst="rect">
            <a:avLst/>
          </a:prstGeom>
          <a:noFill/>
          <a:ln w="28575">
            <a:solidFill>
              <a:srgbClr val="c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Rectangle 2"/>
          <p:cNvSpPr/>
          <p:nvPr/>
        </p:nvSpPr>
        <p:spPr>
          <a:xfrm>
            <a:off x="152280" y="546120"/>
            <a:ext cx="6019560" cy="45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6480" algn="just">
              <a:lnSpc>
                <a:spcPct val="100000"/>
              </a:lnSpc>
              <a:spcBef>
                <a:spcPts val="100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1" lang="pt-BR" sz="2400" spc="-1" strike="noStrike">
                <a:solidFill>
                  <a:srgbClr val="0070c0"/>
                </a:solidFill>
                <a:latin typeface="Arial"/>
              </a:rPr>
              <a:t>Métodos em Java   -   </a:t>
            </a:r>
            <a:r>
              <a:rPr b="1" lang="pt-BR" sz="2400" spc="-1" strike="noStrike">
                <a:solidFill>
                  <a:srgbClr val="0070c0"/>
                </a:solidFill>
                <a:highlight>
                  <a:srgbClr val="ffff00"/>
                </a:highlight>
                <a:latin typeface="Arial"/>
              </a:rPr>
              <a:t>Exemplo 01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Text Box 1"/>
          <p:cNvSpPr/>
          <p:nvPr/>
        </p:nvSpPr>
        <p:spPr>
          <a:xfrm>
            <a:off x="945360" y="152280"/>
            <a:ext cx="6670080" cy="47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  <a:tab algn="l" pos="8985240"/>
              </a:tabLst>
            </a:pPr>
            <a:r>
              <a:rPr b="1" lang="pt-BR" sz="2400" spc="-1" strike="noStrike">
                <a:solidFill>
                  <a:srgbClr val="0070c0"/>
                </a:solidFill>
                <a:latin typeface="Calibri Light"/>
              </a:rPr>
              <a:t>PROGRAMAÇÃO ORIENTADA A OBJETOS EM JAVA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CaixaDeTexto 3"/>
          <p:cNvSpPr/>
          <p:nvPr/>
        </p:nvSpPr>
        <p:spPr>
          <a:xfrm>
            <a:off x="152280" y="1009800"/>
            <a:ext cx="5257440" cy="363960"/>
          </a:xfrm>
          <a:prstGeom prst="rect">
            <a:avLst/>
          </a:prstGeom>
          <a:solidFill>
            <a:srgbClr val="92d05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70c0"/>
                </a:solidFill>
                <a:latin typeface="Arial"/>
              </a:rPr>
              <a:t>Método para somar dois números.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CaixaDeTexto 5"/>
          <p:cNvSpPr/>
          <p:nvPr/>
        </p:nvSpPr>
        <p:spPr>
          <a:xfrm>
            <a:off x="838080" y="1600200"/>
            <a:ext cx="7619760" cy="3690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6" name="CaixaDeTexto 2"/>
          <p:cNvSpPr/>
          <p:nvPr/>
        </p:nvSpPr>
        <p:spPr>
          <a:xfrm>
            <a:off x="410040" y="1452600"/>
            <a:ext cx="832356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70c0"/>
                </a:solidFill>
                <a:latin typeface="Arial"/>
              </a:rPr>
              <a:t>2º</a:t>
            </a:r>
            <a:r>
              <a:rPr b="0" lang="pt-BR" sz="20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Instanciar os objetos e solicitar os valores do usuário. Depois, </a:t>
            </a:r>
            <a:r>
              <a:rPr b="0" lang="pt-BR" sz="20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</a:rPr>
              <a:t>obter os dados e enviar p/ um método chamado Soma. 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7" name="Imagem 1" descr=""/>
          <p:cNvPicPr/>
          <p:nvPr/>
        </p:nvPicPr>
        <p:blipFill>
          <a:blip r:embed="rId1"/>
          <a:stretch/>
        </p:blipFill>
        <p:spPr>
          <a:xfrm>
            <a:off x="180720" y="2147760"/>
            <a:ext cx="6016680" cy="4003920"/>
          </a:xfrm>
          <a:prstGeom prst="rect">
            <a:avLst/>
          </a:prstGeom>
          <a:ln w="0">
            <a:noFill/>
          </a:ln>
        </p:spPr>
      </p:pic>
      <p:sp>
        <p:nvSpPr>
          <p:cNvPr id="268" name="CaixaDeTexto 6"/>
          <p:cNvSpPr/>
          <p:nvPr/>
        </p:nvSpPr>
        <p:spPr>
          <a:xfrm>
            <a:off x="457200" y="5207040"/>
            <a:ext cx="5105160" cy="369000"/>
          </a:xfrm>
          <a:prstGeom prst="rect">
            <a:avLst/>
          </a:prstGeom>
          <a:noFill/>
          <a:ln w="19050">
            <a:solidFill>
              <a:srgbClr val="0000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269" name="Conector de Seta Reta 11"/>
          <p:cNvCxnSpPr/>
          <p:nvPr/>
        </p:nvCxnSpPr>
        <p:spPr>
          <a:xfrm flipH="1">
            <a:off x="4280400" y="2147760"/>
            <a:ext cx="1434960" cy="3059280"/>
          </a:xfrm>
          <a:prstGeom prst="straightConnector1">
            <a:avLst/>
          </a:prstGeom>
          <a:ln w="19050">
            <a:solidFill>
              <a:srgbClr val="c00000"/>
            </a:solidFill>
            <a:round/>
            <a:tailEnd len="med" type="triangle" w="med"/>
          </a:ln>
        </p:spPr>
      </p:cxnSp>
      <p:sp>
        <p:nvSpPr>
          <p:cNvPr id="270" name="CaixaDeTexto 13"/>
          <p:cNvSpPr/>
          <p:nvPr/>
        </p:nvSpPr>
        <p:spPr>
          <a:xfrm>
            <a:off x="5715000" y="5257800"/>
            <a:ext cx="3421440" cy="912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Utilizar o </a:t>
            </a:r>
            <a:r>
              <a:rPr b="1" lang="pt-BR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</a:rPr>
              <a:t>método get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para “obter” os dados e enviar para o método chamado Soma.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Rectangle 2"/>
          <p:cNvSpPr/>
          <p:nvPr/>
        </p:nvSpPr>
        <p:spPr>
          <a:xfrm>
            <a:off x="152280" y="546120"/>
            <a:ext cx="6019560" cy="45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6480" algn="just">
              <a:lnSpc>
                <a:spcPct val="100000"/>
              </a:lnSpc>
              <a:spcBef>
                <a:spcPts val="100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1" lang="pt-BR" sz="2400" spc="-1" strike="noStrike">
                <a:solidFill>
                  <a:srgbClr val="0070c0"/>
                </a:solidFill>
                <a:latin typeface="Arial"/>
              </a:rPr>
              <a:t>Métodos em Java   -   </a:t>
            </a:r>
            <a:r>
              <a:rPr b="1" lang="pt-BR" sz="2400" spc="-1" strike="noStrike">
                <a:solidFill>
                  <a:srgbClr val="0070c0"/>
                </a:solidFill>
                <a:highlight>
                  <a:srgbClr val="ffff00"/>
                </a:highlight>
                <a:latin typeface="Arial"/>
              </a:rPr>
              <a:t>Exemplo 01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Text Box 1"/>
          <p:cNvSpPr/>
          <p:nvPr/>
        </p:nvSpPr>
        <p:spPr>
          <a:xfrm>
            <a:off x="945360" y="152280"/>
            <a:ext cx="6670080" cy="47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  <a:tab algn="l" pos="8985240"/>
              </a:tabLst>
            </a:pPr>
            <a:r>
              <a:rPr b="1" lang="pt-BR" sz="2400" spc="-1" strike="noStrike">
                <a:solidFill>
                  <a:srgbClr val="0070c0"/>
                </a:solidFill>
                <a:latin typeface="Calibri Light"/>
              </a:rPr>
              <a:t>PROGRAMAÇÃO ORIENTADA A OBJETOS EM JAVA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CaixaDeTexto 3"/>
          <p:cNvSpPr/>
          <p:nvPr/>
        </p:nvSpPr>
        <p:spPr>
          <a:xfrm>
            <a:off x="152280" y="1009800"/>
            <a:ext cx="5257440" cy="363960"/>
          </a:xfrm>
          <a:prstGeom prst="rect">
            <a:avLst/>
          </a:prstGeom>
          <a:solidFill>
            <a:srgbClr val="92d05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70c0"/>
                </a:solidFill>
                <a:latin typeface="Arial"/>
              </a:rPr>
              <a:t>Método para somar dois números.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CaixaDeTexto 5"/>
          <p:cNvSpPr/>
          <p:nvPr/>
        </p:nvSpPr>
        <p:spPr>
          <a:xfrm>
            <a:off x="838080" y="1600200"/>
            <a:ext cx="7619760" cy="3690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5" name="CaixaDeTexto 2"/>
          <p:cNvSpPr/>
          <p:nvPr/>
        </p:nvSpPr>
        <p:spPr>
          <a:xfrm>
            <a:off x="152280" y="1452600"/>
            <a:ext cx="8581320" cy="63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70c0"/>
                </a:solidFill>
                <a:latin typeface="Arial"/>
              </a:rPr>
              <a:t>2º</a:t>
            </a:r>
            <a:r>
              <a:rPr b="0" lang="pt-BR" sz="20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</a:rPr>
              <a:t>Dentro da classe </a:t>
            </a:r>
            <a:r>
              <a:rPr b="0" lang="pt-BR" sz="16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</a:rPr>
              <a:t>Numeros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</a:rPr>
              <a:t> implementar o método Soma que irá receber os dados vindos do main().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6" name="Imagem 4" descr=""/>
          <p:cNvPicPr/>
          <p:nvPr/>
        </p:nvPicPr>
        <p:blipFill>
          <a:blip r:embed="rId1"/>
          <a:stretch/>
        </p:blipFill>
        <p:spPr>
          <a:xfrm>
            <a:off x="1109880" y="1809360"/>
            <a:ext cx="5174280" cy="4561920"/>
          </a:xfrm>
          <a:prstGeom prst="rect">
            <a:avLst/>
          </a:prstGeom>
          <a:ln w="0">
            <a:noFill/>
          </a:ln>
        </p:spPr>
      </p:pic>
      <p:sp>
        <p:nvSpPr>
          <p:cNvPr id="277" name="CaixaDeTexto 8"/>
          <p:cNvSpPr/>
          <p:nvPr/>
        </p:nvSpPr>
        <p:spPr>
          <a:xfrm>
            <a:off x="1447920" y="5635080"/>
            <a:ext cx="4836240" cy="761760"/>
          </a:xfrm>
          <a:prstGeom prst="rect">
            <a:avLst/>
          </a:prstGeom>
          <a:noFill/>
          <a:ln w="19050">
            <a:solidFill>
              <a:srgbClr val="0000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Rectangle 2"/>
          <p:cNvSpPr/>
          <p:nvPr/>
        </p:nvSpPr>
        <p:spPr>
          <a:xfrm>
            <a:off x="152280" y="546120"/>
            <a:ext cx="6019560" cy="45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6480" algn="just">
              <a:lnSpc>
                <a:spcPct val="100000"/>
              </a:lnSpc>
              <a:spcBef>
                <a:spcPts val="100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1" lang="pt-BR" sz="2400" spc="-1" strike="noStrike">
                <a:solidFill>
                  <a:srgbClr val="0070c0"/>
                </a:solidFill>
                <a:latin typeface="Arial"/>
              </a:rPr>
              <a:t>Métodos em Java   -   </a:t>
            </a:r>
            <a:r>
              <a:rPr b="1" lang="pt-BR" sz="2400" spc="-1" strike="noStrike">
                <a:solidFill>
                  <a:srgbClr val="0070c0"/>
                </a:solidFill>
                <a:highlight>
                  <a:srgbClr val="ffff00"/>
                </a:highlight>
                <a:latin typeface="Arial"/>
              </a:rPr>
              <a:t>Exemplo 01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Text Box 1"/>
          <p:cNvSpPr/>
          <p:nvPr/>
        </p:nvSpPr>
        <p:spPr>
          <a:xfrm>
            <a:off x="945360" y="152280"/>
            <a:ext cx="6670080" cy="47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  <a:tab algn="l" pos="8985240"/>
              </a:tabLst>
            </a:pPr>
            <a:r>
              <a:rPr b="1" lang="pt-BR" sz="2400" spc="-1" strike="noStrike">
                <a:solidFill>
                  <a:srgbClr val="0070c0"/>
                </a:solidFill>
                <a:latin typeface="Calibri Light"/>
              </a:rPr>
              <a:t>PROGRAMAÇÃO ORIENTADA A OBJETOS EM JAVA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CaixaDeTexto 3"/>
          <p:cNvSpPr/>
          <p:nvPr/>
        </p:nvSpPr>
        <p:spPr>
          <a:xfrm>
            <a:off x="152280" y="1009800"/>
            <a:ext cx="5257440" cy="363960"/>
          </a:xfrm>
          <a:prstGeom prst="rect">
            <a:avLst/>
          </a:prstGeom>
          <a:solidFill>
            <a:srgbClr val="92d05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70c0"/>
                </a:solidFill>
                <a:latin typeface="Arial"/>
              </a:rPr>
              <a:t>Método para somar dois números.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CaixaDeTexto 5"/>
          <p:cNvSpPr/>
          <p:nvPr/>
        </p:nvSpPr>
        <p:spPr>
          <a:xfrm>
            <a:off x="838080" y="1600200"/>
            <a:ext cx="7619760" cy="3690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2" name="CaixaDeTexto 2"/>
          <p:cNvSpPr/>
          <p:nvPr/>
        </p:nvSpPr>
        <p:spPr>
          <a:xfrm>
            <a:off x="152280" y="1452600"/>
            <a:ext cx="8581320" cy="63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70c0"/>
                </a:solidFill>
                <a:latin typeface="Arial"/>
              </a:rPr>
              <a:t>3º</a:t>
            </a:r>
            <a:r>
              <a:rPr b="0" lang="pt-BR" sz="20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</a:rPr>
              <a:t>Dentro da classe Numeros implementar o método Soma que irá receber os dados vindos do main().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3" name="Imagem 1" descr=""/>
          <p:cNvPicPr/>
          <p:nvPr/>
        </p:nvPicPr>
        <p:blipFill>
          <a:blip r:embed="rId1"/>
          <a:srcRect l="0" t="83588" r="0" b="0"/>
          <a:stretch/>
        </p:blipFill>
        <p:spPr>
          <a:xfrm>
            <a:off x="65160" y="4322520"/>
            <a:ext cx="8668440" cy="1253160"/>
          </a:xfrm>
          <a:prstGeom prst="rect">
            <a:avLst/>
          </a:prstGeom>
          <a:ln w="0">
            <a:noFill/>
          </a:ln>
        </p:spPr>
      </p:pic>
      <p:pic>
        <p:nvPicPr>
          <p:cNvPr id="284" name="Imagem 6" descr=""/>
          <p:cNvPicPr/>
          <p:nvPr/>
        </p:nvPicPr>
        <p:blipFill>
          <a:blip r:embed="rId2"/>
          <a:srcRect l="4940" t="73154" r="4830" b="8738"/>
          <a:stretch/>
        </p:blipFill>
        <p:spPr>
          <a:xfrm>
            <a:off x="558720" y="2496960"/>
            <a:ext cx="8252280" cy="1101240"/>
          </a:xfrm>
          <a:prstGeom prst="rect">
            <a:avLst/>
          </a:prstGeom>
          <a:ln w="0">
            <a:noFill/>
          </a:ln>
        </p:spPr>
      </p:pic>
      <p:sp>
        <p:nvSpPr>
          <p:cNvPr id="285" name="CaixaDeTexto 9"/>
          <p:cNvSpPr/>
          <p:nvPr/>
        </p:nvSpPr>
        <p:spPr>
          <a:xfrm>
            <a:off x="2133720" y="2895480"/>
            <a:ext cx="2742840" cy="380520"/>
          </a:xfrm>
          <a:prstGeom prst="rect">
            <a:avLst/>
          </a:prstGeom>
          <a:noFill/>
          <a:ln w="19050">
            <a:solidFill>
              <a:srgbClr val="0000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6" name="CaixaDeTexto 10"/>
          <p:cNvSpPr/>
          <p:nvPr/>
        </p:nvSpPr>
        <p:spPr>
          <a:xfrm>
            <a:off x="5257800" y="2895480"/>
            <a:ext cx="2666520" cy="380520"/>
          </a:xfrm>
          <a:prstGeom prst="rect">
            <a:avLst/>
          </a:prstGeom>
          <a:noFill/>
          <a:ln w="19050">
            <a:solidFill>
              <a:srgbClr val="0000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7" name="CaixaDeTexto 11"/>
          <p:cNvSpPr/>
          <p:nvPr/>
        </p:nvSpPr>
        <p:spPr>
          <a:xfrm>
            <a:off x="3816720" y="4375800"/>
            <a:ext cx="907560" cy="380520"/>
          </a:xfrm>
          <a:prstGeom prst="rect">
            <a:avLst/>
          </a:prstGeom>
          <a:noFill/>
          <a:ln w="19050">
            <a:solidFill>
              <a:srgbClr val="0000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8" name="CaixaDeTexto 12"/>
          <p:cNvSpPr/>
          <p:nvPr/>
        </p:nvSpPr>
        <p:spPr>
          <a:xfrm>
            <a:off x="5030640" y="4379040"/>
            <a:ext cx="907560" cy="380520"/>
          </a:xfrm>
          <a:prstGeom prst="rect">
            <a:avLst/>
          </a:prstGeom>
          <a:noFill/>
          <a:ln w="19050">
            <a:solidFill>
              <a:srgbClr val="0000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289" name="Conector de Seta Reta 14"/>
          <p:cNvCxnSpPr/>
          <p:nvPr/>
        </p:nvCxnSpPr>
        <p:spPr>
          <a:xfrm>
            <a:off x="3657600" y="3276360"/>
            <a:ext cx="609840" cy="1099440"/>
          </a:xfrm>
          <a:prstGeom prst="straightConnector1">
            <a:avLst/>
          </a:prstGeom>
          <a:ln w="12700">
            <a:solidFill>
              <a:srgbClr val="ff0000"/>
            </a:solidFill>
            <a:round/>
            <a:tailEnd len="med" type="triangle" w="med"/>
          </a:ln>
        </p:spPr>
      </p:cxnSp>
      <p:cxnSp>
        <p:nvCxnSpPr>
          <p:cNvPr id="290" name="Conector de Seta Reta 15"/>
          <p:cNvCxnSpPr/>
          <p:nvPr/>
        </p:nvCxnSpPr>
        <p:spPr>
          <a:xfrm flipH="1">
            <a:off x="5562360" y="3274200"/>
            <a:ext cx="991080" cy="1099440"/>
          </a:xfrm>
          <a:prstGeom prst="straightConnector1">
            <a:avLst/>
          </a:prstGeom>
          <a:ln w="12700">
            <a:solidFill>
              <a:srgbClr val="ff0000"/>
            </a:solidFill>
            <a:round/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Imagem 4" descr=""/>
          <p:cNvPicPr/>
          <p:nvPr/>
        </p:nvPicPr>
        <p:blipFill>
          <a:blip r:embed="rId1"/>
          <a:stretch/>
        </p:blipFill>
        <p:spPr>
          <a:xfrm>
            <a:off x="3657600" y="910080"/>
            <a:ext cx="4228560" cy="5414040"/>
          </a:xfrm>
          <a:prstGeom prst="rect">
            <a:avLst/>
          </a:prstGeom>
          <a:ln w="0">
            <a:noFill/>
          </a:ln>
        </p:spPr>
      </p:pic>
      <p:sp>
        <p:nvSpPr>
          <p:cNvPr id="292" name="Rectangle 2"/>
          <p:cNvSpPr/>
          <p:nvPr/>
        </p:nvSpPr>
        <p:spPr>
          <a:xfrm>
            <a:off x="152280" y="546120"/>
            <a:ext cx="6019560" cy="45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6480" algn="just">
              <a:lnSpc>
                <a:spcPct val="100000"/>
              </a:lnSpc>
              <a:spcBef>
                <a:spcPts val="100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1" lang="pt-BR" sz="2400" spc="-1" strike="noStrike">
                <a:solidFill>
                  <a:srgbClr val="0070c0"/>
                </a:solidFill>
                <a:latin typeface="Arial"/>
              </a:rPr>
              <a:t>Métodos em Java   -   </a:t>
            </a:r>
            <a:r>
              <a:rPr b="1" lang="pt-BR" sz="2400" spc="-1" strike="noStrike">
                <a:solidFill>
                  <a:srgbClr val="0070c0"/>
                </a:solidFill>
                <a:highlight>
                  <a:srgbClr val="ffff00"/>
                </a:highlight>
                <a:latin typeface="Arial"/>
              </a:rPr>
              <a:t>Exemplo 01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Text Box 1"/>
          <p:cNvSpPr/>
          <p:nvPr/>
        </p:nvSpPr>
        <p:spPr>
          <a:xfrm>
            <a:off x="945360" y="152280"/>
            <a:ext cx="6670080" cy="47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  <a:tab algn="l" pos="8985240"/>
              </a:tabLst>
            </a:pPr>
            <a:r>
              <a:rPr b="1" lang="pt-BR" sz="2400" spc="-1" strike="noStrike">
                <a:solidFill>
                  <a:srgbClr val="0070c0"/>
                </a:solidFill>
                <a:latin typeface="Calibri Light"/>
              </a:rPr>
              <a:t>PROGRAMAÇÃO ORIENTADA A OBJETOS EM JAVA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CaixaDeTexto 3"/>
          <p:cNvSpPr/>
          <p:nvPr/>
        </p:nvSpPr>
        <p:spPr>
          <a:xfrm>
            <a:off x="152280" y="1009800"/>
            <a:ext cx="3504960" cy="333000"/>
          </a:xfrm>
          <a:prstGeom prst="rect">
            <a:avLst/>
          </a:prstGeom>
          <a:solidFill>
            <a:srgbClr val="92d05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pt-BR" sz="1600" spc="-1" strike="noStrike">
                <a:solidFill>
                  <a:srgbClr val="0070c0"/>
                </a:solidFill>
                <a:latin typeface="Arial"/>
              </a:rPr>
              <a:t>Método para somar dois números.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CaixaDeTexto 5"/>
          <p:cNvSpPr/>
          <p:nvPr/>
        </p:nvSpPr>
        <p:spPr>
          <a:xfrm>
            <a:off x="838080" y="1600200"/>
            <a:ext cx="7619760" cy="3690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Rectangle 2"/>
          <p:cNvSpPr/>
          <p:nvPr/>
        </p:nvSpPr>
        <p:spPr>
          <a:xfrm>
            <a:off x="152280" y="546120"/>
            <a:ext cx="6019560" cy="45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6480" algn="just">
              <a:lnSpc>
                <a:spcPct val="100000"/>
              </a:lnSpc>
              <a:spcBef>
                <a:spcPts val="100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1" lang="pt-BR" sz="2400" spc="-1" strike="noStrike">
                <a:solidFill>
                  <a:srgbClr val="0070c0"/>
                </a:solidFill>
                <a:latin typeface="Arial"/>
              </a:rPr>
              <a:t>Métodos em Java   -   </a:t>
            </a:r>
            <a:r>
              <a:rPr b="1" lang="pt-BR" sz="2400" spc="-1" strike="noStrike">
                <a:solidFill>
                  <a:srgbClr val="0070c0"/>
                </a:solidFill>
                <a:highlight>
                  <a:srgbClr val="ffff00"/>
                </a:highlight>
                <a:latin typeface="Arial"/>
              </a:rPr>
              <a:t>Exemplo 01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Text Box 1"/>
          <p:cNvSpPr/>
          <p:nvPr/>
        </p:nvSpPr>
        <p:spPr>
          <a:xfrm>
            <a:off x="945360" y="152280"/>
            <a:ext cx="6670080" cy="47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  <a:tab algn="l" pos="8985240"/>
              </a:tabLst>
            </a:pPr>
            <a:r>
              <a:rPr b="1" lang="pt-BR" sz="2400" spc="-1" strike="noStrike">
                <a:solidFill>
                  <a:srgbClr val="0070c0"/>
                </a:solidFill>
                <a:latin typeface="Calibri Light"/>
              </a:rPr>
              <a:t>PROGRAMAÇÃO ORIENTADA A OBJETOS EM JAVA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CaixaDeTexto 3"/>
          <p:cNvSpPr/>
          <p:nvPr/>
        </p:nvSpPr>
        <p:spPr>
          <a:xfrm>
            <a:off x="152280" y="1009800"/>
            <a:ext cx="3504960" cy="333000"/>
          </a:xfrm>
          <a:prstGeom prst="rect">
            <a:avLst/>
          </a:prstGeom>
          <a:solidFill>
            <a:srgbClr val="92d05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pt-BR" sz="1600" spc="-1" strike="noStrike">
                <a:solidFill>
                  <a:srgbClr val="0070c0"/>
                </a:solidFill>
                <a:latin typeface="Arial"/>
              </a:rPr>
              <a:t>Método para somar dois números.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CaixaDeTexto 5"/>
          <p:cNvSpPr/>
          <p:nvPr/>
        </p:nvSpPr>
        <p:spPr>
          <a:xfrm>
            <a:off x="838080" y="1600200"/>
            <a:ext cx="7619760" cy="3690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0" name="CaixaDeTexto 1"/>
          <p:cNvSpPr/>
          <p:nvPr/>
        </p:nvSpPr>
        <p:spPr>
          <a:xfrm>
            <a:off x="4114800" y="1020600"/>
            <a:ext cx="337356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latin typeface="Arial"/>
              </a:rPr>
              <a:t>Com retorno do método: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1" name="Imagem 2" descr=""/>
          <p:cNvPicPr/>
          <p:nvPr/>
        </p:nvPicPr>
        <p:blipFill>
          <a:blip r:embed="rId1"/>
          <a:stretch/>
        </p:blipFill>
        <p:spPr>
          <a:xfrm>
            <a:off x="1760040" y="3657600"/>
            <a:ext cx="5094720" cy="1825920"/>
          </a:xfrm>
          <a:prstGeom prst="rect">
            <a:avLst/>
          </a:prstGeom>
          <a:ln w="0">
            <a:noFill/>
          </a:ln>
        </p:spPr>
      </p:pic>
      <p:pic>
        <p:nvPicPr>
          <p:cNvPr id="302" name="Imagem 6" descr=""/>
          <p:cNvPicPr/>
          <p:nvPr/>
        </p:nvPicPr>
        <p:blipFill>
          <a:blip r:embed="rId2"/>
          <a:stretch/>
        </p:blipFill>
        <p:spPr>
          <a:xfrm>
            <a:off x="496080" y="2329920"/>
            <a:ext cx="7901640" cy="993600"/>
          </a:xfrm>
          <a:prstGeom prst="rect">
            <a:avLst/>
          </a:prstGeom>
          <a:ln w="0">
            <a:noFill/>
          </a:ln>
          <a:effectLst>
            <a:softEdge rad="112680"/>
          </a:effectLst>
        </p:spPr>
      </p:pic>
      <p:sp>
        <p:nvSpPr>
          <p:cNvPr id="303" name="CaixaDeTexto 8"/>
          <p:cNvSpPr/>
          <p:nvPr/>
        </p:nvSpPr>
        <p:spPr>
          <a:xfrm>
            <a:off x="272880" y="1910160"/>
            <a:ext cx="1035360" cy="94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ff0000"/>
                </a:solidFill>
                <a:latin typeface="Arial"/>
              </a:rPr>
              <a:t>main</a:t>
            </a:r>
            <a:r>
              <a:rPr b="1" lang="pt-BR" sz="2800" spc="-1" strike="noStrike">
                <a:solidFill>
                  <a:srgbClr val="ffffff"/>
                </a:solidFill>
                <a:latin typeface="Arial"/>
              </a:rPr>
              <a:t>: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CaixaDeTexto 9"/>
          <p:cNvSpPr/>
          <p:nvPr/>
        </p:nvSpPr>
        <p:spPr>
          <a:xfrm>
            <a:off x="457200" y="4309200"/>
            <a:ext cx="143856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ff0000"/>
                </a:solidFill>
                <a:latin typeface="Arial"/>
              </a:rPr>
              <a:t>classe</a:t>
            </a:r>
            <a:r>
              <a:rPr b="1" lang="pt-BR" sz="2800" spc="-1" strike="noStrike">
                <a:solidFill>
                  <a:srgbClr val="ffffff"/>
                </a:solidFill>
                <a:latin typeface="Arial"/>
              </a:rPr>
              <a:t>: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CaixaDeTexto 10"/>
          <p:cNvSpPr/>
          <p:nvPr/>
        </p:nvSpPr>
        <p:spPr>
          <a:xfrm>
            <a:off x="3370680" y="2493000"/>
            <a:ext cx="2191680" cy="380520"/>
          </a:xfrm>
          <a:prstGeom prst="rect">
            <a:avLst/>
          </a:prstGeom>
          <a:noFill/>
          <a:ln w="19050">
            <a:solidFill>
              <a:srgbClr val="0000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6" name="CaixaDeTexto 11"/>
          <p:cNvSpPr/>
          <p:nvPr/>
        </p:nvSpPr>
        <p:spPr>
          <a:xfrm>
            <a:off x="5791320" y="2493000"/>
            <a:ext cx="2666520" cy="380520"/>
          </a:xfrm>
          <a:prstGeom prst="rect">
            <a:avLst/>
          </a:prstGeom>
          <a:noFill/>
          <a:ln w="19050">
            <a:solidFill>
              <a:srgbClr val="0000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7" name="CaixaDeTexto 12"/>
          <p:cNvSpPr/>
          <p:nvPr/>
        </p:nvSpPr>
        <p:spPr>
          <a:xfrm>
            <a:off x="4419720" y="3638880"/>
            <a:ext cx="837720" cy="380520"/>
          </a:xfrm>
          <a:prstGeom prst="rect">
            <a:avLst/>
          </a:prstGeom>
          <a:noFill/>
          <a:ln w="19050">
            <a:solidFill>
              <a:srgbClr val="0000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8" name="CaixaDeTexto 13"/>
          <p:cNvSpPr/>
          <p:nvPr/>
        </p:nvSpPr>
        <p:spPr>
          <a:xfrm>
            <a:off x="5483520" y="3642120"/>
            <a:ext cx="907560" cy="380520"/>
          </a:xfrm>
          <a:prstGeom prst="rect">
            <a:avLst/>
          </a:prstGeom>
          <a:noFill/>
          <a:ln w="19050">
            <a:solidFill>
              <a:srgbClr val="0000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309" name="Conector de Seta Reta 14"/>
          <p:cNvCxnSpPr/>
          <p:nvPr/>
        </p:nvCxnSpPr>
        <p:spPr>
          <a:xfrm>
            <a:off x="4572000" y="2889360"/>
            <a:ext cx="148320" cy="749520"/>
          </a:xfrm>
          <a:prstGeom prst="straightConnector1">
            <a:avLst/>
          </a:prstGeom>
          <a:ln w="12700">
            <a:solidFill>
              <a:srgbClr val="ff0000"/>
            </a:solidFill>
            <a:round/>
            <a:tailEnd len="med" type="triangle" w="med"/>
          </a:ln>
        </p:spPr>
      </p:cxnSp>
      <p:cxnSp>
        <p:nvCxnSpPr>
          <p:cNvPr id="310" name="Conector de Seta Reta 15"/>
          <p:cNvCxnSpPr/>
          <p:nvPr/>
        </p:nvCxnSpPr>
        <p:spPr>
          <a:xfrm flipH="1">
            <a:off x="6015240" y="2889360"/>
            <a:ext cx="1109520" cy="747360"/>
          </a:xfrm>
          <a:prstGeom prst="straightConnector1">
            <a:avLst/>
          </a:prstGeom>
          <a:ln w="12700">
            <a:solidFill>
              <a:srgbClr val="ff0000"/>
            </a:solidFill>
            <a:round/>
            <a:tailEnd len="med" type="triangle" w="med"/>
          </a:ln>
        </p:spPr>
      </p:cxnSp>
      <p:sp>
        <p:nvSpPr>
          <p:cNvPr id="311" name="CaixaDeTexto 18"/>
          <p:cNvSpPr/>
          <p:nvPr/>
        </p:nvSpPr>
        <p:spPr>
          <a:xfrm>
            <a:off x="676080" y="2480400"/>
            <a:ext cx="1380960" cy="380520"/>
          </a:xfrm>
          <a:prstGeom prst="rect">
            <a:avLst/>
          </a:prstGeom>
          <a:noFill/>
          <a:ln w="19050">
            <a:solidFill>
              <a:srgbClr val="0000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2" name="CaixaDeTexto 20"/>
          <p:cNvSpPr/>
          <p:nvPr/>
        </p:nvSpPr>
        <p:spPr>
          <a:xfrm>
            <a:off x="2466000" y="4718160"/>
            <a:ext cx="2105640" cy="380520"/>
          </a:xfrm>
          <a:prstGeom prst="rect">
            <a:avLst/>
          </a:prstGeom>
          <a:noFill/>
          <a:ln w="19050">
            <a:solidFill>
              <a:srgbClr val="0000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313" name="Conector de Seta Reta 21"/>
          <p:cNvCxnSpPr/>
          <p:nvPr/>
        </p:nvCxnSpPr>
        <p:spPr>
          <a:xfrm>
            <a:off x="1222200" y="2889360"/>
            <a:ext cx="1243800" cy="1826640"/>
          </a:xfrm>
          <a:prstGeom prst="straightConnector1">
            <a:avLst/>
          </a:prstGeom>
          <a:ln w="12700">
            <a:solidFill>
              <a:srgbClr val="ff0000"/>
            </a:solidFill>
            <a:round/>
            <a:tailEnd len="med" type="triangle" w="med"/>
          </a:ln>
        </p:spPr>
      </p:cxnSp>
      <p:sp>
        <p:nvSpPr>
          <p:cNvPr id="314" name="CaixaDeTexto 24"/>
          <p:cNvSpPr/>
          <p:nvPr/>
        </p:nvSpPr>
        <p:spPr>
          <a:xfrm>
            <a:off x="5149800" y="5257800"/>
            <a:ext cx="3949920" cy="912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Utilizar o </a:t>
            </a:r>
            <a:r>
              <a:rPr b="1" lang="pt-BR" sz="1800" spc="-1" strike="noStrike">
                <a:solidFill>
                  <a:srgbClr val="000000"/>
                </a:solidFill>
                <a:latin typeface="Arial"/>
              </a:rPr>
              <a:t>método get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para “obter” os dados e enviar para o método chamado Soma.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2"/>
          <p:cNvSpPr/>
          <p:nvPr/>
        </p:nvSpPr>
        <p:spPr>
          <a:xfrm>
            <a:off x="228600" y="1828800"/>
            <a:ext cx="8610120" cy="1444680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6480" algn="just">
              <a:lnSpc>
                <a:spcPct val="100000"/>
              </a:lnSpc>
              <a:spcBef>
                <a:spcPts val="100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0" lang="pt-BR" sz="1800" spc="-1" strike="noStrike">
                <a:solidFill>
                  <a:srgbClr val="0070c0"/>
                </a:solidFill>
                <a:latin typeface="Arial"/>
              </a:rPr>
              <a:t>Um objeto pode ser visto de duas formas diferentes: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100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0" lang="pt-BR" sz="1800" spc="-1" strike="noStrike">
                <a:solidFill>
                  <a:srgbClr val="0070c0"/>
                </a:solidFill>
                <a:highlight>
                  <a:srgbClr val="ffff00"/>
                </a:highlight>
                <a:latin typeface="Arial"/>
              </a:rPr>
              <a:t>Internamente</a:t>
            </a:r>
            <a:r>
              <a:rPr b="0" lang="pt-BR" sz="1800" spc="-1" strike="noStrike">
                <a:solidFill>
                  <a:srgbClr val="0070c0"/>
                </a:solidFill>
                <a:latin typeface="Arial"/>
              </a:rPr>
              <a:t> — Detalhes de variáveis e métodos da classe que o define.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100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0" lang="pt-BR" sz="1800" spc="-1" strike="noStrike">
                <a:solidFill>
                  <a:srgbClr val="0070c0"/>
                </a:solidFill>
                <a:highlight>
                  <a:srgbClr val="ffff00"/>
                </a:highlight>
                <a:latin typeface="Arial"/>
              </a:rPr>
              <a:t>Externamente</a:t>
            </a:r>
            <a:r>
              <a:rPr b="0" lang="pt-BR" sz="1800" spc="-1" strike="noStrike">
                <a:solidFill>
                  <a:srgbClr val="0070c0"/>
                </a:solidFill>
                <a:latin typeface="Arial"/>
              </a:rPr>
              <a:t> — Serviços que um objeto fornece e como este objeto interage com o resto do sistema (a interface do objeto).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Rectangle 2"/>
          <p:cNvSpPr/>
          <p:nvPr/>
        </p:nvSpPr>
        <p:spPr>
          <a:xfrm>
            <a:off x="914400" y="1341360"/>
            <a:ext cx="7924320" cy="36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6480" algn="just">
              <a:lnSpc>
                <a:spcPct val="100000"/>
              </a:lnSpc>
              <a:spcBef>
                <a:spcPts val="100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1" lang="pt-BR" sz="1800" spc="-1" strike="noStrike">
                <a:solidFill>
                  <a:srgbClr val="0070c0"/>
                </a:solidFill>
                <a:latin typeface="Arial"/>
              </a:rPr>
              <a:t>Encapsulamento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Text Box 1"/>
          <p:cNvSpPr/>
          <p:nvPr/>
        </p:nvSpPr>
        <p:spPr>
          <a:xfrm>
            <a:off x="945360" y="609480"/>
            <a:ext cx="6670080" cy="47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  <a:tab algn="l" pos="8985240"/>
              </a:tabLst>
            </a:pPr>
            <a:r>
              <a:rPr b="1" lang="pt-BR" sz="2400" spc="-1" strike="noStrike">
                <a:solidFill>
                  <a:srgbClr val="0070c0"/>
                </a:solidFill>
                <a:latin typeface="Calibri Light"/>
              </a:rPr>
              <a:t>PROGRAMAÇÃO ORIENTADA A OBJETOS EM JAVA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Rectangle 2"/>
          <p:cNvSpPr/>
          <p:nvPr/>
        </p:nvSpPr>
        <p:spPr>
          <a:xfrm>
            <a:off x="228600" y="3798720"/>
            <a:ext cx="8610120" cy="641880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6480" algn="just">
              <a:lnSpc>
                <a:spcPct val="100000"/>
              </a:lnSpc>
              <a:spcBef>
                <a:spcPts val="100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0" lang="pt-BR" sz="1800" spc="-1" strike="noStrike">
                <a:solidFill>
                  <a:srgbClr val="0070c0"/>
                </a:solidFill>
                <a:latin typeface="Arial"/>
              </a:rPr>
              <a:t>A visão externa de um objeto encapsula o modo como são fornecidos </a:t>
            </a:r>
            <a:r>
              <a:rPr b="0" lang="pt-BR" sz="1800" spc="-1" strike="noStrike">
                <a:solidFill>
                  <a:srgbClr val="0070c0"/>
                </a:solidFill>
                <a:highlight>
                  <a:srgbClr val="ffff00"/>
                </a:highlight>
                <a:latin typeface="Arial"/>
              </a:rPr>
              <a:t>os serviços  Isto é, esconde os detalhes de implementação do objeto (information hiding).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2"/>
          <p:cNvSpPr/>
          <p:nvPr/>
        </p:nvSpPr>
        <p:spPr>
          <a:xfrm>
            <a:off x="228600" y="1828800"/>
            <a:ext cx="8610120" cy="1799640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6480" algn="just">
              <a:lnSpc>
                <a:spcPct val="100000"/>
              </a:lnSpc>
              <a:spcBef>
                <a:spcPts val="100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0" lang="pt-BR" sz="2800" spc="-1" strike="noStrike">
                <a:solidFill>
                  <a:srgbClr val="0070c0"/>
                </a:solidFill>
                <a:latin typeface="Arial"/>
              </a:rPr>
              <a:t>Trata de um dos elementos que adicionam segurança à aplicação em uma programação orientada a objetos pelo fato de </a:t>
            </a:r>
            <a:r>
              <a:rPr b="0" lang="pt-BR" sz="2800" spc="-1" strike="noStrike">
                <a:solidFill>
                  <a:srgbClr val="0070c0"/>
                </a:solidFill>
                <a:highlight>
                  <a:srgbClr val="ffff00"/>
                </a:highlight>
                <a:latin typeface="Arial"/>
              </a:rPr>
              <a:t>esconder</a:t>
            </a:r>
            <a:r>
              <a:rPr b="0" lang="pt-BR" sz="2800" spc="-1" strike="noStrike">
                <a:solidFill>
                  <a:srgbClr val="0070c0"/>
                </a:solidFill>
                <a:latin typeface="Arial"/>
              </a:rPr>
              <a:t> as propriedades consideradas importantes.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Rectangle 2"/>
          <p:cNvSpPr/>
          <p:nvPr/>
        </p:nvSpPr>
        <p:spPr>
          <a:xfrm>
            <a:off x="914400" y="1341360"/>
            <a:ext cx="7924320" cy="45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6480" algn="just">
              <a:lnSpc>
                <a:spcPct val="100000"/>
              </a:lnSpc>
              <a:spcBef>
                <a:spcPts val="100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1" lang="pt-BR" sz="2400" spc="-1" strike="noStrike">
                <a:solidFill>
                  <a:srgbClr val="0070c0"/>
                </a:solidFill>
                <a:latin typeface="Arial"/>
              </a:rPr>
              <a:t>Encapsulamento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Text Box 1"/>
          <p:cNvSpPr/>
          <p:nvPr/>
        </p:nvSpPr>
        <p:spPr>
          <a:xfrm>
            <a:off x="945360" y="609480"/>
            <a:ext cx="6670080" cy="47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  <a:tab algn="l" pos="8985240"/>
              </a:tabLst>
            </a:pPr>
            <a:r>
              <a:rPr b="1" lang="pt-BR" sz="2400" spc="-1" strike="noStrike">
                <a:solidFill>
                  <a:srgbClr val="0070c0"/>
                </a:solidFill>
                <a:latin typeface="Calibri Light"/>
              </a:rPr>
              <a:t>PROGRAMAÇÃO ORIENTADA A OBJETOS EM JAVA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2"/>
          <p:cNvSpPr/>
          <p:nvPr/>
        </p:nvSpPr>
        <p:spPr>
          <a:xfrm>
            <a:off x="228600" y="1828800"/>
            <a:ext cx="8610120" cy="2226240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6480" algn="just">
              <a:lnSpc>
                <a:spcPct val="100000"/>
              </a:lnSpc>
              <a:spcBef>
                <a:spcPts val="100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0" lang="pt-BR" sz="2800" spc="-1" strike="noStrike">
                <a:solidFill>
                  <a:srgbClr val="0070c0"/>
                </a:solidFill>
                <a:latin typeface="Arial"/>
              </a:rPr>
              <a:t>Algumas linguagens orientadas a objetos implementam o encapsulamento baseado em propriedades privadas, ligadas a métodos chamados </a:t>
            </a:r>
            <a:r>
              <a:rPr b="0" lang="pt-BR" sz="2800" spc="-1" strike="noStrike">
                <a:solidFill>
                  <a:srgbClr val="0070c0"/>
                </a:solidFill>
                <a:highlight>
                  <a:srgbClr val="ffff00"/>
                </a:highlight>
                <a:latin typeface="Arial"/>
              </a:rPr>
              <a:t>getters</a:t>
            </a:r>
            <a:r>
              <a:rPr b="0" lang="pt-BR" sz="2800" spc="-1" strike="noStrike">
                <a:solidFill>
                  <a:srgbClr val="0070c0"/>
                </a:solidFill>
                <a:latin typeface="Arial"/>
              </a:rPr>
              <a:t> e </a:t>
            </a:r>
            <a:r>
              <a:rPr b="0" lang="pt-BR" sz="2800" spc="-1" strike="noStrike">
                <a:solidFill>
                  <a:srgbClr val="0070c0"/>
                </a:solidFill>
                <a:highlight>
                  <a:srgbClr val="ffff00"/>
                </a:highlight>
                <a:latin typeface="Arial"/>
              </a:rPr>
              <a:t>setters</a:t>
            </a:r>
            <a:r>
              <a:rPr b="0" lang="pt-BR" sz="2800" spc="-1" strike="noStrike">
                <a:solidFill>
                  <a:srgbClr val="0070c0"/>
                </a:solidFill>
                <a:latin typeface="Arial"/>
              </a:rPr>
              <a:t>, que irão </a:t>
            </a:r>
            <a:r>
              <a:rPr b="0" lang="pt-BR" sz="2800" spc="-1" strike="noStrike">
                <a:solidFill>
                  <a:srgbClr val="0070c0"/>
                </a:solidFill>
                <a:highlight>
                  <a:srgbClr val="ffff00"/>
                </a:highlight>
                <a:latin typeface="Arial"/>
              </a:rPr>
              <a:t>retornar</a:t>
            </a:r>
            <a:r>
              <a:rPr b="0" lang="pt-BR" sz="2800" spc="-1" strike="noStrike">
                <a:solidFill>
                  <a:srgbClr val="0070c0"/>
                </a:solidFill>
                <a:latin typeface="Arial"/>
              </a:rPr>
              <a:t> e </a:t>
            </a:r>
            <a:r>
              <a:rPr b="0" lang="pt-BR" sz="2800" spc="-1" strike="noStrike">
                <a:solidFill>
                  <a:srgbClr val="0070c0"/>
                </a:solidFill>
                <a:highlight>
                  <a:srgbClr val="ffff00"/>
                </a:highlight>
                <a:latin typeface="Arial"/>
              </a:rPr>
              <a:t>setar</a:t>
            </a:r>
            <a:r>
              <a:rPr b="0" lang="pt-BR" sz="2800" spc="-1" strike="noStrike">
                <a:solidFill>
                  <a:srgbClr val="0070c0"/>
                </a:solidFill>
                <a:latin typeface="Arial"/>
              </a:rPr>
              <a:t> o valor da propriedade, respectivamente. 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Rectangle 2"/>
          <p:cNvSpPr/>
          <p:nvPr/>
        </p:nvSpPr>
        <p:spPr>
          <a:xfrm>
            <a:off x="914400" y="1341360"/>
            <a:ext cx="7924320" cy="45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6480" algn="just">
              <a:lnSpc>
                <a:spcPct val="100000"/>
              </a:lnSpc>
              <a:spcBef>
                <a:spcPts val="100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1" lang="pt-BR" sz="2400" spc="-1" strike="noStrike">
                <a:solidFill>
                  <a:srgbClr val="0070c0"/>
                </a:solidFill>
                <a:latin typeface="Arial"/>
              </a:rPr>
              <a:t>Encapsulamento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Text Box 1"/>
          <p:cNvSpPr/>
          <p:nvPr/>
        </p:nvSpPr>
        <p:spPr>
          <a:xfrm>
            <a:off x="945360" y="609480"/>
            <a:ext cx="6670080" cy="47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  <a:tab algn="l" pos="8985240"/>
              </a:tabLst>
            </a:pPr>
            <a:r>
              <a:rPr b="1" lang="pt-BR" sz="2400" spc="-1" strike="noStrike">
                <a:solidFill>
                  <a:srgbClr val="0070c0"/>
                </a:solidFill>
                <a:latin typeface="Calibri Light"/>
              </a:rPr>
              <a:t>PROGRAMAÇÃO ORIENTADA A OBJETOS EM JAVA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Rectangle 2"/>
          <p:cNvSpPr/>
          <p:nvPr/>
        </p:nvSpPr>
        <p:spPr>
          <a:xfrm>
            <a:off x="228600" y="4304160"/>
            <a:ext cx="8610120" cy="1373040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6480" algn="just">
              <a:lnSpc>
                <a:spcPct val="100000"/>
              </a:lnSpc>
              <a:spcBef>
                <a:spcPts val="100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0" lang="pt-BR" sz="2800" spc="-1" strike="noStrike">
                <a:solidFill>
                  <a:srgbClr val="0070c0"/>
                </a:solidFill>
                <a:latin typeface="Arial"/>
              </a:rPr>
              <a:t>Essa processo </a:t>
            </a:r>
            <a:r>
              <a:rPr b="0" lang="pt-BR" sz="2800" spc="-1" strike="noStrike">
                <a:solidFill>
                  <a:srgbClr val="0070c0"/>
                </a:solidFill>
                <a:highlight>
                  <a:srgbClr val="ffff00"/>
                </a:highlight>
                <a:latin typeface="Arial"/>
              </a:rPr>
              <a:t>evita</a:t>
            </a:r>
            <a:r>
              <a:rPr b="0" lang="pt-BR" sz="2800" spc="-1" strike="noStrike">
                <a:solidFill>
                  <a:srgbClr val="0070c0"/>
                </a:solidFill>
                <a:latin typeface="Arial"/>
              </a:rPr>
              <a:t> o acesso direto a propriedade do objeto, adicionando uma outra camada de segurança à aplicação.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2"/>
          <p:cNvSpPr/>
          <p:nvPr/>
        </p:nvSpPr>
        <p:spPr>
          <a:xfrm>
            <a:off x="228600" y="1828800"/>
            <a:ext cx="8610120" cy="1799640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6480" algn="just">
              <a:lnSpc>
                <a:spcPct val="100000"/>
              </a:lnSpc>
              <a:spcBef>
                <a:spcPts val="100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0" lang="pt-BR" sz="2800" spc="-1" strike="noStrike">
                <a:solidFill>
                  <a:srgbClr val="0070c0"/>
                </a:solidFill>
                <a:latin typeface="Arial"/>
              </a:rPr>
              <a:t>Para acessar, “pegar” alguns atributos da classe, devemos utilizar os métodos </a:t>
            </a:r>
            <a:r>
              <a:rPr b="0" lang="pt-BR" sz="2800" spc="-1" strike="noStrike">
                <a:solidFill>
                  <a:srgbClr val="0070c0"/>
                </a:solidFill>
                <a:highlight>
                  <a:srgbClr val="ffff00"/>
                </a:highlight>
                <a:latin typeface="Arial"/>
              </a:rPr>
              <a:t>GET</a:t>
            </a:r>
            <a:r>
              <a:rPr b="0" lang="pt-BR" sz="2800" spc="-1" strike="noStrike">
                <a:solidFill>
                  <a:srgbClr val="0070c0"/>
                </a:solidFill>
                <a:latin typeface="Arial"/>
              </a:rPr>
              <a:t>. Esse método </a:t>
            </a:r>
            <a:r>
              <a:rPr b="0" lang="pt-BR" sz="2800" spc="-1" strike="noStrike">
                <a:solidFill>
                  <a:srgbClr val="0070c0"/>
                </a:solidFill>
                <a:highlight>
                  <a:srgbClr val="ffff00"/>
                </a:highlight>
                <a:latin typeface="Arial"/>
              </a:rPr>
              <a:t>sempre retornará um valor</a:t>
            </a:r>
            <a:r>
              <a:rPr b="0" lang="pt-BR" sz="2800" spc="-1" strike="noStrike">
                <a:solidFill>
                  <a:srgbClr val="0070c0"/>
                </a:solidFill>
                <a:latin typeface="Arial"/>
              </a:rPr>
              <a:t>, seja ele String, int, double etc. 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Rectangle 2"/>
          <p:cNvSpPr/>
          <p:nvPr/>
        </p:nvSpPr>
        <p:spPr>
          <a:xfrm>
            <a:off x="914400" y="1341360"/>
            <a:ext cx="7924320" cy="4590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6480" algn="just">
              <a:lnSpc>
                <a:spcPct val="100000"/>
              </a:lnSpc>
              <a:spcBef>
                <a:spcPts val="100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1" lang="pt-BR" sz="2400" spc="-1" strike="noStrike">
                <a:solidFill>
                  <a:srgbClr val="0070c0"/>
                </a:solidFill>
                <a:latin typeface="Arial"/>
              </a:rPr>
              <a:t>Encapsulamento   -   </a:t>
            </a:r>
            <a:r>
              <a:rPr b="1" lang="pt-BR" sz="2400" spc="-1" strike="noStrike">
                <a:solidFill>
                  <a:srgbClr val="0070c0"/>
                </a:solidFill>
                <a:highlight>
                  <a:srgbClr val="ffff00"/>
                </a:highlight>
                <a:latin typeface="Arial"/>
              </a:rPr>
              <a:t>Método get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Text Box 1"/>
          <p:cNvSpPr/>
          <p:nvPr/>
        </p:nvSpPr>
        <p:spPr>
          <a:xfrm>
            <a:off x="945360" y="609480"/>
            <a:ext cx="6670080" cy="47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  <a:tab algn="l" pos="8985240"/>
              </a:tabLst>
            </a:pPr>
            <a:r>
              <a:rPr b="1" lang="pt-BR" sz="2400" spc="-1" strike="noStrike">
                <a:solidFill>
                  <a:srgbClr val="0070c0"/>
                </a:solidFill>
                <a:latin typeface="Calibri Light"/>
              </a:rPr>
              <a:t>PROGRAMAÇÃO ORIENTADA A OBJETOS EM JAVA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CaixaDeTexto 2"/>
          <p:cNvSpPr/>
          <p:nvPr/>
        </p:nvSpPr>
        <p:spPr>
          <a:xfrm>
            <a:off x="3733920" y="3843000"/>
            <a:ext cx="16761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ff0000"/>
                </a:solidFill>
                <a:latin typeface="Arial"/>
              </a:rPr>
              <a:t>Sintaxe: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CaixaDeTexto 3"/>
          <p:cNvSpPr/>
          <p:nvPr/>
        </p:nvSpPr>
        <p:spPr>
          <a:xfrm>
            <a:off x="1819080" y="4500720"/>
            <a:ext cx="5429520" cy="100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Courier New"/>
              </a:rPr>
              <a:t>public int </a:t>
            </a:r>
            <a:r>
              <a:rPr b="1" lang="pt-BR" sz="2000" spc="-1" strike="noStrike">
                <a:solidFill>
                  <a:srgbClr val="000000"/>
                </a:solidFill>
                <a:latin typeface="Courier New"/>
              </a:rPr>
              <a:t>get&lt;Nome&gt;</a:t>
            </a:r>
            <a:r>
              <a:rPr b="0" lang="pt-BR" sz="2000" spc="-1" strike="noStrike">
                <a:solidFill>
                  <a:srgbClr val="000000"/>
                </a:solidFill>
                <a:latin typeface="Courier New"/>
              </a:rPr>
              <a:t>(){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0" lang="pt-BR" sz="2000" spc="-1" strike="noStrike">
                <a:solidFill>
                  <a:srgbClr val="000000"/>
                </a:solidFill>
                <a:latin typeface="Courier New"/>
              </a:rPr>
              <a:t>return </a:t>
            </a:r>
            <a:r>
              <a:rPr b="1" lang="pt-BR" sz="2000" spc="-1" strike="noStrike">
                <a:solidFill>
                  <a:srgbClr val="000000"/>
                </a:solidFill>
                <a:latin typeface="Courier New"/>
              </a:rPr>
              <a:t>&lt;atributoNome&gt;</a:t>
            </a:r>
            <a:r>
              <a:rPr b="0" lang="pt-BR" sz="2000" spc="-1" strike="noStrike">
                <a:solidFill>
                  <a:srgbClr val="000000"/>
                </a:solidFill>
                <a:latin typeface="Courier New"/>
              </a:rPr>
              <a:t>;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2"/>
          <p:cNvSpPr/>
          <p:nvPr/>
        </p:nvSpPr>
        <p:spPr>
          <a:xfrm>
            <a:off x="228600" y="1828800"/>
            <a:ext cx="8610120" cy="2287800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6480" algn="just">
              <a:lnSpc>
                <a:spcPct val="100000"/>
              </a:lnSpc>
              <a:spcBef>
                <a:spcPts val="100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0" lang="pt-BR" sz="2400" spc="-1" strike="noStrike">
                <a:solidFill>
                  <a:srgbClr val="0070c0"/>
                </a:solidFill>
                <a:latin typeface="Arial"/>
              </a:rPr>
              <a:t>Para alterar os valores de um atributo da classe de maneira </a:t>
            </a:r>
            <a:r>
              <a:rPr b="0" lang="pt-BR" sz="2400" spc="-1" strike="noStrike">
                <a:solidFill>
                  <a:srgbClr val="0070c0"/>
                </a:solidFill>
                <a:highlight>
                  <a:srgbClr val="ffff00"/>
                </a:highlight>
                <a:latin typeface="Arial"/>
              </a:rPr>
              <a:t>protegida</a:t>
            </a:r>
            <a:r>
              <a:rPr b="0" lang="pt-BR" sz="2400" spc="-1" strike="noStrike">
                <a:solidFill>
                  <a:srgbClr val="0070c0"/>
                </a:solidFill>
                <a:latin typeface="Arial"/>
              </a:rPr>
              <a:t>, utilizamos os métodos </a:t>
            </a:r>
            <a:r>
              <a:rPr b="0" lang="pt-BR" sz="2400" spc="-1" strike="noStrike">
                <a:solidFill>
                  <a:srgbClr val="0070c0"/>
                </a:solidFill>
                <a:highlight>
                  <a:srgbClr val="ffff00"/>
                </a:highlight>
                <a:latin typeface="Arial"/>
              </a:rPr>
              <a:t>SET</a:t>
            </a:r>
            <a:r>
              <a:rPr b="0" lang="pt-BR" sz="2400" spc="-1" strike="noStrike">
                <a:solidFill>
                  <a:srgbClr val="0070c0"/>
                </a:solidFill>
                <a:latin typeface="Arial"/>
              </a:rPr>
              <a:t>. Esse método </a:t>
            </a:r>
            <a:r>
              <a:rPr b="0" lang="pt-BR" sz="2400" spc="-1" strike="noStrike">
                <a:solidFill>
                  <a:srgbClr val="0070c0"/>
                </a:solidFill>
                <a:highlight>
                  <a:srgbClr val="ffff00"/>
                </a:highlight>
                <a:latin typeface="Arial"/>
              </a:rPr>
              <a:t>não terá um retorno</a:t>
            </a:r>
            <a:r>
              <a:rPr b="0" lang="pt-BR" sz="2400" spc="-1" strike="noStrike">
                <a:solidFill>
                  <a:srgbClr val="0070c0"/>
                </a:solidFill>
                <a:latin typeface="Arial"/>
              </a:rPr>
              <a:t>, pois o atributo será somente modificado, criando um método de tipo VOID, sem retorno. Porém ele deve receber algum argumento para que possa ocorrer a devida alteração.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Rectangle 2"/>
          <p:cNvSpPr/>
          <p:nvPr/>
        </p:nvSpPr>
        <p:spPr>
          <a:xfrm>
            <a:off x="914400" y="1341360"/>
            <a:ext cx="7924320" cy="4590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6480" algn="just">
              <a:lnSpc>
                <a:spcPct val="100000"/>
              </a:lnSpc>
              <a:spcBef>
                <a:spcPts val="100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1" lang="pt-BR" sz="2400" spc="-1" strike="noStrike">
                <a:solidFill>
                  <a:srgbClr val="0070c0"/>
                </a:solidFill>
                <a:latin typeface="Arial"/>
              </a:rPr>
              <a:t>Encapsulamento   -   </a:t>
            </a:r>
            <a:r>
              <a:rPr b="1" lang="pt-BR" sz="2400" spc="-1" strike="noStrike">
                <a:solidFill>
                  <a:srgbClr val="0070c0"/>
                </a:solidFill>
                <a:highlight>
                  <a:srgbClr val="ffff00"/>
                </a:highlight>
                <a:latin typeface="Arial"/>
              </a:rPr>
              <a:t>Método set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Text Box 1"/>
          <p:cNvSpPr/>
          <p:nvPr/>
        </p:nvSpPr>
        <p:spPr>
          <a:xfrm>
            <a:off x="945360" y="609480"/>
            <a:ext cx="6670080" cy="47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  <a:tab algn="l" pos="8985240"/>
              </a:tabLst>
            </a:pPr>
            <a:r>
              <a:rPr b="1" lang="pt-BR" sz="2400" spc="-1" strike="noStrike">
                <a:solidFill>
                  <a:srgbClr val="0070c0"/>
                </a:solidFill>
                <a:latin typeface="Calibri Light"/>
              </a:rPr>
              <a:t>PROGRAMAÇÃO ORIENTADA A OBJETOS EM JAVA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CaixaDeTexto 2"/>
          <p:cNvSpPr/>
          <p:nvPr/>
        </p:nvSpPr>
        <p:spPr>
          <a:xfrm>
            <a:off x="3733920" y="4262760"/>
            <a:ext cx="16761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ff0000"/>
                </a:solidFill>
                <a:latin typeface="Arial"/>
              </a:rPr>
              <a:t>Sintaxe: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CaixaDeTexto 5"/>
          <p:cNvSpPr/>
          <p:nvPr/>
        </p:nvSpPr>
        <p:spPr>
          <a:xfrm>
            <a:off x="1600200" y="4928040"/>
            <a:ext cx="6018840" cy="100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latin typeface="Courier New"/>
              </a:rPr>
              <a:t>public int set&lt;Nome&gt;</a:t>
            </a:r>
            <a:r>
              <a:rPr b="0" lang="pt-BR" sz="20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1" lang="pt-BR" sz="2000" spc="-1" strike="noStrike">
                <a:solidFill>
                  <a:srgbClr val="000000"/>
                </a:solidFill>
                <a:latin typeface="Courier New"/>
              </a:rPr>
              <a:t>int</a:t>
            </a:r>
            <a:r>
              <a:rPr b="0" lang="pt-BR" sz="2000" spc="-1" strike="noStrike">
                <a:solidFill>
                  <a:srgbClr val="000000"/>
                </a:solidFill>
                <a:latin typeface="Courier New"/>
              </a:rPr>
              <a:t> newNome){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pt-BR" sz="2000" spc="-1" strike="noStrike">
                <a:solidFill>
                  <a:srgbClr val="000000"/>
                </a:solidFill>
                <a:latin typeface="Courier New"/>
              </a:rPr>
              <a:t>nome = newNome;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2"/>
          <p:cNvSpPr/>
          <p:nvPr/>
        </p:nvSpPr>
        <p:spPr>
          <a:xfrm>
            <a:off x="914400" y="685800"/>
            <a:ext cx="7924320" cy="45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6480" algn="just">
              <a:lnSpc>
                <a:spcPct val="100000"/>
              </a:lnSpc>
              <a:spcBef>
                <a:spcPts val="100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1" lang="pt-BR" sz="2400" spc="-1" strike="noStrike">
                <a:solidFill>
                  <a:srgbClr val="0070c0"/>
                </a:solidFill>
                <a:latin typeface="Arial"/>
              </a:rPr>
              <a:t>Encapsulamento   -   </a:t>
            </a:r>
            <a:r>
              <a:rPr b="1" lang="pt-BR" sz="2400" spc="-1" strike="noStrike">
                <a:solidFill>
                  <a:srgbClr val="0070c0"/>
                </a:solidFill>
                <a:highlight>
                  <a:srgbClr val="ffff00"/>
                </a:highlight>
                <a:latin typeface="Arial"/>
              </a:rPr>
              <a:t>Método set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Text Box 1"/>
          <p:cNvSpPr/>
          <p:nvPr/>
        </p:nvSpPr>
        <p:spPr>
          <a:xfrm>
            <a:off x="945360" y="152280"/>
            <a:ext cx="6670080" cy="47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  <a:tab algn="l" pos="8985240"/>
              </a:tabLst>
            </a:pPr>
            <a:r>
              <a:rPr b="1" lang="pt-BR" sz="2400" spc="-1" strike="noStrike">
                <a:solidFill>
                  <a:srgbClr val="0070c0"/>
                </a:solidFill>
                <a:latin typeface="Calibri Light"/>
              </a:rPr>
              <a:t>PROGRAMAÇÃO ORIENTADA A OBJETOS EM JAVA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CaixaDeTexto 2"/>
          <p:cNvSpPr/>
          <p:nvPr/>
        </p:nvSpPr>
        <p:spPr>
          <a:xfrm>
            <a:off x="5939640" y="687960"/>
            <a:ext cx="18324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ff0000"/>
                </a:solidFill>
                <a:latin typeface="Arial"/>
              </a:rPr>
              <a:t>Exemplo 1: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0" name="Imagem 1" descr=""/>
          <p:cNvPicPr/>
          <p:nvPr/>
        </p:nvPicPr>
        <p:blipFill>
          <a:blip r:embed="rId1"/>
          <a:stretch/>
        </p:blipFill>
        <p:spPr>
          <a:xfrm>
            <a:off x="304920" y="1246320"/>
            <a:ext cx="5415120" cy="4866120"/>
          </a:xfrm>
          <a:prstGeom prst="rect">
            <a:avLst/>
          </a:prstGeom>
          <a:ln w="0">
            <a:noFill/>
          </a:ln>
        </p:spPr>
      </p:pic>
      <p:sp>
        <p:nvSpPr>
          <p:cNvPr id="91" name="CaixaDeTexto 4"/>
          <p:cNvSpPr/>
          <p:nvPr/>
        </p:nvSpPr>
        <p:spPr>
          <a:xfrm>
            <a:off x="762120" y="2010600"/>
            <a:ext cx="4957920" cy="1066320"/>
          </a:xfrm>
          <a:prstGeom prst="rect">
            <a:avLst/>
          </a:prstGeom>
          <a:noFill/>
          <a:ln w="0">
            <a:solidFill>
              <a:srgbClr val="0070c0"/>
            </a:solidFill>
            <a:prstDash val="lgDash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" name="CaixaDeTexto 8"/>
          <p:cNvSpPr/>
          <p:nvPr/>
        </p:nvSpPr>
        <p:spPr>
          <a:xfrm>
            <a:off x="609480" y="5058720"/>
            <a:ext cx="2514240" cy="369000"/>
          </a:xfrm>
          <a:prstGeom prst="rect">
            <a:avLst/>
          </a:prstGeom>
          <a:noFill/>
          <a:ln w="0">
            <a:solidFill>
              <a:srgbClr val="000000"/>
            </a:solidFill>
            <a:prstDash val="dash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93" name="Conector: Curvo 10"/>
          <p:cNvCxnSpPr/>
          <p:nvPr/>
        </p:nvCxnSpPr>
        <p:spPr>
          <a:xfrm flipV="1" rot="10800000">
            <a:off x="3123720" y="2538000"/>
            <a:ext cx="2596320" cy="2743560"/>
          </a:xfrm>
          <a:prstGeom prst="curvedConnector2">
            <a:avLst/>
          </a:prstGeom>
          <a:ln w="9525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94" name="CaixaDeTexto 14"/>
          <p:cNvSpPr/>
          <p:nvPr/>
        </p:nvSpPr>
        <p:spPr>
          <a:xfrm>
            <a:off x="6151680" y="2365560"/>
            <a:ext cx="2928240" cy="15526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pt-BR" sz="2400" spc="-1" strike="noStrike">
                <a:solidFill>
                  <a:srgbClr val="000000"/>
                </a:solidFill>
                <a:latin typeface="Arial"/>
              </a:rPr>
              <a:t>Método </a:t>
            </a:r>
            <a:r>
              <a:rPr b="1" lang="pt-BR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</a:rPr>
              <a:t>set</a:t>
            </a:r>
            <a:r>
              <a:rPr b="1" lang="pt-BR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para </a:t>
            </a:r>
            <a:r>
              <a:rPr b="1" lang="pt-BR" sz="2400" spc="-1" strike="noStrike" u="sng">
                <a:solidFill>
                  <a:srgbClr val="000000"/>
                </a:solidFill>
                <a:uFillTx/>
                <a:latin typeface="Arial"/>
              </a:rPr>
              <a:t>inserir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 o valor no atributo privado </a:t>
            </a:r>
            <a:r>
              <a:rPr b="1" lang="pt-BR" sz="2400" spc="-1" strike="noStrike">
                <a:solidFill>
                  <a:srgbClr val="00b050"/>
                </a:solidFill>
                <a:latin typeface="Courier New"/>
              </a:rPr>
              <a:t>numero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CaixaDeTexto 3"/>
          <p:cNvSpPr/>
          <p:nvPr/>
        </p:nvSpPr>
        <p:spPr>
          <a:xfrm>
            <a:off x="762120" y="5460120"/>
            <a:ext cx="4495320" cy="3690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6" name="CaixaDeTexto 6"/>
          <p:cNvSpPr/>
          <p:nvPr/>
        </p:nvSpPr>
        <p:spPr>
          <a:xfrm>
            <a:off x="4913280" y="5428080"/>
            <a:ext cx="42303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40c28"/>
                </a:solidFill>
                <a:latin typeface="Google Sans"/>
              </a:rPr>
              <a:t>O método </a:t>
            </a:r>
            <a:r>
              <a:rPr b="0" lang="pt-BR" sz="1800" spc="-1" strike="noStrike">
                <a:solidFill>
                  <a:srgbClr val="040c28"/>
                </a:solidFill>
                <a:highlight>
                  <a:srgbClr val="ffff00"/>
                </a:highlight>
                <a:latin typeface="Google Sans"/>
              </a:rPr>
              <a:t>set</a:t>
            </a:r>
            <a:r>
              <a:rPr b="0" lang="pt-BR" sz="1800" spc="-1" strike="noStrike">
                <a:solidFill>
                  <a:srgbClr val="040c28"/>
                </a:solidFill>
                <a:latin typeface="Google Sans"/>
              </a:rPr>
              <a:t> recebe um </a:t>
            </a:r>
            <a:r>
              <a:rPr b="0" lang="pt-BR" sz="1800" spc="-1" strike="noStrike">
                <a:solidFill>
                  <a:srgbClr val="040c28"/>
                </a:solidFill>
                <a:highlight>
                  <a:srgbClr val="ffff00"/>
                </a:highlight>
                <a:latin typeface="Google Sans"/>
              </a:rPr>
              <a:t>parâmetro</a:t>
            </a:r>
            <a:r>
              <a:rPr b="0" lang="pt-BR" sz="1800" spc="-1" strike="noStrike">
                <a:solidFill>
                  <a:srgbClr val="040c28"/>
                </a:solidFill>
                <a:latin typeface="Google Sans"/>
              </a:rPr>
              <a:t> e o </a:t>
            </a:r>
            <a:r>
              <a:rPr b="0" lang="pt-BR" sz="1800" spc="-1" strike="noStrike">
                <a:solidFill>
                  <a:srgbClr val="040c28"/>
                </a:solidFill>
                <a:highlight>
                  <a:srgbClr val="ffff00"/>
                </a:highlight>
                <a:latin typeface="Google Sans"/>
              </a:rPr>
              <a:t>coloca no atributo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10939</TotalTime>
  <Application>LibreOffice/7.5.3.2$Windows_X86_64 LibreOffice_project/9f56dff12ba03b9acd7730a5a481eea045e468f3</Application>
  <AppVersion>15.0000</AppVersion>
  <Words>1234</Words>
  <Paragraphs>206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2015-08-12T20:16:29Z</dcterms:created>
  <dc:creator>Alyson Oliveira</dc:creator>
  <dc:description/>
  <dc:language>pt-BR</dc:language>
  <cp:lastModifiedBy/>
  <cp:lastPrinted>1601-01-01T00:00:00Z</cp:lastPrinted>
  <dcterms:modified xsi:type="dcterms:W3CDTF">2024-04-01T16:34:28Z</dcterms:modified>
  <cp:revision>1868</cp:revision>
  <dc:subject/>
  <dc:title>Sistemas de Telecomunicação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34</vt:i4>
  </property>
  <property fmtid="{D5CDD505-2E9C-101B-9397-08002B2CF9AE}" pid="7" name="PresentationFormat">
    <vt:lpwstr>Apresentação na tela (4:3)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34</vt:i4>
  </property>
</Properties>
</file>