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4" r:id="rId1"/>
  </p:sldMasterIdLst>
  <p:notesMasterIdLst>
    <p:notesMasterId r:id="rId36"/>
  </p:notesMasterIdLst>
  <p:handoutMasterIdLst>
    <p:handoutMasterId r:id="rId37"/>
  </p:handoutMasterIdLst>
  <p:sldIdLst>
    <p:sldId id="256" r:id="rId2"/>
    <p:sldId id="391" r:id="rId3"/>
    <p:sldId id="392" r:id="rId4"/>
    <p:sldId id="393" r:id="rId5"/>
    <p:sldId id="395" r:id="rId6"/>
    <p:sldId id="394" r:id="rId7"/>
    <p:sldId id="396" r:id="rId8"/>
    <p:sldId id="397" r:id="rId9"/>
    <p:sldId id="399" r:id="rId10"/>
    <p:sldId id="398" r:id="rId11"/>
    <p:sldId id="400" r:id="rId12"/>
    <p:sldId id="401" r:id="rId13"/>
    <p:sldId id="402" r:id="rId14"/>
    <p:sldId id="403" r:id="rId15"/>
    <p:sldId id="404" r:id="rId16"/>
    <p:sldId id="405" r:id="rId17"/>
    <p:sldId id="406" r:id="rId18"/>
    <p:sldId id="407" r:id="rId19"/>
    <p:sldId id="408" r:id="rId20"/>
    <p:sldId id="409" r:id="rId21"/>
    <p:sldId id="410" r:id="rId22"/>
    <p:sldId id="411" r:id="rId23"/>
    <p:sldId id="412" r:id="rId24"/>
    <p:sldId id="413" r:id="rId25"/>
    <p:sldId id="414" r:id="rId26"/>
    <p:sldId id="415" r:id="rId27"/>
    <p:sldId id="416" r:id="rId28"/>
    <p:sldId id="417" r:id="rId29"/>
    <p:sldId id="418" r:id="rId30"/>
    <p:sldId id="419" r:id="rId31"/>
    <p:sldId id="420" r:id="rId32"/>
    <p:sldId id="421" r:id="rId33"/>
    <p:sldId id="422" r:id="rId34"/>
    <p:sldId id="423" r:id="rId35"/>
  </p:sldIdLst>
  <p:sldSz cx="9144000" cy="6858000" type="screen4x3"/>
  <p:notesSz cx="6858000" cy="9144000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DejaVu Sans" charset="0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DejaVu Sans" charset="0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DejaVu Sans" charset="0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DejaVu Sans" charset="0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DejaVu Sans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DejaVu Sans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DejaVu Sans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DejaVu Sans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DejaVu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3840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A82C44CA-E2B4-4C7D-8BFA-3FB5A07CC12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68CC3FC-B3CB-48DC-B16B-02BDBB2C8D7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+mn-ea"/>
              </a:defRPr>
            </a:lvl1pPr>
          </a:lstStyle>
          <a:p>
            <a:pPr>
              <a:defRPr/>
            </a:pPr>
            <a:fld id="{795B99D0-C1FD-4E63-9F73-69C439E975EF}" type="datetime1">
              <a:rPr lang="en-US"/>
              <a:pPr>
                <a:defRPr/>
              </a:pPr>
              <a:t>10/9/2023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81BDB7C-DF7D-48CC-8EE0-E0E0A38031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3D6D62F-83A9-446B-B307-580A882884F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746920F-E7B7-4348-B9DD-FEFEAB86D257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1">
            <a:extLst>
              <a:ext uri="{FF2B5EF4-FFF2-40B4-BE49-F238E27FC236}">
                <a16:creationId xmlns:a16="http://schemas.microsoft.com/office/drawing/2014/main" id="{636246CB-B22B-4096-9A8B-838F42D0A8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075" name="AutoShape 2">
            <a:extLst>
              <a:ext uri="{FF2B5EF4-FFF2-40B4-BE49-F238E27FC236}">
                <a16:creationId xmlns:a16="http://schemas.microsoft.com/office/drawing/2014/main" id="{722193B6-23D6-4BFE-A9A0-725139904F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076" name="AutoShape 3">
            <a:extLst>
              <a:ext uri="{FF2B5EF4-FFF2-40B4-BE49-F238E27FC236}">
                <a16:creationId xmlns:a16="http://schemas.microsoft.com/office/drawing/2014/main" id="{1B461983-D81E-4FE7-BC4D-00683D02AA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077" name="AutoShape 4">
            <a:extLst>
              <a:ext uri="{FF2B5EF4-FFF2-40B4-BE49-F238E27FC236}">
                <a16:creationId xmlns:a16="http://schemas.microsoft.com/office/drawing/2014/main" id="{9CF3B1F2-B597-4BC9-A11F-D2D1002D5B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078" name="Rectangle 5">
            <a:extLst>
              <a:ext uri="{FF2B5EF4-FFF2-40B4-BE49-F238E27FC236}">
                <a16:creationId xmlns:a16="http://schemas.microsoft.com/office/drawing/2014/main" id="{35239921-9614-46C0-B1F5-F22C4AFF2B70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15900" y="812800"/>
            <a:ext cx="7121525" cy="400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" name="Rectangle 6">
            <a:extLst>
              <a:ext uri="{FF2B5EF4-FFF2-40B4-BE49-F238E27FC236}">
                <a16:creationId xmlns:a16="http://schemas.microsoft.com/office/drawing/2014/main" id="{DFCC9C6C-D0A2-430D-91A4-B8852AC130C4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2025" cy="480536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noProof="0"/>
          </a:p>
        </p:txBody>
      </p:sp>
      <p:sp>
        <p:nvSpPr>
          <p:cNvPr id="28679" name="Rectangle 7">
            <a:extLst>
              <a:ext uri="{FF2B5EF4-FFF2-40B4-BE49-F238E27FC236}">
                <a16:creationId xmlns:a16="http://schemas.microsoft.com/office/drawing/2014/main" id="{A19D7220-0538-45E4-932D-C190A5B055B0}"/>
              </a:ext>
            </a:extLst>
          </p:cNvPr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5013" cy="5286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buClrTx/>
              <a:buSzPct val="100000"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+mn-ea"/>
              </a:defRPr>
            </a:lvl1pPr>
          </a:lstStyle>
          <a:p>
            <a:pPr>
              <a:defRPr/>
            </a:pPr>
            <a:r>
              <a:rPr lang="pt-BR" altLang="en-US"/>
              <a:t> </a:t>
            </a:r>
          </a:p>
        </p:txBody>
      </p:sp>
      <p:sp>
        <p:nvSpPr>
          <p:cNvPr id="28680" name="Rectangle 8">
            <a:extLst>
              <a:ext uri="{FF2B5EF4-FFF2-40B4-BE49-F238E27FC236}">
                <a16:creationId xmlns:a16="http://schemas.microsoft.com/office/drawing/2014/main" id="{C4ADF483-4F0E-4202-A5D1-2A7EF88730D0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5012" cy="5286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buClrTx/>
              <a:buSzPct val="100000"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+mn-ea"/>
              </a:defRPr>
            </a:lvl1pPr>
          </a:lstStyle>
          <a:p>
            <a:pPr>
              <a:defRPr/>
            </a:pPr>
            <a:fld id="{B4AC72C3-77D0-40C0-9372-A4C2653F559E}" type="datetime1">
              <a:rPr lang="en-US" altLang="en-US"/>
              <a:pPr>
                <a:defRPr/>
              </a:pPr>
              <a:t>10/9/2023</a:t>
            </a:fld>
            <a:endParaRPr lang="pt-BR" altLang="en-US"/>
          </a:p>
        </p:txBody>
      </p:sp>
      <p:sp>
        <p:nvSpPr>
          <p:cNvPr id="28681" name="Rectangle 9">
            <a:extLst>
              <a:ext uri="{FF2B5EF4-FFF2-40B4-BE49-F238E27FC236}">
                <a16:creationId xmlns:a16="http://schemas.microsoft.com/office/drawing/2014/main" id="{70674B82-CEAA-40CE-9F57-C4CDB8E6C0DE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5013" cy="5286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>
              <a:buClrTx/>
              <a:buSzPct val="100000"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+mn-ea"/>
              </a:defRPr>
            </a:lvl1pPr>
          </a:lstStyle>
          <a:p>
            <a:pPr>
              <a:defRPr/>
            </a:pPr>
            <a:r>
              <a:rPr lang="pt-BR" altLang="en-US"/>
              <a:t> </a:t>
            </a:r>
          </a:p>
        </p:txBody>
      </p:sp>
      <p:sp>
        <p:nvSpPr>
          <p:cNvPr id="28682" name="Rectangle 10">
            <a:extLst>
              <a:ext uri="{FF2B5EF4-FFF2-40B4-BE49-F238E27FC236}">
                <a16:creationId xmlns:a16="http://schemas.microsoft.com/office/drawing/2014/main" id="{3A415268-3CDE-4C7D-BFF8-92024784138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5012" cy="5286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buSzPct val="10000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2B5D8A69-E2A5-402A-9661-C10D507829C8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8">
            <a:extLst>
              <a:ext uri="{FF2B5EF4-FFF2-40B4-BE49-F238E27FC236}">
                <a16:creationId xmlns:a16="http://schemas.microsoft.com/office/drawing/2014/main" id="{FE64465E-191D-41A1-92A1-A33265D9C4F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A71C8A3-177F-4C38-BD09-839D38963331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10/9/2023</a:t>
            </a:fld>
            <a:endParaRPr lang="pt-BR" altLang="en-US" sz="1400"/>
          </a:p>
        </p:txBody>
      </p:sp>
      <p:sp>
        <p:nvSpPr>
          <p:cNvPr id="6147" name="Rectangle 1">
            <a:extLst>
              <a:ext uri="{FF2B5EF4-FFF2-40B4-BE49-F238E27FC236}">
                <a16:creationId xmlns:a16="http://schemas.microsoft.com/office/drawing/2014/main" id="{22C97914-2653-400B-A21B-1999EAFA66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Text Box 2">
            <a:extLst>
              <a:ext uri="{FF2B5EF4-FFF2-40B4-BE49-F238E27FC236}">
                <a16:creationId xmlns:a16="http://schemas.microsoft.com/office/drawing/2014/main" id="{D1FC602D-CE17-4D9B-BEA1-37EAD23110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6149" name="Text Box 3">
            <a:extLst>
              <a:ext uri="{FF2B5EF4-FFF2-40B4-BE49-F238E27FC236}">
                <a16:creationId xmlns:a16="http://schemas.microsoft.com/office/drawing/2014/main" id="{C39C4AED-BB98-4E6C-98EB-69A9503A72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C365C0C5-6F25-455C-AA3F-EF646FB44BBB}" type="slidenum">
              <a:rPr lang="pt-BR" altLang="en-US">
                <a:latin typeface="Arial" panose="020B0604020202020204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pt-BR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10/9/2023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48993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10/9/2023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77921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10/9/2023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4672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10/9/2023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02219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10/9/2023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60437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10/9/2023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03199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10/9/2023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70055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10/9/2023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68036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10/9/2023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71711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10/9/2023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64887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10/9/2023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88393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10/9/2023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57949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10/9/2023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02952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10/9/2023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06708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10/9/2023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47860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10/9/2023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45665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10/9/2023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47810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10/9/2023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79248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10/9/2023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917998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10/9/2023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099140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10/9/2023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94847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10/9/2023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211133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10/9/2023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446637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10/9/2023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025468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10/9/2023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654741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10/9/2023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529207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10/9/2023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26354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10/9/2023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74420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10/9/2023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58834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10/9/2023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64499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10/9/2023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9205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10/9/2023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68401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10/9/2023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4860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FFFCF605-020E-48A6-834E-E1F86ECE6320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E074FC-3ECD-4176-AF77-3E16ABDDAA90}" type="slidenum">
              <a:rPr lang="en-GB" altLang="en-US"/>
              <a:pPr>
                <a:defRPr/>
              </a:pPr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765276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D317844A-2632-4BC6-B05C-DF3A6FAFC826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56F827-CE20-4F2D-B942-8F9C8E448EBC}" type="slidenum">
              <a:rPr lang="en-GB" altLang="en-US"/>
              <a:pPr>
                <a:defRPr/>
              </a:pPr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859982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4638" y="287338"/>
            <a:ext cx="2055812" cy="5287962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87338"/>
            <a:ext cx="6015038" cy="5287962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91BD56ED-23B1-456D-94B4-1AA418D17EA9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D74089-3F05-4FB3-A2F6-D5B78387D3DE}" type="slidenum">
              <a:rPr lang="en-GB" altLang="en-US"/>
              <a:pPr>
                <a:defRPr/>
              </a:pPr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516312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86F118B1-9AF3-4114-9F84-D866AF828D56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3A164E-70A9-4B91-8590-8B4777432958}" type="slidenum">
              <a:rPr lang="en-GB" altLang="en-US"/>
              <a:pPr>
                <a:defRPr/>
              </a:pPr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685003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944CD083-2C92-4D2E-9E9E-25BD397C81D5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0FFFAE-8103-4F6E-9C3A-51B706A06150}" type="slidenum">
              <a:rPr lang="en-GB" altLang="en-US"/>
              <a:pPr>
                <a:defRPr/>
              </a:pPr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220357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5425" cy="397033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5025" y="1604963"/>
            <a:ext cx="4035425" cy="397033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9703874-B872-4D14-843E-177022BC1B02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9EE346-AB55-495A-B97A-6FAB2F5D15DF}" type="slidenum">
              <a:rPr lang="en-GB" altLang="en-US"/>
              <a:pPr>
                <a:defRPr/>
              </a:pPr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43029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D347405E-6CA8-4836-B687-2699B807CC35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D6220D-0C29-45B9-A54B-14486D4B52F3}" type="slidenum">
              <a:rPr lang="en-GB" altLang="en-US"/>
              <a:pPr>
                <a:defRPr/>
              </a:pPr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3800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Rectangle 10">
            <a:extLst>
              <a:ext uri="{FF2B5EF4-FFF2-40B4-BE49-F238E27FC236}">
                <a16:creationId xmlns:a16="http://schemas.microsoft.com/office/drawing/2014/main" id="{F67B0CAA-C94E-4AD6-8EDF-4B8F4E618781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393A91-20B7-4C9F-A643-7A4B88F4E3F4}" type="slidenum">
              <a:rPr lang="en-GB" altLang="en-US"/>
              <a:pPr>
                <a:defRPr/>
              </a:pPr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250806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2">
            <a:extLst>
              <a:ext uri="{FF2B5EF4-FFF2-40B4-BE49-F238E27FC236}">
                <a16:creationId xmlns:a16="http://schemas.microsoft.com/office/drawing/2014/main" id="{F5957D37-2BB7-4940-9FF3-C0CE73CF22A6}"/>
              </a:ext>
            </a:extLst>
          </p:cNvPr>
          <p:cNvSpPr txBox="1">
            <a:spLocks noChangeArrowheads="1"/>
          </p:cNvSpPr>
          <p:nvPr userDrawn="1"/>
        </p:nvSpPr>
        <p:spPr bwMode="auto">
          <a:xfrm flipH="1">
            <a:off x="-30163" y="6324600"/>
            <a:ext cx="822960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pt-BR" altLang="en-US" dirty="0">
                <a:solidFill>
                  <a:schemeClr val="accent2"/>
                </a:solidFill>
              </a:rPr>
              <a:t>Professor: Ediberto Mariano                                                                    Aula 05</a:t>
            </a:r>
            <a:endParaRPr lang="en-US" altLang="en-US" dirty="0">
              <a:solidFill>
                <a:schemeClr val="accent2"/>
              </a:solidFill>
            </a:endParaRPr>
          </a:p>
        </p:txBody>
      </p:sp>
      <p:sp>
        <p:nvSpPr>
          <p:cNvPr id="3" name="CaixaDeTexto 13">
            <a:extLst>
              <a:ext uri="{FF2B5EF4-FFF2-40B4-BE49-F238E27FC236}">
                <a16:creationId xmlns:a16="http://schemas.microsoft.com/office/drawing/2014/main" id="{F825DF52-8B7A-4467-A65D-BC9201E1730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38200" y="6594475"/>
            <a:ext cx="1447800" cy="230188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pt-BR" altLang="en-US" sz="900" b="1" dirty="0"/>
              <a:t>2023.2</a:t>
            </a:r>
            <a:endParaRPr lang="en-US" altLang="en-US" b="1" dirty="0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8FC613E1-146B-44C8-A2DD-76F0AB8116D9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xfrm>
            <a:off x="8077200" y="6376988"/>
            <a:ext cx="1011238" cy="3587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2AFA30-58A3-4BD6-B5B8-4ABEF8CE0DFD}" type="slidenum">
              <a:rPr lang="en-GB" altLang="en-US"/>
              <a:pPr>
                <a:defRPr/>
              </a:pPr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02203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A2218B92-6FC7-4552-8581-191345F3EF46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765B2B-BD47-4FF4-97C4-D450692A9F65}" type="slidenum">
              <a:rPr lang="en-GB" altLang="en-US"/>
              <a:pPr>
                <a:defRPr/>
              </a:pPr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29666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2C49A5B9-EDAC-49DB-BA95-805CA85C076F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6F204B-680C-4248-93D4-C2AF64107103}" type="slidenum">
              <a:rPr lang="en-GB" altLang="en-US"/>
              <a:pPr>
                <a:defRPr/>
              </a:pPr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97636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>
            <a:extLst>
              <a:ext uri="{FF2B5EF4-FFF2-40B4-BE49-F238E27FC236}">
                <a16:creationId xmlns:a16="http://schemas.microsoft.com/office/drawing/2014/main" id="{2DEE2A89-0DAE-4FD6-8BA0-368D984ECD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34125"/>
            <a:ext cx="9144000" cy="523875"/>
          </a:xfrm>
          <a:prstGeom prst="rect">
            <a:avLst/>
          </a:prstGeom>
          <a:solidFill>
            <a:srgbClr val="2683C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A4D5ACE0-DB7D-4F22-8AA5-845C73E46C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34125"/>
            <a:ext cx="9144000" cy="66675"/>
          </a:xfrm>
          <a:prstGeom prst="rect">
            <a:avLst/>
          </a:prstGeom>
          <a:solidFill>
            <a:srgbClr val="1CADE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028" name="Line 3">
            <a:extLst>
              <a:ext uri="{FF2B5EF4-FFF2-40B4-BE49-F238E27FC236}">
                <a16:creationId xmlns:a16="http://schemas.microsoft.com/office/drawing/2014/main" id="{F6EF0FD1-1005-4D13-BEB8-64C475D7AF0A}"/>
              </a:ext>
            </a:extLst>
          </p:cNvPr>
          <p:cNvSpPr>
            <a:spLocks noChangeShapeType="1"/>
          </p:cNvSpPr>
          <p:nvPr/>
        </p:nvSpPr>
        <p:spPr bwMode="auto">
          <a:xfrm>
            <a:off x="895350" y="1738313"/>
            <a:ext cx="7475538" cy="1587"/>
          </a:xfrm>
          <a:prstGeom prst="line">
            <a:avLst/>
          </a:prstGeom>
          <a:noFill/>
          <a:ln w="6480" cap="sq">
            <a:solidFill>
              <a:srgbClr val="7F7F7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29" name="Picture 4">
            <a:extLst>
              <a:ext uri="{FF2B5EF4-FFF2-40B4-BE49-F238E27FC236}">
                <a16:creationId xmlns:a16="http://schemas.microsoft.com/office/drawing/2014/main" id="{26B28AD2-300B-410C-95DC-FA74F5AE1F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179388"/>
            <a:ext cx="1069975" cy="7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ext Box 5">
            <a:extLst>
              <a:ext uri="{FF2B5EF4-FFF2-40B4-BE49-F238E27FC236}">
                <a16:creationId xmlns:a16="http://schemas.microsoft.com/office/drawing/2014/main" id="{3747C51B-E800-47A3-9A3F-C92B5639FC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6459538"/>
            <a:ext cx="185420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>
              <a:buSzPct val="100000"/>
              <a:defRPr/>
            </a:pPr>
            <a:r>
              <a:rPr lang="pt-BR" altLang="en-US" sz="900">
                <a:solidFill>
                  <a:srgbClr val="FFFFFF"/>
                </a:solidFill>
                <a:latin typeface="Calibri" panose="020F0502020204030204" pitchFamily="34" charset="0"/>
              </a:rPr>
              <a:t>2019.2</a:t>
            </a:r>
          </a:p>
        </p:txBody>
      </p:sp>
      <p:sp>
        <p:nvSpPr>
          <p:cNvPr id="1031" name="Rectangle 6">
            <a:extLst>
              <a:ext uri="{FF2B5EF4-FFF2-40B4-BE49-F238E27FC236}">
                <a16:creationId xmlns:a16="http://schemas.microsoft.com/office/drawing/2014/main" id="{530C03E4-D9D7-4C13-995A-A0BA5B7736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22325" y="287338"/>
            <a:ext cx="7537450" cy="1443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Clique para editar o formato do texto do título</a:t>
            </a:r>
          </a:p>
        </p:txBody>
      </p:sp>
      <p:sp>
        <p:nvSpPr>
          <p:cNvPr id="1032" name="Rectangle 7">
            <a:extLst>
              <a:ext uri="{FF2B5EF4-FFF2-40B4-BE49-F238E27FC236}">
                <a16:creationId xmlns:a16="http://schemas.microsoft.com/office/drawing/2014/main" id="{0CDC0C78-963B-421E-879F-031FAAD419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3250" cy="3970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Clique para editar o formato do texto da estrutura de tópicos</a:t>
            </a:r>
          </a:p>
          <a:p>
            <a:pPr lvl="1"/>
            <a:r>
              <a:rPr lang="en-GB" altLang="en-US"/>
              <a:t>2.º nível da estrutura de tópicos</a:t>
            </a:r>
          </a:p>
          <a:p>
            <a:pPr lvl="2"/>
            <a:r>
              <a:rPr lang="en-GB" altLang="en-US"/>
              <a:t>3.º nível da estrutura de tópicos</a:t>
            </a:r>
          </a:p>
          <a:p>
            <a:pPr lvl="3"/>
            <a:r>
              <a:rPr lang="en-GB" altLang="en-US"/>
              <a:t>4.º nível da estrutura de tópicos</a:t>
            </a:r>
          </a:p>
          <a:p>
            <a:pPr lvl="4"/>
            <a:r>
              <a:rPr lang="en-GB" altLang="en-US"/>
              <a:t>5.º nível da estrutura de tópicos</a:t>
            </a:r>
          </a:p>
          <a:p>
            <a:pPr lvl="4"/>
            <a:r>
              <a:rPr lang="en-GB" altLang="en-US"/>
              <a:t>6.º nível da estrutura de tópicos</a:t>
            </a:r>
          </a:p>
          <a:p>
            <a:pPr lvl="4"/>
            <a:r>
              <a:rPr lang="en-GB" altLang="en-US"/>
              <a:t>7.º nível da estrutura de tópicos</a:t>
            </a:r>
          </a:p>
        </p:txBody>
      </p:sp>
      <p:sp>
        <p:nvSpPr>
          <p:cNvPr id="1033" name="Text Box 8">
            <a:extLst>
              <a:ext uri="{FF2B5EF4-FFF2-40B4-BE49-F238E27FC236}">
                <a16:creationId xmlns:a16="http://schemas.microsoft.com/office/drawing/2014/main" id="{551AEE9E-3C0B-4BB0-A7D1-32C484EA2C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6459538"/>
            <a:ext cx="18542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034" name="Text Box 9">
            <a:extLst>
              <a:ext uri="{FF2B5EF4-FFF2-40B4-BE49-F238E27FC236}">
                <a16:creationId xmlns:a16="http://schemas.microsoft.com/office/drawing/2014/main" id="{AC030931-C2F1-40D4-94F9-1C9DB0DBE9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" name="Rectangle 10">
            <a:extLst>
              <a:ext uri="{FF2B5EF4-FFF2-40B4-BE49-F238E27FC236}">
                <a16:creationId xmlns:a16="http://schemas.microsoft.com/office/drawing/2014/main" id="{14EBCBA0-59AA-49A8-BCD7-6D39DDEF110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7280275" y="6459538"/>
            <a:ext cx="1122363" cy="3587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marL="215900" indent="-211138" eaLnBrk="1">
              <a:buSzPct val="45000"/>
              <a:tabLst>
                <a:tab pos="449263" algn="l"/>
                <a:tab pos="8985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DD4AAE71-4E00-4F0E-8FAE-9163EBFAC713}" type="slidenum">
              <a:rPr lang="en-GB" altLang="en-US"/>
              <a:pPr>
                <a:defRPr/>
              </a:pPr>
              <a:t>‹nº›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261" r:id="rId1"/>
    <p:sldLayoutId id="2147485262" r:id="rId2"/>
    <p:sldLayoutId id="2147485263" r:id="rId3"/>
    <p:sldLayoutId id="2147485264" r:id="rId4"/>
    <p:sldLayoutId id="2147485265" r:id="rId5"/>
    <p:sldLayoutId id="2147485266" r:id="rId6"/>
    <p:sldLayoutId id="2147485271" r:id="rId7"/>
    <p:sldLayoutId id="2147485267" r:id="rId8"/>
    <p:sldLayoutId id="2147485268" r:id="rId9"/>
    <p:sldLayoutId id="2147485269" r:id="rId10"/>
    <p:sldLayoutId id="2147485270" r:id="rId11"/>
  </p:sldLayoutIdLst>
  <p:hf sldNum="0" hdr="0" dt="0"/>
  <p:txStyles>
    <p:titleStyle>
      <a:lvl1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DejaVu Sans" charset="0"/>
          <a:cs typeface="+mj-cs"/>
        </a:defRPr>
      </a:lvl1pPr>
      <a:lvl2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DejaVu Sans" charset="0"/>
          <a:cs typeface="DejaVu Sans" charset="0"/>
        </a:defRPr>
      </a:lvl2pPr>
      <a:lvl3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DejaVu Sans" charset="0"/>
          <a:cs typeface="DejaVu Sans" charset="0"/>
        </a:defRPr>
      </a:lvl3pPr>
      <a:lvl4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DejaVu Sans" charset="0"/>
          <a:cs typeface="DejaVu Sans" charset="0"/>
        </a:defRPr>
      </a:lvl4pPr>
      <a:lvl5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DejaVu Sans" charset="0"/>
          <a:cs typeface="DejaVu Sans" charset="0"/>
        </a:defRPr>
      </a:lvl5pPr>
      <a:lvl6pPr marL="2514600" indent="-228600" algn="l" defTabSz="449263" rtl="0" fontAlgn="base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DejaVu Sans" charset="0"/>
        </a:defRPr>
      </a:lvl6pPr>
      <a:lvl7pPr marL="2971800" indent="-228600" algn="l" defTabSz="449263" rtl="0" fontAlgn="base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DejaVu Sans" charset="0"/>
        </a:defRPr>
      </a:lvl7pPr>
      <a:lvl8pPr marL="3429000" indent="-228600" algn="l" defTabSz="449263" rtl="0" fontAlgn="base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DejaVu Sans" charset="0"/>
        </a:defRPr>
      </a:lvl8pPr>
      <a:lvl9pPr marL="3886200" indent="-228600" algn="l" defTabSz="449263" rtl="0" fontAlgn="base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DejaVu Sans" charset="0"/>
        </a:defRPr>
      </a:lvl9pPr>
    </p:titleStyle>
    <p:bodyStyle>
      <a:lvl1pPr marL="342900" indent="-342900" algn="l" defTabSz="449263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DejaVu Sans" charset="0"/>
          <a:cs typeface="+mn-cs"/>
        </a:defRPr>
      </a:lvl1pPr>
      <a:lvl2pPr marL="742950" indent="-285750" algn="l" defTabSz="449263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DejaVu Sans" charset="0"/>
          <a:cs typeface="+mn-cs"/>
        </a:defRPr>
      </a:lvl2pPr>
      <a:lvl3pPr marL="1143000" indent="-228600" algn="l" defTabSz="449263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DejaVu Sans" charset="0"/>
          <a:cs typeface="+mn-cs"/>
        </a:defRPr>
      </a:lvl3pPr>
      <a:lvl4pPr marL="1600200" indent="-228600" algn="l" defTabSz="449263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DejaVu Sans" charset="0"/>
          <a:cs typeface="+mn-cs"/>
        </a:defRPr>
      </a:lvl4pPr>
      <a:lvl5pPr marL="2057400" indent="-228600" algn="l" defTabSz="449263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DejaVu Sans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">
            <a:extLst>
              <a:ext uri="{FF2B5EF4-FFF2-40B4-BE49-F238E27FC236}">
                <a16:creationId xmlns:a16="http://schemas.microsoft.com/office/drawing/2014/main" id="{90A2AAA1-7FB8-437B-B190-FA5137DE61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731963"/>
            <a:ext cx="7723188" cy="1316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40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  - ARA0075</a:t>
            </a:r>
            <a:endParaRPr lang="en-US" altLang="en-US" sz="36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5123" name="Text Box 2">
            <a:extLst>
              <a:ext uri="{FF2B5EF4-FFF2-40B4-BE49-F238E27FC236}">
                <a16:creationId xmlns:a16="http://schemas.microsoft.com/office/drawing/2014/main" id="{73721FA2-AEBD-4A47-BDF2-BE7C0AB3CF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" y="4419600"/>
            <a:ext cx="75438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>
              <a:spcBef>
                <a:spcPts val="1200"/>
              </a:spcBef>
              <a:spcAft>
                <a:spcPts val="200"/>
              </a:spcAft>
              <a:buClrTx/>
              <a:buFontTx/>
              <a:buNone/>
            </a:pPr>
            <a:r>
              <a:rPr lang="pt-BR" altLang="en-US" sz="2400">
                <a:solidFill>
                  <a:srgbClr val="0070C0"/>
                </a:solidFill>
                <a:latin typeface="Calibri" panose="020F0502020204030204" pitchFamily="34" charset="0"/>
              </a:rPr>
              <a:t>PROFESSOR:	 EDIBERTO MARIANO</a:t>
            </a:r>
          </a:p>
          <a:p>
            <a:pPr>
              <a:spcBef>
                <a:spcPts val="1200"/>
              </a:spcBef>
              <a:spcAft>
                <a:spcPts val="200"/>
              </a:spcAft>
              <a:buClrTx/>
              <a:buFontTx/>
              <a:buNone/>
            </a:pPr>
            <a:r>
              <a:rPr lang="pt-BR" altLang="en-US" sz="2400">
                <a:solidFill>
                  <a:srgbClr val="0070C0"/>
                </a:solidFill>
                <a:latin typeface="Calibri" panose="020F0502020204030204" pitchFamily="34" charset="0"/>
              </a:rPr>
              <a:t>programacaoedi@gmail.com</a:t>
            </a:r>
          </a:p>
        </p:txBody>
      </p:sp>
      <p:sp>
        <p:nvSpPr>
          <p:cNvPr id="5124" name="Text Box 3">
            <a:extLst>
              <a:ext uri="{FF2B5EF4-FFF2-40B4-BE49-F238E27FC236}">
                <a16:creationId xmlns:a16="http://schemas.microsoft.com/office/drawing/2014/main" id="{2FFC76D7-6AB9-4484-BDAF-6908EC77AE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4738" y="6459538"/>
            <a:ext cx="9842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1BB5FFE2-4763-45FC-85D7-E82F40AC079A}" type="slidenum">
              <a:rPr lang="pt-BR" altLang="en-US" sz="1000">
                <a:solidFill>
                  <a:srgbClr val="FFFFFF"/>
                </a:solidFill>
                <a:latin typeface="Calibri" panose="020F0502020204030204" pitchFamily="34" charset="0"/>
              </a:rPr>
              <a:pPr algn="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pt-BR" altLang="en-US" sz="100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5125" name="Retângulo 4">
            <a:extLst>
              <a:ext uri="{FF2B5EF4-FFF2-40B4-BE49-F238E27FC236}">
                <a16:creationId xmlns:a16="http://schemas.microsoft.com/office/drawing/2014/main" id="{6D5A6125-0EEE-4503-8022-DA46D9D860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" y="3448050"/>
            <a:ext cx="75438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4400" b="1">
                <a:solidFill>
                  <a:srgbClr val="0070C0"/>
                </a:solidFill>
                <a:latin typeface="Calibri Light" panose="020F0302020204030204" pitchFamily="34" charset="0"/>
              </a:rPr>
              <a:t>Aula 05</a:t>
            </a:r>
            <a:endParaRPr lang="en-US" altLang="en-US" sz="44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>
            <a:extLst>
              <a:ext uri="{FF2B5EF4-FFF2-40B4-BE49-F238E27FC236}">
                <a16:creationId xmlns:a16="http://schemas.microsoft.com/office/drawing/2014/main" id="{1E3F967C-676A-4DAD-A76B-879A53584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685800"/>
            <a:ext cx="7924800" cy="463846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altLang="en-US" sz="2400" b="1" dirty="0">
                <a:solidFill>
                  <a:srgbClr val="0070C0"/>
                </a:solidFill>
              </a:rPr>
              <a:t>Encapsulamento   -   </a:t>
            </a:r>
            <a:r>
              <a:rPr lang="pt-BR" altLang="en-US" sz="2400" b="1" dirty="0">
                <a:solidFill>
                  <a:srgbClr val="0070C0"/>
                </a:solidFill>
                <a:highlight>
                  <a:srgbClr val="FFFF00"/>
                </a:highlight>
              </a:rPr>
              <a:t>Método set</a:t>
            </a:r>
            <a:endParaRPr lang="en-GB" altLang="en-US" sz="2400" dirty="0">
              <a:solidFill>
                <a:srgbClr val="0070C0"/>
              </a:solidFill>
            </a:endParaRP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1524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8B81BB1-FDBD-215E-9882-116FFA42E68B}"/>
              </a:ext>
            </a:extLst>
          </p:cNvPr>
          <p:cNvSpPr txBox="1"/>
          <p:nvPr/>
        </p:nvSpPr>
        <p:spPr>
          <a:xfrm>
            <a:off x="5939490" y="687981"/>
            <a:ext cx="19091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</a:rPr>
              <a:t>Exemplo 1: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A1FEE27-0200-9344-D191-DE6BAD72DE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246209"/>
            <a:ext cx="5415378" cy="4866451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DB76DEF3-1C18-9EC3-518C-3CFA28DAE52D}"/>
              </a:ext>
            </a:extLst>
          </p:cNvPr>
          <p:cNvSpPr txBox="1"/>
          <p:nvPr/>
        </p:nvSpPr>
        <p:spPr>
          <a:xfrm>
            <a:off x="762000" y="3200400"/>
            <a:ext cx="4958178" cy="1066800"/>
          </a:xfrm>
          <a:prstGeom prst="rect">
            <a:avLst/>
          </a:prstGeom>
          <a:noFill/>
          <a:ln>
            <a:solidFill>
              <a:srgbClr val="0070C0"/>
            </a:solidFill>
            <a:prstDash val="lgDash"/>
          </a:ln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311EB0F-DAA9-1E8B-097B-ED86DA86417A}"/>
              </a:ext>
            </a:extLst>
          </p:cNvPr>
          <p:cNvSpPr txBox="1"/>
          <p:nvPr/>
        </p:nvSpPr>
        <p:spPr>
          <a:xfrm>
            <a:off x="685800" y="5383768"/>
            <a:ext cx="4495800" cy="3693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cxnSp>
        <p:nvCxnSpPr>
          <p:cNvPr id="11" name="Conector: Curvo 10">
            <a:extLst>
              <a:ext uri="{FF2B5EF4-FFF2-40B4-BE49-F238E27FC236}">
                <a16:creationId xmlns:a16="http://schemas.microsoft.com/office/drawing/2014/main" id="{267C6B01-1EF6-1E64-B7A7-73EA6044E586}"/>
              </a:ext>
            </a:extLst>
          </p:cNvPr>
          <p:cNvCxnSpPr>
            <a:cxnSpLocks/>
            <a:stCxn id="5" idx="3"/>
          </p:cNvCxnSpPr>
          <p:nvPr/>
        </p:nvCxnSpPr>
        <p:spPr bwMode="auto">
          <a:xfrm flipH="1">
            <a:off x="3886200" y="3733800"/>
            <a:ext cx="1833978" cy="1649968"/>
          </a:xfrm>
          <a:prstGeom prst="curvedConnector3">
            <a:avLst>
              <a:gd name="adj1" fmla="val -12465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89506071-102F-0FDA-F731-27E5202C32D6}"/>
              </a:ext>
            </a:extLst>
          </p:cNvPr>
          <p:cNvSpPr txBox="1"/>
          <p:nvPr/>
        </p:nvSpPr>
        <p:spPr>
          <a:xfrm>
            <a:off x="6177378" y="2109774"/>
            <a:ext cx="2928522" cy="15696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pt-BR" sz="2400" b="1" dirty="0">
                <a:solidFill>
                  <a:schemeClr val="tx1"/>
                </a:solidFill>
              </a:rPr>
              <a:t>Método </a:t>
            </a:r>
            <a:r>
              <a:rPr lang="pt-BR" sz="2400" b="1" dirty="0" err="1">
                <a:solidFill>
                  <a:schemeClr val="tx1"/>
                </a:solidFill>
                <a:highlight>
                  <a:srgbClr val="FFFF00"/>
                </a:highlight>
              </a:rPr>
              <a:t>get</a:t>
            </a:r>
            <a:r>
              <a:rPr lang="pt-BR" sz="2400" b="1" dirty="0">
                <a:solidFill>
                  <a:schemeClr val="tx1"/>
                </a:solidFill>
              </a:rPr>
              <a:t> </a:t>
            </a:r>
            <a:r>
              <a:rPr lang="pt-BR" sz="2400" dirty="0">
                <a:solidFill>
                  <a:schemeClr val="tx1"/>
                </a:solidFill>
              </a:rPr>
              <a:t>para </a:t>
            </a:r>
            <a:r>
              <a:rPr lang="pt-BR" sz="2400" b="1" u="sng" dirty="0">
                <a:solidFill>
                  <a:schemeClr val="tx1"/>
                </a:solidFill>
              </a:rPr>
              <a:t>obter</a:t>
            </a:r>
            <a:r>
              <a:rPr lang="pt-BR" sz="2400" dirty="0">
                <a:solidFill>
                  <a:schemeClr val="tx1"/>
                </a:solidFill>
              </a:rPr>
              <a:t> o valor no atributo privado </a:t>
            </a:r>
            <a:r>
              <a:rPr lang="pt-BR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numero</a:t>
            </a:r>
            <a:endParaRPr lang="pt-BR" sz="2400" dirty="0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13308752-52E3-BD9B-C8AA-65EE5C621453}"/>
              </a:ext>
            </a:extLst>
          </p:cNvPr>
          <p:cNvSpPr txBox="1"/>
          <p:nvPr/>
        </p:nvSpPr>
        <p:spPr>
          <a:xfrm>
            <a:off x="6177378" y="5106769"/>
            <a:ext cx="26196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rgbClr val="040C28"/>
                </a:solidFill>
                <a:effectLst/>
                <a:latin typeface="Google Sans"/>
              </a:rPr>
              <a:t>O método </a:t>
            </a:r>
            <a:r>
              <a:rPr lang="pt-BR" b="0" i="0" dirty="0" err="1">
                <a:solidFill>
                  <a:srgbClr val="040C28"/>
                </a:solidFill>
                <a:effectLst/>
                <a:highlight>
                  <a:srgbClr val="FFFF00"/>
                </a:highlight>
                <a:latin typeface="Google Sans"/>
              </a:rPr>
              <a:t>get</a:t>
            </a:r>
            <a:r>
              <a:rPr lang="pt-BR" b="0" i="0" dirty="0">
                <a:solidFill>
                  <a:srgbClr val="040C28"/>
                </a:solidFill>
                <a:effectLst/>
                <a:latin typeface="Google Sans"/>
              </a:rPr>
              <a:t> </a:t>
            </a:r>
            <a:r>
              <a:rPr lang="pt-BR" b="0" i="0" dirty="0">
                <a:solidFill>
                  <a:srgbClr val="040C28"/>
                </a:solidFill>
                <a:effectLst/>
                <a:highlight>
                  <a:srgbClr val="FFFF00"/>
                </a:highlight>
                <a:latin typeface="Google Sans"/>
              </a:rPr>
              <a:t>retorna o valor do atributo.</a:t>
            </a:r>
            <a:endParaRPr lang="pt-BR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9765762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>
            <a:extLst>
              <a:ext uri="{FF2B5EF4-FFF2-40B4-BE49-F238E27FC236}">
                <a16:creationId xmlns:a16="http://schemas.microsoft.com/office/drawing/2014/main" id="{1E3F967C-676A-4DAD-A76B-879A53584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546100"/>
            <a:ext cx="6019800" cy="463846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altLang="en-US" sz="2400" b="1" dirty="0">
                <a:solidFill>
                  <a:srgbClr val="0070C0"/>
                </a:solidFill>
              </a:rPr>
              <a:t>Encapsulamento   -   </a:t>
            </a:r>
            <a:r>
              <a:rPr lang="pt-BR" altLang="en-US" sz="2400" b="1" dirty="0">
                <a:solidFill>
                  <a:srgbClr val="0070C0"/>
                </a:solidFill>
                <a:highlight>
                  <a:srgbClr val="FFFF00"/>
                </a:highlight>
              </a:rPr>
              <a:t>Métodos </a:t>
            </a:r>
            <a:r>
              <a:rPr lang="pt-BR" altLang="en-US" sz="2400" b="1" dirty="0" err="1">
                <a:solidFill>
                  <a:srgbClr val="0070C0"/>
                </a:solidFill>
                <a:highlight>
                  <a:srgbClr val="FFFF00"/>
                </a:highlight>
              </a:rPr>
              <a:t>get</a:t>
            </a:r>
            <a:r>
              <a:rPr lang="pt-BR" altLang="en-US" sz="2400" b="1" dirty="0">
                <a:solidFill>
                  <a:srgbClr val="0070C0"/>
                </a:solidFill>
                <a:highlight>
                  <a:srgbClr val="FFFF00"/>
                </a:highlight>
              </a:rPr>
              <a:t> e  set</a:t>
            </a:r>
            <a:endParaRPr lang="en-GB" altLang="en-US" sz="2400" dirty="0">
              <a:solidFill>
                <a:srgbClr val="0070C0"/>
              </a:solidFill>
            </a:endParaRP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1524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8B81BB1-FDBD-215E-9882-116FFA42E68B}"/>
              </a:ext>
            </a:extLst>
          </p:cNvPr>
          <p:cNvSpPr txBox="1"/>
          <p:nvPr/>
        </p:nvSpPr>
        <p:spPr>
          <a:xfrm>
            <a:off x="6320490" y="546100"/>
            <a:ext cx="19091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Exemplo 2: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89F2AD2-E5C1-E379-1908-5D390BBD3949}"/>
              </a:ext>
            </a:extLst>
          </p:cNvPr>
          <p:cNvSpPr txBox="1"/>
          <p:nvPr/>
        </p:nvSpPr>
        <p:spPr>
          <a:xfrm>
            <a:off x="381000" y="1205208"/>
            <a:ext cx="2432142" cy="307777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algn="ctr"/>
            <a:r>
              <a:rPr lang="pt-BR" sz="1400" b="1" dirty="0">
                <a:solidFill>
                  <a:srgbClr val="0070C0"/>
                </a:solidFill>
              </a:rPr>
              <a:t>Classe Conta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9E95698-7E2E-DD17-6F7D-98A13A796884}"/>
              </a:ext>
            </a:extLst>
          </p:cNvPr>
          <p:cNvSpPr txBox="1"/>
          <p:nvPr/>
        </p:nvSpPr>
        <p:spPr>
          <a:xfrm>
            <a:off x="838200" y="1600200"/>
            <a:ext cx="7620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BBB5414-D514-A933-2B54-910E234B78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2514600"/>
            <a:ext cx="3390900" cy="165735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53EDB4EB-849E-0339-4F1D-24C5FE95BB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2350" y="990600"/>
            <a:ext cx="3943350" cy="5344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7035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>
            <a:extLst>
              <a:ext uri="{FF2B5EF4-FFF2-40B4-BE49-F238E27FC236}">
                <a16:creationId xmlns:a16="http://schemas.microsoft.com/office/drawing/2014/main" id="{1E3F967C-676A-4DAD-A76B-879A53584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546100"/>
            <a:ext cx="6019800" cy="463846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altLang="en-US" sz="2400" b="1" dirty="0">
                <a:solidFill>
                  <a:srgbClr val="0070C0"/>
                </a:solidFill>
              </a:rPr>
              <a:t>Encapsulamento   -   </a:t>
            </a:r>
            <a:r>
              <a:rPr lang="pt-BR" altLang="en-US" sz="2400" b="1" dirty="0">
                <a:solidFill>
                  <a:srgbClr val="0070C0"/>
                </a:solidFill>
                <a:highlight>
                  <a:srgbClr val="FFFF00"/>
                </a:highlight>
              </a:rPr>
              <a:t>Métodos </a:t>
            </a:r>
            <a:r>
              <a:rPr lang="pt-BR" altLang="en-US" sz="2400" b="1" dirty="0" err="1">
                <a:solidFill>
                  <a:srgbClr val="0070C0"/>
                </a:solidFill>
                <a:highlight>
                  <a:srgbClr val="FFFF00"/>
                </a:highlight>
              </a:rPr>
              <a:t>get</a:t>
            </a:r>
            <a:r>
              <a:rPr lang="pt-BR" altLang="en-US" sz="2400" b="1" dirty="0">
                <a:solidFill>
                  <a:srgbClr val="0070C0"/>
                </a:solidFill>
                <a:highlight>
                  <a:srgbClr val="FFFF00"/>
                </a:highlight>
              </a:rPr>
              <a:t> e  set</a:t>
            </a:r>
            <a:endParaRPr lang="en-GB" altLang="en-US" sz="2400" dirty="0">
              <a:solidFill>
                <a:srgbClr val="0070C0"/>
              </a:solidFill>
            </a:endParaRP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1524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8B81BB1-FDBD-215E-9882-116FFA42E68B}"/>
              </a:ext>
            </a:extLst>
          </p:cNvPr>
          <p:cNvSpPr txBox="1"/>
          <p:nvPr/>
        </p:nvSpPr>
        <p:spPr>
          <a:xfrm>
            <a:off x="6320490" y="546100"/>
            <a:ext cx="19091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Exemplo 2: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89F2AD2-E5C1-E379-1908-5D390BBD3949}"/>
              </a:ext>
            </a:extLst>
          </p:cNvPr>
          <p:cNvSpPr txBox="1"/>
          <p:nvPr/>
        </p:nvSpPr>
        <p:spPr>
          <a:xfrm>
            <a:off x="381000" y="1205208"/>
            <a:ext cx="2432142" cy="307777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algn="ctr"/>
            <a:r>
              <a:rPr lang="pt-BR" sz="1400" b="1" dirty="0">
                <a:solidFill>
                  <a:srgbClr val="0070C0"/>
                </a:solidFill>
              </a:rPr>
              <a:t>Classe Conta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9E95698-7E2E-DD17-6F7D-98A13A796884}"/>
              </a:ext>
            </a:extLst>
          </p:cNvPr>
          <p:cNvSpPr txBox="1"/>
          <p:nvPr/>
        </p:nvSpPr>
        <p:spPr>
          <a:xfrm>
            <a:off x="838200" y="1600200"/>
            <a:ext cx="7620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BBB5414-D514-A933-2B54-910E234B78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2514600"/>
            <a:ext cx="3390900" cy="165735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53EDB4EB-849E-0339-4F1D-24C5FE95BB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2350" y="990600"/>
            <a:ext cx="3943350" cy="5344902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7531142F-B305-A41B-349C-B232E61FBCD2}"/>
              </a:ext>
            </a:extLst>
          </p:cNvPr>
          <p:cNvSpPr txBox="1"/>
          <p:nvPr/>
        </p:nvSpPr>
        <p:spPr>
          <a:xfrm>
            <a:off x="4716936" y="986898"/>
            <a:ext cx="3473450" cy="1295400"/>
          </a:xfrm>
          <a:prstGeom prst="rect">
            <a:avLst/>
          </a:prstGeom>
          <a:noFill/>
          <a:ln w="28575">
            <a:solidFill>
              <a:srgbClr val="002060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09B9827-5FF8-460F-B359-6971941B161A}"/>
              </a:ext>
            </a:extLst>
          </p:cNvPr>
          <p:cNvSpPr txBox="1"/>
          <p:nvPr/>
        </p:nvSpPr>
        <p:spPr>
          <a:xfrm>
            <a:off x="762000" y="2991030"/>
            <a:ext cx="2590800" cy="369332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cxnSp>
        <p:nvCxnSpPr>
          <p:cNvPr id="11" name="Conector: Curvo 10">
            <a:extLst>
              <a:ext uri="{FF2B5EF4-FFF2-40B4-BE49-F238E27FC236}">
                <a16:creationId xmlns:a16="http://schemas.microsoft.com/office/drawing/2014/main" id="{37582272-EA99-0BAA-4A2B-750B1C5AE731}"/>
              </a:ext>
            </a:extLst>
          </p:cNvPr>
          <p:cNvCxnSpPr>
            <a:stCxn id="6" idx="0"/>
          </p:cNvCxnSpPr>
          <p:nvPr/>
        </p:nvCxnSpPr>
        <p:spPr bwMode="auto">
          <a:xfrm rot="16200000" flipH="1" flipV="1">
            <a:off x="3200400" y="1752600"/>
            <a:ext cx="1600200" cy="1295400"/>
          </a:xfrm>
          <a:prstGeom prst="curvedConnector5">
            <a:avLst>
              <a:gd name="adj1" fmla="val 4577"/>
              <a:gd name="adj2" fmla="val 20616"/>
              <a:gd name="adj3" fmla="val 98711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3138163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>
            <a:extLst>
              <a:ext uri="{FF2B5EF4-FFF2-40B4-BE49-F238E27FC236}">
                <a16:creationId xmlns:a16="http://schemas.microsoft.com/office/drawing/2014/main" id="{1E3F967C-676A-4DAD-A76B-879A53584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546100"/>
            <a:ext cx="6019800" cy="463846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altLang="en-US" sz="2400" b="1" dirty="0">
                <a:solidFill>
                  <a:srgbClr val="0070C0"/>
                </a:solidFill>
              </a:rPr>
              <a:t>Encapsulamento   -   </a:t>
            </a:r>
            <a:r>
              <a:rPr lang="pt-BR" altLang="en-US" sz="2400" b="1" dirty="0">
                <a:solidFill>
                  <a:srgbClr val="0070C0"/>
                </a:solidFill>
                <a:highlight>
                  <a:srgbClr val="FFFF00"/>
                </a:highlight>
              </a:rPr>
              <a:t>Métodos </a:t>
            </a:r>
            <a:r>
              <a:rPr lang="pt-BR" altLang="en-US" sz="2400" b="1" dirty="0" err="1">
                <a:solidFill>
                  <a:srgbClr val="0070C0"/>
                </a:solidFill>
                <a:highlight>
                  <a:srgbClr val="FFFF00"/>
                </a:highlight>
              </a:rPr>
              <a:t>get</a:t>
            </a:r>
            <a:r>
              <a:rPr lang="pt-BR" altLang="en-US" sz="2400" b="1" dirty="0">
                <a:solidFill>
                  <a:srgbClr val="0070C0"/>
                </a:solidFill>
                <a:highlight>
                  <a:srgbClr val="FFFF00"/>
                </a:highlight>
              </a:rPr>
              <a:t> e  set</a:t>
            </a:r>
            <a:endParaRPr lang="en-GB" altLang="en-US" sz="2400" dirty="0">
              <a:solidFill>
                <a:srgbClr val="0070C0"/>
              </a:solidFill>
            </a:endParaRP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1524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8B81BB1-FDBD-215E-9882-116FFA42E68B}"/>
              </a:ext>
            </a:extLst>
          </p:cNvPr>
          <p:cNvSpPr txBox="1"/>
          <p:nvPr/>
        </p:nvSpPr>
        <p:spPr>
          <a:xfrm>
            <a:off x="6320490" y="546100"/>
            <a:ext cx="19091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Exemplo 2: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89F2AD2-E5C1-E379-1908-5D390BBD3949}"/>
              </a:ext>
            </a:extLst>
          </p:cNvPr>
          <p:cNvSpPr txBox="1"/>
          <p:nvPr/>
        </p:nvSpPr>
        <p:spPr>
          <a:xfrm>
            <a:off x="381000" y="1205208"/>
            <a:ext cx="2432142" cy="307777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algn="ctr"/>
            <a:r>
              <a:rPr lang="pt-BR" sz="1400" b="1" dirty="0">
                <a:solidFill>
                  <a:srgbClr val="0070C0"/>
                </a:solidFill>
              </a:rPr>
              <a:t>Classe Conta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9E95698-7E2E-DD17-6F7D-98A13A796884}"/>
              </a:ext>
            </a:extLst>
          </p:cNvPr>
          <p:cNvSpPr txBox="1"/>
          <p:nvPr/>
        </p:nvSpPr>
        <p:spPr>
          <a:xfrm>
            <a:off x="838200" y="1600200"/>
            <a:ext cx="7620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BBB5414-D514-A933-2B54-910E234B78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294" y="1828800"/>
            <a:ext cx="3390900" cy="165735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53EDB4EB-849E-0339-4F1D-24C5FE95BB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2350" y="990600"/>
            <a:ext cx="3943350" cy="5344902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09B9827-5FF8-460F-B359-6971941B161A}"/>
              </a:ext>
            </a:extLst>
          </p:cNvPr>
          <p:cNvSpPr txBox="1"/>
          <p:nvPr/>
        </p:nvSpPr>
        <p:spPr>
          <a:xfrm>
            <a:off x="5181600" y="1828800"/>
            <a:ext cx="571592" cy="369332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FD9AD4AB-45B8-E559-A5D4-6D51CF6E14BF}"/>
              </a:ext>
            </a:extLst>
          </p:cNvPr>
          <p:cNvSpPr/>
          <p:nvPr/>
        </p:nvSpPr>
        <p:spPr>
          <a:xfrm>
            <a:off x="380659" y="4376343"/>
            <a:ext cx="3391241" cy="17629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0" i="1" dirty="0">
                <a:solidFill>
                  <a:srgbClr val="253A44"/>
                </a:solidFill>
                <a:effectLst/>
                <a:latin typeface="Source Serif Pro"/>
              </a:rPr>
              <a:t>A utilização da cláusula </a:t>
            </a:r>
            <a:r>
              <a:rPr lang="pt-BR" sz="2400" b="1" i="1" dirty="0">
                <a:solidFill>
                  <a:srgbClr val="FF0000"/>
                </a:solidFill>
                <a:effectLst/>
                <a:latin typeface="Source Serif Pro"/>
              </a:rPr>
              <a:t>THIS</a:t>
            </a:r>
            <a:r>
              <a:rPr lang="pt-BR" sz="2400" b="0" i="1" dirty="0">
                <a:solidFill>
                  <a:srgbClr val="253A44"/>
                </a:solidFill>
                <a:effectLst/>
                <a:latin typeface="Source Serif Pro"/>
              </a:rPr>
              <a:t> faz referência ao atributo da classe dentro da qual se está trabalhando.</a:t>
            </a:r>
            <a:endParaRPr lang="pt-BR" sz="2400" dirty="0"/>
          </a:p>
        </p:txBody>
      </p:sp>
      <p:cxnSp>
        <p:nvCxnSpPr>
          <p:cNvPr id="18" name="Conector: Angulado 17">
            <a:extLst>
              <a:ext uri="{FF2B5EF4-FFF2-40B4-BE49-F238E27FC236}">
                <a16:creationId xmlns:a16="http://schemas.microsoft.com/office/drawing/2014/main" id="{824BC572-5EE3-5D35-EF5E-3DD1C6156750}"/>
              </a:ext>
            </a:extLst>
          </p:cNvPr>
          <p:cNvCxnSpPr>
            <a:stCxn id="5" idx="1"/>
          </p:cNvCxnSpPr>
          <p:nvPr/>
        </p:nvCxnSpPr>
        <p:spPr bwMode="auto">
          <a:xfrm rot="10800000" flipV="1">
            <a:off x="3657600" y="2013465"/>
            <a:ext cx="1524000" cy="2362877"/>
          </a:xfrm>
          <a:prstGeom prst="bentConnector2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503FD71B-C74B-9C1D-1242-E541F9D82AD0}"/>
              </a:ext>
            </a:extLst>
          </p:cNvPr>
          <p:cNvSpPr txBox="1"/>
          <p:nvPr/>
        </p:nvSpPr>
        <p:spPr>
          <a:xfrm>
            <a:off x="5143408" y="3144746"/>
            <a:ext cx="571592" cy="369332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4654BF9D-CD22-CA5D-D898-528EE74958BA}"/>
              </a:ext>
            </a:extLst>
          </p:cNvPr>
          <p:cNvSpPr txBox="1"/>
          <p:nvPr/>
        </p:nvSpPr>
        <p:spPr>
          <a:xfrm>
            <a:off x="5189272" y="4507468"/>
            <a:ext cx="571592" cy="369332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8F4DE664-0BBE-B7F7-26CD-790DE33352C0}"/>
              </a:ext>
            </a:extLst>
          </p:cNvPr>
          <p:cNvSpPr txBox="1"/>
          <p:nvPr/>
        </p:nvSpPr>
        <p:spPr>
          <a:xfrm>
            <a:off x="5181600" y="5816922"/>
            <a:ext cx="571592" cy="369332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cxnSp>
        <p:nvCxnSpPr>
          <p:cNvPr id="23" name="Conector: Angulado 22">
            <a:extLst>
              <a:ext uri="{FF2B5EF4-FFF2-40B4-BE49-F238E27FC236}">
                <a16:creationId xmlns:a16="http://schemas.microsoft.com/office/drawing/2014/main" id="{FE85EBE1-61C9-EC26-AA95-3FD8B0155169}"/>
              </a:ext>
            </a:extLst>
          </p:cNvPr>
          <p:cNvCxnSpPr/>
          <p:nvPr/>
        </p:nvCxnSpPr>
        <p:spPr bwMode="auto">
          <a:xfrm rot="10800000" flipV="1">
            <a:off x="3810000" y="3329411"/>
            <a:ext cx="1311252" cy="1199329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Conector: Angulado 25">
            <a:extLst>
              <a:ext uri="{FF2B5EF4-FFF2-40B4-BE49-F238E27FC236}">
                <a16:creationId xmlns:a16="http://schemas.microsoft.com/office/drawing/2014/main" id="{A4322741-8A2E-4BE3-FC86-7743A4278AA7}"/>
              </a:ext>
            </a:extLst>
          </p:cNvPr>
          <p:cNvCxnSpPr/>
          <p:nvPr/>
        </p:nvCxnSpPr>
        <p:spPr bwMode="auto">
          <a:xfrm rot="10800000" flipV="1">
            <a:off x="3749651" y="4658134"/>
            <a:ext cx="1409700" cy="480673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Conector: Angulado 27">
            <a:extLst>
              <a:ext uri="{FF2B5EF4-FFF2-40B4-BE49-F238E27FC236}">
                <a16:creationId xmlns:a16="http://schemas.microsoft.com/office/drawing/2014/main" id="{244895B4-66A2-BFCB-3133-72B0E0C3E21E}"/>
              </a:ext>
            </a:extLst>
          </p:cNvPr>
          <p:cNvCxnSpPr>
            <a:stCxn id="22" idx="1"/>
          </p:cNvCxnSpPr>
          <p:nvPr/>
        </p:nvCxnSpPr>
        <p:spPr bwMode="auto">
          <a:xfrm rot="10800000">
            <a:off x="3749652" y="5688626"/>
            <a:ext cx="1431949" cy="312963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7561588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>
            <a:extLst>
              <a:ext uri="{FF2B5EF4-FFF2-40B4-BE49-F238E27FC236}">
                <a16:creationId xmlns:a16="http://schemas.microsoft.com/office/drawing/2014/main" id="{1E3F967C-676A-4DAD-A76B-879A53584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546100"/>
            <a:ext cx="6019800" cy="463846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altLang="en-US" sz="2400" b="1" dirty="0">
                <a:solidFill>
                  <a:srgbClr val="0070C0"/>
                </a:solidFill>
              </a:rPr>
              <a:t>Encapsulamento   -   </a:t>
            </a:r>
            <a:r>
              <a:rPr lang="pt-BR" altLang="en-US" sz="2400" b="1" dirty="0">
                <a:solidFill>
                  <a:srgbClr val="0070C0"/>
                </a:solidFill>
                <a:highlight>
                  <a:srgbClr val="FFFF00"/>
                </a:highlight>
              </a:rPr>
              <a:t>Métodos </a:t>
            </a:r>
            <a:r>
              <a:rPr lang="pt-BR" altLang="en-US" sz="2400" b="1" dirty="0" err="1">
                <a:solidFill>
                  <a:srgbClr val="0070C0"/>
                </a:solidFill>
                <a:highlight>
                  <a:srgbClr val="FFFF00"/>
                </a:highlight>
              </a:rPr>
              <a:t>get</a:t>
            </a:r>
            <a:r>
              <a:rPr lang="pt-BR" altLang="en-US" sz="2400" b="1" dirty="0">
                <a:solidFill>
                  <a:srgbClr val="0070C0"/>
                </a:solidFill>
                <a:highlight>
                  <a:srgbClr val="FFFF00"/>
                </a:highlight>
              </a:rPr>
              <a:t> e  set</a:t>
            </a:r>
            <a:endParaRPr lang="en-GB" altLang="en-US" sz="2400" dirty="0">
              <a:solidFill>
                <a:srgbClr val="0070C0"/>
              </a:solidFill>
            </a:endParaRP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1524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8B81BB1-FDBD-215E-9882-116FFA42E68B}"/>
              </a:ext>
            </a:extLst>
          </p:cNvPr>
          <p:cNvSpPr txBox="1"/>
          <p:nvPr/>
        </p:nvSpPr>
        <p:spPr>
          <a:xfrm>
            <a:off x="6320490" y="546100"/>
            <a:ext cx="19091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Exemplo 2: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89F2AD2-E5C1-E379-1908-5D390BBD3949}"/>
              </a:ext>
            </a:extLst>
          </p:cNvPr>
          <p:cNvSpPr txBox="1"/>
          <p:nvPr/>
        </p:nvSpPr>
        <p:spPr>
          <a:xfrm>
            <a:off x="381000" y="1205208"/>
            <a:ext cx="2432142" cy="307777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algn="ctr"/>
            <a:r>
              <a:rPr lang="pt-BR" sz="1400" b="1" dirty="0">
                <a:solidFill>
                  <a:srgbClr val="0070C0"/>
                </a:solidFill>
              </a:rPr>
              <a:t>Classe Conta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9E95698-7E2E-DD17-6F7D-98A13A796884}"/>
              </a:ext>
            </a:extLst>
          </p:cNvPr>
          <p:cNvSpPr txBox="1"/>
          <p:nvPr/>
        </p:nvSpPr>
        <p:spPr>
          <a:xfrm>
            <a:off x="838200" y="1600200"/>
            <a:ext cx="7620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BBB5414-D514-A933-2B54-910E234B78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2514600"/>
            <a:ext cx="3390900" cy="165735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53EDB4EB-849E-0339-4F1D-24C5FE95BB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2350" y="990600"/>
            <a:ext cx="3943350" cy="5344902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7531142F-B305-A41B-349C-B232E61FBCD2}"/>
              </a:ext>
            </a:extLst>
          </p:cNvPr>
          <p:cNvSpPr txBox="1"/>
          <p:nvPr/>
        </p:nvSpPr>
        <p:spPr>
          <a:xfrm>
            <a:off x="4716935" y="2345798"/>
            <a:ext cx="3925415" cy="1295400"/>
          </a:xfrm>
          <a:prstGeom prst="rect">
            <a:avLst/>
          </a:prstGeom>
          <a:noFill/>
          <a:ln w="28575">
            <a:solidFill>
              <a:srgbClr val="002060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09B9827-5FF8-460F-B359-6971941B161A}"/>
              </a:ext>
            </a:extLst>
          </p:cNvPr>
          <p:cNvSpPr txBox="1"/>
          <p:nvPr/>
        </p:nvSpPr>
        <p:spPr>
          <a:xfrm>
            <a:off x="762000" y="3275568"/>
            <a:ext cx="2590800" cy="369332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cxnSp>
        <p:nvCxnSpPr>
          <p:cNvPr id="11" name="Conector: Curvo 10">
            <a:extLst>
              <a:ext uri="{FF2B5EF4-FFF2-40B4-BE49-F238E27FC236}">
                <a16:creationId xmlns:a16="http://schemas.microsoft.com/office/drawing/2014/main" id="{37582272-EA99-0BAA-4A2B-750B1C5AE731}"/>
              </a:ext>
            </a:extLst>
          </p:cNvPr>
          <p:cNvCxnSpPr>
            <a:cxnSpLocks/>
          </p:cNvCxnSpPr>
          <p:nvPr/>
        </p:nvCxnSpPr>
        <p:spPr bwMode="auto">
          <a:xfrm rot="10800000" flipV="1">
            <a:off x="3416858" y="2959100"/>
            <a:ext cx="1231343" cy="501134"/>
          </a:xfrm>
          <a:prstGeom prst="curvedConnector3">
            <a:avLst>
              <a:gd name="adj1" fmla="val 50000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3446882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>
            <a:extLst>
              <a:ext uri="{FF2B5EF4-FFF2-40B4-BE49-F238E27FC236}">
                <a16:creationId xmlns:a16="http://schemas.microsoft.com/office/drawing/2014/main" id="{1E3F967C-676A-4DAD-A76B-879A53584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546100"/>
            <a:ext cx="6019800" cy="463846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altLang="en-US" sz="2400" b="1" dirty="0">
                <a:solidFill>
                  <a:srgbClr val="0070C0"/>
                </a:solidFill>
              </a:rPr>
              <a:t>Encapsulamento   -   </a:t>
            </a:r>
            <a:r>
              <a:rPr lang="pt-BR" altLang="en-US" sz="2400" b="1" dirty="0">
                <a:solidFill>
                  <a:srgbClr val="0070C0"/>
                </a:solidFill>
                <a:highlight>
                  <a:srgbClr val="FFFF00"/>
                </a:highlight>
              </a:rPr>
              <a:t>Métodos </a:t>
            </a:r>
            <a:r>
              <a:rPr lang="pt-BR" altLang="en-US" sz="2400" b="1" dirty="0" err="1">
                <a:solidFill>
                  <a:srgbClr val="0070C0"/>
                </a:solidFill>
                <a:highlight>
                  <a:srgbClr val="FFFF00"/>
                </a:highlight>
              </a:rPr>
              <a:t>get</a:t>
            </a:r>
            <a:r>
              <a:rPr lang="pt-BR" altLang="en-US" sz="2400" b="1" dirty="0">
                <a:solidFill>
                  <a:srgbClr val="0070C0"/>
                </a:solidFill>
                <a:highlight>
                  <a:srgbClr val="FFFF00"/>
                </a:highlight>
              </a:rPr>
              <a:t> e  set</a:t>
            </a:r>
            <a:endParaRPr lang="en-GB" altLang="en-US" sz="2400" dirty="0">
              <a:solidFill>
                <a:srgbClr val="0070C0"/>
              </a:solidFill>
            </a:endParaRP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1524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8B81BB1-FDBD-215E-9882-116FFA42E68B}"/>
              </a:ext>
            </a:extLst>
          </p:cNvPr>
          <p:cNvSpPr txBox="1"/>
          <p:nvPr/>
        </p:nvSpPr>
        <p:spPr>
          <a:xfrm>
            <a:off x="6320490" y="546100"/>
            <a:ext cx="19091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Exemplo 2: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89F2AD2-E5C1-E379-1908-5D390BBD3949}"/>
              </a:ext>
            </a:extLst>
          </p:cNvPr>
          <p:cNvSpPr txBox="1"/>
          <p:nvPr/>
        </p:nvSpPr>
        <p:spPr>
          <a:xfrm>
            <a:off x="381000" y="1205208"/>
            <a:ext cx="2432142" cy="307777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algn="ctr"/>
            <a:r>
              <a:rPr lang="pt-BR" sz="1400" b="1" dirty="0">
                <a:solidFill>
                  <a:srgbClr val="0070C0"/>
                </a:solidFill>
              </a:rPr>
              <a:t>Classe Conta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9E95698-7E2E-DD17-6F7D-98A13A796884}"/>
              </a:ext>
            </a:extLst>
          </p:cNvPr>
          <p:cNvSpPr txBox="1"/>
          <p:nvPr/>
        </p:nvSpPr>
        <p:spPr>
          <a:xfrm>
            <a:off x="838200" y="1600200"/>
            <a:ext cx="7620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BBB5414-D514-A933-2B54-910E234B78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2514600"/>
            <a:ext cx="3390900" cy="165735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53EDB4EB-849E-0339-4F1D-24C5FE95BB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2350" y="990600"/>
            <a:ext cx="3943350" cy="5344902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7531142F-B305-A41B-349C-B232E61FBCD2}"/>
              </a:ext>
            </a:extLst>
          </p:cNvPr>
          <p:cNvSpPr txBox="1"/>
          <p:nvPr/>
        </p:nvSpPr>
        <p:spPr>
          <a:xfrm>
            <a:off x="4793135" y="3670300"/>
            <a:ext cx="3925415" cy="1295400"/>
          </a:xfrm>
          <a:prstGeom prst="rect">
            <a:avLst/>
          </a:prstGeom>
          <a:noFill/>
          <a:ln w="28575">
            <a:solidFill>
              <a:srgbClr val="002060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09B9827-5FF8-460F-B359-6971941B161A}"/>
              </a:ext>
            </a:extLst>
          </p:cNvPr>
          <p:cNvSpPr txBox="1"/>
          <p:nvPr/>
        </p:nvSpPr>
        <p:spPr>
          <a:xfrm>
            <a:off x="762000" y="3554968"/>
            <a:ext cx="2743200" cy="369332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cxnSp>
        <p:nvCxnSpPr>
          <p:cNvPr id="11" name="Conector: Curvo 10">
            <a:extLst>
              <a:ext uri="{FF2B5EF4-FFF2-40B4-BE49-F238E27FC236}">
                <a16:creationId xmlns:a16="http://schemas.microsoft.com/office/drawing/2014/main" id="{37582272-EA99-0BAA-4A2B-750B1C5AE731}"/>
              </a:ext>
            </a:extLst>
          </p:cNvPr>
          <p:cNvCxnSpPr>
            <a:cxnSpLocks/>
          </p:cNvCxnSpPr>
          <p:nvPr/>
        </p:nvCxnSpPr>
        <p:spPr bwMode="auto">
          <a:xfrm rot="10800000">
            <a:off x="3581400" y="3810000"/>
            <a:ext cx="1143002" cy="473602"/>
          </a:xfrm>
          <a:prstGeom prst="curvedConnector3">
            <a:avLst>
              <a:gd name="adj1" fmla="val 50000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5180340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>
            <a:extLst>
              <a:ext uri="{FF2B5EF4-FFF2-40B4-BE49-F238E27FC236}">
                <a16:creationId xmlns:a16="http://schemas.microsoft.com/office/drawing/2014/main" id="{1E3F967C-676A-4DAD-A76B-879A53584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546100"/>
            <a:ext cx="6019800" cy="463846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altLang="en-US" sz="2400" b="1" dirty="0">
                <a:solidFill>
                  <a:srgbClr val="0070C0"/>
                </a:solidFill>
              </a:rPr>
              <a:t>Encapsulamento   -   </a:t>
            </a:r>
            <a:r>
              <a:rPr lang="pt-BR" altLang="en-US" sz="2400" b="1" dirty="0">
                <a:solidFill>
                  <a:srgbClr val="0070C0"/>
                </a:solidFill>
                <a:highlight>
                  <a:srgbClr val="FFFF00"/>
                </a:highlight>
              </a:rPr>
              <a:t>Métodos </a:t>
            </a:r>
            <a:r>
              <a:rPr lang="pt-BR" altLang="en-US" sz="2400" b="1" dirty="0" err="1">
                <a:solidFill>
                  <a:srgbClr val="0070C0"/>
                </a:solidFill>
                <a:highlight>
                  <a:srgbClr val="FFFF00"/>
                </a:highlight>
              </a:rPr>
              <a:t>get</a:t>
            </a:r>
            <a:r>
              <a:rPr lang="pt-BR" altLang="en-US" sz="2400" b="1" dirty="0">
                <a:solidFill>
                  <a:srgbClr val="0070C0"/>
                </a:solidFill>
                <a:highlight>
                  <a:srgbClr val="FFFF00"/>
                </a:highlight>
              </a:rPr>
              <a:t> e  set</a:t>
            </a:r>
            <a:endParaRPr lang="en-GB" altLang="en-US" sz="2400" dirty="0">
              <a:solidFill>
                <a:srgbClr val="0070C0"/>
              </a:solidFill>
            </a:endParaRP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1524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8B81BB1-FDBD-215E-9882-116FFA42E68B}"/>
              </a:ext>
            </a:extLst>
          </p:cNvPr>
          <p:cNvSpPr txBox="1"/>
          <p:nvPr/>
        </p:nvSpPr>
        <p:spPr>
          <a:xfrm>
            <a:off x="6320490" y="546100"/>
            <a:ext cx="19091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Exemplo 2: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89F2AD2-E5C1-E379-1908-5D390BBD3949}"/>
              </a:ext>
            </a:extLst>
          </p:cNvPr>
          <p:cNvSpPr txBox="1"/>
          <p:nvPr/>
        </p:nvSpPr>
        <p:spPr>
          <a:xfrm>
            <a:off x="381000" y="1205208"/>
            <a:ext cx="2432142" cy="307777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algn="ctr"/>
            <a:r>
              <a:rPr lang="pt-BR" sz="1400" b="1" dirty="0">
                <a:solidFill>
                  <a:srgbClr val="0070C0"/>
                </a:solidFill>
              </a:rPr>
              <a:t>Classe Conta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9E95698-7E2E-DD17-6F7D-98A13A796884}"/>
              </a:ext>
            </a:extLst>
          </p:cNvPr>
          <p:cNvSpPr txBox="1"/>
          <p:nvPr/>
        </p:nvSpPr>
        <p:spPr>
          <a:xfrm>
            <a:off x="838200" y="1600200"/>
            <a:ext cx="7620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BBB5414-D514-A933-2B54-910E234B78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2514600"/>
            <a:ext cx="3390900" cy="165735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53EDB4EB-849E-0339-4F1D-24C5FE95BB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2350" y="990600"/>
            <a:ext cx="3943350" cy="5344902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7531142F-B305-A41B-349C-B232E61FBCD2}"/>
              </a:ext>
            </a:extLst>
          </p:cNvPr>
          <p:cNvSpPr txBox="1"/>
          <p:nvPr/>
        </p:nvSpPr>
        <p:spPr>
          <a:xfrm>
            <a:off x="4793135" y="5003800"/>
            <a:ext cx="3925415" cy="1295400"/>
          </a:xfrm>
          <a:prstGeom prst="rect">
            <a:avLst/>
          </a:prstGeom>
          <a:noFill/>
          <a:ln w="28575">
            <a:solidFill>
              <a:srgbClr val="002060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09B9827-5FF8-460F-B359-6971941B161A}"/>
              </a:ext>
            </a:extLst>
          </p:cNvPr>
          <p:cNvSpPr txBox="1"/>
          <p:nvPr/>
        </p:nvSpPr>
        <p:spPr>
          <a:xfrm>
            <a:off x="762000" y="3859768"/>
            <a:ext cx="2743200" cy="369332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cxnSp>
        <p:nvCxnSpPr>
          <p:cNvPr id="11" name="Conector: Curvo 10">
            <a:extLst>
              <a:ext uri="{FF2B5EF4-FFF2-40B4-BE49-F238E27FC236}">
                <a16:creationId xmlns:a16="http://schemas.microsoft.com/office/drawing/2014/main" id="{37582272-EA99-0BAA-4A2B-750B1C5AE731}"/>
              </a:ext>
            </a:extLst>
          </p:cNvPr>
          <p:cNvCxnSpPr>
            <a:cxnSpLocks/>
          </p:cNvCxnSpPr>
          <p:nvPr/>
        </p:nvCxnSpPr>
        <p:spPr bwMode="auto">
          <a:xfrm rot="16200000" flipV="1">
            <a:off x="3325550" y="4218250"/>
            <a:ext cx="1578502" cy="1219202"/>
          </a:xfrm>
          <a:prstGeom prst="curvedConnector3">
            <a:avLst>
              <a:gd name="adj1" fmla="val 50000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389686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>
            <a:extLst>
              <a:ext uri="{FF2B5EF4-FFF2-40B4-BE49-F238E27FC236}">
                <a16:creationId xmlns:a16="http://schemas.microsoft.com/office/drawing/2014/main" id="{1E3F967C-676A-4DAD-A76B-879A53584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546100"/>
            <a:ext cx="6019800" cy="463846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altLang="en-US" sz="2400" b="1" dirty="0">
                <a:solidFill>
                  <a:srgbClr val="0070C0"/>
                </a:solidFill>
              </a:rPr>
              <a:t>Encapsulamento   -   </a:t>
            </a:r>
            <a:r>
              <a:rPr lang="pt-BR" altLang="en-US" sz="2400" b="1" dirty="0">
                <a:solidFill>
                  <a:srgbClr val="0070C0"/>
                </a:solidFill>
                <a:highlight>
                  <a:srgbClr val="FFFF00"/>
                </a:highlight>
              </a:rPr>
              <a:t>Métodos </a:t>
            </a:r>
            <a:r>
              <a:rPr lang="pt-BR" altLang="en-US" sz="2400" b="1" dirty="0" err="1">
                <a:solidFill>
                  <a:srgbClr val="0070C0"/>
                </a:solidFill>
                <a:highlight>
                  <a:srgbClr val="FFFF00"/>
                </a:highlight>
              </a:rPr>
              <a:t>get</a:t>
            </a:r>
            <a:r>
              <a:rPr lang="pt-BR" altLang="en-US" sz="2400" b="1" dirty="0">
                <a:solidFill>
                  <a:srgbClr val="0070C0"/>
                </a:solidFill>
                <a:highlight>
                  <a:srgbClr val="FFFF00"/>
                </a:highlight>
              </a:rPr>
              <a:t> e  set</a:t>
            </a:r>
            <a:endParaRPr lang="en-GB" altLang="en-US" sz="2400" dirty="0">
              <a:solidFill>
                <a:srgbClr val="0070C0"/>
              </a:solidFill>
            </a:endParaRP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1524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8B81BB1-FDBD-215E-9882-116FFA42E68B}"/>
              </a:ext>
            </a:extLst>
          </p:cNvPr>
          <p:cNvSpPr txBox="1"/>
          <p:nvPr/>
        </p:nvSpPr>
        <p:spPr>
          <a:xfrm>
            <a:off x="6320490" y="621268"/>
            <a:ext cx="19091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Exemplo 2: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89F2AD2-E5C1-E379-1908-5D390BBD3949}"/>
              </a:ext>
            </a:extLst>
          </p:cNvPr>
          <p:cNvSpPr txBox="1"/>
          <p:nvPr/>
        </p:nvSpPr>
        <p:spPr>
          <a:xfrm>
            <a:off x="381000" y="1205208"/>
            <a:ext cx="2432142" cy="307777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algn="ctr"/>
            <a:r>
              <a:rPr lang="pt-BR" sz="1400" b="1" dirty="0">
                <a:solidFill>
                  <a:srgbClr val="0070C0"/>
                </a:solidFill>
              </a:rPr>
              <a:t>Classe Conta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9E95698-7E2E-DD17-6F7D-98A13A796884}"/>
              </a:ext>
            </a:extLst>
          </p:cNvPr>
          <p:cNvSpPr txBox="1"/>
          <p:nvPr/>
        </p:nvSpPr>
        <p:spPr>
          <a:xfrm>
            <a:off x="838200" y="1600200"/>
            <a:ext cx="7620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BBB5414-D514-A933-2B54-910E234B78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2057400"/>
            <a:ext cx="3390900" cy="165735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18E36035-839E-AD85-3EF4-95F62DB98B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5897" y="1447800"/>
            <a:ext cx="5467350" cy="3209925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692BF1CE-DFF7-B865-0875-FD5D70A15E32}"/>
              </a:ext>
            </a:extLst>
          </p:cNvPr>
          <p:cNvSpPr txBox="1"/>
          <p:nvPr/>
        </p:nvSpPr>
        <p:spPr>
          <a:xfrm>
            <a:off x="152400" y="4787604"/>
            <a:ext cx="3215104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Método </a:t>
            </a:r>
            <a:r>
              <a:rPr lang="pt-BR" b="1" dirty="0">
                <a:solidFill>
                  <a:schemeClr val="tx1"/>
                </a:solidFill>
                <a:highlight>
                  <a:srgbClr val="FFFF00"/>
                </a:highlight>
              </a:rPr>
              <a:t>set</a:t>
            </a:r>
            <a:r>
              <a:rPr lang="pt-BR" b="1" dirty="0">
                <a:solidFill>
                  <a:schemeClr val="tx1"/>
                </a:solidFill>
              </a:rPr>
              <a:t> </a:t>
            </a:r>
            <a:r>
              <a:rPr lang="pt-BR" dirty="0">
                <a:solidFill>
                  <a:schemeClr val="tx1"/>
                </a:solidFill>
              </a:rPr>
              <a:t>para </a:t>
            </a:r>
            <a:r>
              <a:rPr lang="pt-BR" b="1" dirty="0">
                <a:solidFill>
                  <a:schemeClr val="tx1"/>
                </a:solidFill>
                <a:highlight>
                  <a:srgbClr val="FFFF00"/>
                </a:highlight>
              </a:rPr>
              <a:t>inserir</a:t>
            </a:r>
            <a:r>
              <a:rPr lang="pt-BR" dirty="0">
                <a:solidFill>
                  <a:schemeClr val="tx1"/>
                </a:solidFill>
              </a:rPr>
              <a:t> os valores em seus atributos!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455ED3A-7985-99BB-E884-001EEBBA6C91}"/>
              </a:ext>
            </a:extLst>
          </p:cNvPr>
          <p:cNvSpPr txBox="1"/>
          <p:nvPr/>
        </p:nvSpPr>
        <p:spPr>
          <a:xfrm>
            <a:off x="4038600" y="1938291"/>
            <a:ext cx="3657600" cy="1143000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BDC5ED86-A5E0-3A45-14EE-9AC46AB547AF}"/>
              </a:ext>
            </a:extLst>
          </p:cNvPr>
          <p:cNvCxnSpPr>
            <a:stCxn id="12" idx="0"/>
          </p:cNvCxnSpPr>
          <p:nvPr/>
        </p:nvCxnSpPr>
        <p:spPr bwMode="auto">
          <a:xfrm flipV="1">
            <a:off x="1759952" y="2743200"/>
            <a:ext cx="2278648" cy="2044404"/>
          </a:xfrm>
          <a:prstGeom prst="straightConnector1">
            <a:avLst/>
          </a:prstGeom>
          <a:solidFill>
            <a:srgbClr val="00B8FF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63C46E98-D953-A374-C0E4-B09F7E8F2DB5}"/>
              </a:ext>
            </a:extLst>
          </p:cNvPr>
          <p:cNvSpPr txBox="1"/>
          <p:nvPr/>
        </p:nvSpPr>
        <p:spPr>
          <a:xfrm>
            <a:off x="4539664" y="5388401"/>
            <a:ext cx="4329529" cy="7078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pt-BR" sz="2000" b="1" dirty="0">
                <a:solidFill>
                  <a:schemeClr val="tx1"/>
                </a:solidFill>
              </a:rPr>
              <a:t>Método </a:t>
            </a:r>
            <a:r>
              <a:rPr lang="pt-BR" sz="2000" b="1" dirty="0" err="1">
                <a:solidFill>
                  <a:schemeClr val="tx1"/>
                </a:solidFill>
                <a:highlight>
                  <a:srgbClr val="FFFF00"/>
                </a:highlight>
              </a:rPr>
              <a:t>get</a:t>
            </a:r>
            <a:r>
              <a:rPr lang="pt-BR" sz="2000" b="1" dirty="0">
                <a:solidFill>
                  <a:schemeClr val="tx1"/>
                </a:solidFill>
              </a:rPr>
              <a:t> para </a:t>
            </a:r>
            <a:r>
              <a:rPr lang="pt-BR" sz="2000" b="1" dirty="0">
                <a:solidFill>
                  <a:schemeClr val="tx1"/>
                </a:solidFill>
                <a:highlight>
                  <a:srgbClr val="FFFF00"/>
                </a:highlight>
              </a:rPr>
              <a:t>obter</a:t>
            </a:r>
            <a:r>
              <a:rPr lang="pt-BR" sz="2000" b="1" dirty="0">
                <a:solidFill>
                  <a:schemeClr val="tx1"/>
                </a:solidFill>
              </a:rPr>
              <a:t> os valores dos seus atributos!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AF8340C5-0DA4-DAD6-2DE7-4D7E76B63B54}"/>
              </a:ext>
            </a:extLst>
          </p:cNvPr>
          <p:cNvSpPr txBox="1"/>
          <p:nvPr/>
        </p:nvSpPr>
        <p:spPr>
          <a:xfrm>
            <a:off x="7239000" y="3276600"/>
            <a:ext cx="1828800" cy="1143000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B03DD9F8-F433-91A6-A2B4-FE075C9C255B}"/>
              </a:ext>
            </a:extLst>
          </p:cNvPr>
          <p:cNvCxnSpPr>
            <a:stCxn id="24" idx="0"/>
          </p:cNvCxnSpPr>
          <p:nvPr/>
        </p:nvCxnSpPr>
        <p:spPr bwMode="auto">
          <a:xfrm flipV="1">
            <a:off x="6704429" y="4419600"/>
            <a:ext cx="1220371" cy="968801"/>
          </a:xfrm>
          <a:prstGeom prst="straightConnector1">
            <a:avLst/>
          </a:prstGeom>
          <a:solidFill>
            <a:srgbClr val="00B8FF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8639655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>
            <a:extLst>
              <a:ext uri="{FF2B5EF4-FFF2-40B4-BE49-F238E27FC236}">
                <a16:creationId xmlns:a16="http://schemas.microsoft.com/office/drawing/2014/main" id="{1E3F967C-676A-4DAD-A76B-879A53584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546100"/>
            <a:ext cx="6019800" cy="463846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altLang="en-US" sz="2400" b="1" dirty="0">
                <a:solidFill>
                  <a:srgbClr val="0070C0"/>
                </a:solidFill>
              </a:rPr>
              <a:t>Encapsulamento   -   </a:t>
            </a:r>
            <a:r>
              <a:rPr lang="pt-BR" altLang="en-US" sz="2400" b="1" dirty="0">
                <a:solidFill>
                  <a:srgbClr val="0070C0"/>
                </a:solidFill>
                <a:highlight>
                  <a:srgbClr val="FFFF00"/>
                </a:highlight>
              </a:rPr>
              <a:t>Métodos </a:t>
            </a:r>
            <a:r>
              <a:rPr lang="pt-BR" altLang="en-US" sz="2400" b="1" dirty="0" err="1">
                <a:solidFill>
                  <a:srgbClr val="0070C0"/>
                </a:solidFill>
                <a:highlight>
                  <a:srgbClr val="FFFF00"/>
                </a:highlight>
              </a:rPr>
              <a:t>get</a:t>
            </a:r>
            <a:r>
              <a:rPr lang="pt-BR" altLang="en-US" sz="2400" b="1" dirty="0">
                <a:solidFill>
                  <a:srgbClr val="0070C0"/>
                </a:solidFill>
                <a:highlight>
                  <a:srgbClr val="FFFF00"/>
                </a:highlight>
              </a:rPr>
              <a:t> e  set</a:t>
            </a:r>
            <a:endParaRPr lang="en-GB" altLang="en-US" sz="2400" dirty="0">
              <a:solidFill>
                <a:srgbClr val="0070C0"/>
              </a:solidFill>
            </a:endParaRP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1524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89F2AD2-E5C1-E379-1908-5D390BBD3949}"/>
              </a:ext>
            </a:extLst>
          </p:cNvPr>
          <p:cNvSpPr txBox="1"/>
          <p:nvPr/>
        </p:nvSpPr>
        <p:spPr>
          <a:xfrm>
            <a:off x="381000" y="1205208"/>
            <a:ext cx="2432142" cy="307777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algn="ctr"/>
            <a:r>
              <a:rPr lang="pt-BR" sz="1400" b="1" dirty="0">
                <a:solidFill>
                  <a:srgbClr val="0070C0"/>
                </a:solidFill>
              </a:rPr>
              <a:t>Classe Conta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9E95698-7E2E-DD17-6F7D-98A13A796884}"/>
              </a:ext>
            </a:extLst>
          </p:cNvPr>
          <p:cNvSpPr txBox="1"/>
          <p:nvPr/>
        </p:nvSpPr>
        <p:spPr>
          <a:xfrm>
            <a:off x="838200" y="1600200"/>
            <a:ext cx="7620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BBB5414-D514-A933-2B54-910E234B78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2057400"/>
            <a:ext cx="3390900" cy="165735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18E36035-839E-AD85-3EF4-95F62DB98B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5897" y="1447800"/>
            <a:ext cx="5467350" cy="3209925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4455ED3A-7985-99BB-E884-001EEBBA6C91}"/>
              </a:ext>
            </a:extLst>
          </p:cNvPr>
          <p:cNvSpPr txBox="1"/>
          <p:nvPr/>
        </p:nvSpPr>
        <p:spPr>
          <a:xfrm>
            <a:off x="4038600" y="1938291"/>
            <a:ext cx="3657600" cy="1143000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AF8340C5-0DA4-DAD6-2DE7-4D7E76B63B54}"/>
              </a:ext>
            </a:extLst>
          </p:cNvPr>
          <p:cNvSpPr txBox="1"/>
          <p:nvPr/>
        </p:nvSpPr>
        <p:spPr>
          <a:xfrm>
            <a:off x="7239000" y="3276600"/>
            <a:ext cx="1828800" cy="1143000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1BE9EDB-C572-2C5D-3EAB-333ECBCE88B2}"/>
              </a:ext>
            </a:extLst>
          </p:cNvPr>
          <p:cNvSpPr txBox="1"/>
          <p:nvPr/>
        </p:nvSpPr>
        <p:spPr>
          <a:xfrm>
            <a:off x="6320490" y="621268"/>
            <a:ext cx="19091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Exemplo 2:</a:t>
            </a:r>
          </a:p>
        </p:txBody>
      </p:sp>
    </p:spTree>
    <p:extLst>
      <p:ext uri="{BB962C8B-B14F-4D97-AF65-F5344CB8AC3E}">
        <p14:creationId xmlns:p14="http://schemas.microsoft.com/office/powerpoint/2010/main" val="4094208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>
            <a:extLst>
              <a:ext uri="{FF2B5EF4-FFF2-40B4-BE49-F238E27FC236}">
                <a16:creationId xmlns:a16="http://schemas.microsoft.com/office/drawing/2014/main" id="{1E3F967C-676A-4DAD-A76B-879A53584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546100"/>
            <a:ext cx="6019800" cy="463846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altLang="en-US" sz="2400" b="1" dirty="0">
                <a:solidFill>
                  <a:srgbClr val="0070C0"/>
                </a:solidFill>
              </a:rPr>
              <a:t>Encapsulamento   -   </a:t>
            </a:r>
            <a:r>
              <a:rPr lang="pt-BR" altLang="en-US" sz="2400" b="1" dirty="0">
                <a:solidFill>
                  <a:srgbClr val="0070C0"/>
                </a:solidFill>
                <a:highlight>
                  <a:srgbClr val="FFFF00"/>
                </a:highlight>
              </a:rPr>
              <a:t>Métodos </a:t>
            </a:r>
            <a:r>
              <a:rPr lang="pt-BR" altLang="en-US" sz="2400" b="1" dirty="0" err="1">
                <a:solidFill>
                  <a:srgbClr val="0070C0"/>
                </a:solidFill>
                <a:highlight>
                  <a:srgbClr val="FFFF00"/>
                </a:highlight>
              </a:rPr>
              <a:t>get</a:t>
            </a:r>
            <a:r>
              <a:rPr lang="pt-BR" altLang="en-US" sz="2400" b="1" dirty="0">
                <a:solidFill>
                  <a:srgbClr val="0070C0"/>
                </a:solidFill>
                <a:highlight>
                  <a:srgbClr val="FFFF00"/>
                </a:highlight>
              </a:rPr>
              <a:t> e  set</a:t>
            </a:r>
            <a:endParaRPr lang="en-GB" altLang="en-US" sz="2400" dirty="0">
              <a:solidFill>
                <a:srgbClr val="0070C0"/>
              </a:solidFill>
            </a:endParaRP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1524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89F2AD2-E5C1-E379-1908-5D390BBD3949}"/>
              </a:ext>
            </a:extLst>
          </p:cNvPr>
          <p:cNvSpPr txBox="1"/>
          <p:nvPr/>
        </p:nvSpPr>
        <p:spPr>
          <a:xfrm>
            <a:off x="381000" y="1205208"/>
            <a:ext cx="2432142" cy="307777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algn="ctr"/>
            <a:r>
              <a:rPr lang="pt-BR" sz="1400" b="1" dirty="0">
                <a:solidFill>
                  <a:srgbClr val="0070C0"/>
                </a:solidFill>
              </a:rPr>
              <a:t>Classe Conta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9E95698-7E2E-DD17-6F7D-98A13A796884}"/>
              </a:ext>
            </a:extLst>
          </p:cNvPr>
          <p:cNvSpPr txBox="1"/>
          <p:nvPr/>
        </p:nvSpPr>
        <p:spPr>
          <a:xfrm>
            <a:off x="838200" y="1600200"/>
            <a:ext cx="7620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BBB5414-D514-A933-2B54-910E234B78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2057400"/>
            <a:ext cx="3390900" cy="1657350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859F46D1-5734-712E-937D-8F75DFD7BF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5897" y="2075764"/>
            <a:ext cx="5467350" cy="320992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878212FE-9919-DE0C-CEBA-E0D0B8889E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6656" y="3906175"/>
            <a:ext cx="7316048" cy="1383444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D9F09A07-1915-4BD6-0858-0C72F59EC327}"/>
              </a:ext>
            </a:extLst>
          </p:cNvPr>
          <p:cNvSpPr txBox="1"/>
          <p:nvPr/>
        </p:nvSpPr>
        <p:spPr>
          <a:xfrm>
            <a:off x="6320490" y="621268"/>
            <a:ext cx="19091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Exemplo 3:</a:t>
            </a:r>
          </a:p>
        </p:txBody>
      </p:sp>
    </p:spTree>
    <p:extLst>
      <p:ext uri="{BB962C8B-B14F-4D97-AF65-F5344CB8AC3E}">
        <p14:creationId xmlns:p14="http://schemas.microsoft.com/office/powerpoint/2010/main" val="40992247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>
            <a:extLst>
              <a:ext uri="{FF2B5EF4-FFF2-40B4-BE49-F238E27FC236}">
                <a16:creationId xmlns:a16="http://schemas.microsoft.com/office/drawing/2014/main" id="{1E3F967C-676A-4DAD-A76B-879A53584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341438"/>
            <a:ext cx="792480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altLang="en-US" b="1" dirty="0">
                <a:solidFill>
                  <a:srgbClr val="0070C0"/>
                </a:solidFill>
              </a:rPr>
              <a:t>TEMA</a:t>
            </a:r>
            <a:endParaRPr lang="en-GB" altLang="en-US" dirty="0">
              <a:solidFill>
                <a:srgbClr val="0070C0"/>
              </a:solidFill>
            </a:endParaRPr>
          </a:p>
        </p:txBody>
      </p:sp>
      <p:sp>
        <p:nvSpPr>
          <p:cNvPr id="13317" name="Rectangle 2">
            <a:extLst>
              <a:ext uri="{FF2B5EF4-FFF2-40B4-BE49-F238E27FC236}">
                <a16:creationId xmlns:a16="http://schemas.microsoft.com/office/drawing/2014/main" id="{EBC32712-7823-442B-9BA8-2A8AC089FA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743200"/>
            <a:ext cx="7924800" cy="402291"/>
          </a:xfrm>
          <a:prstGeom prst="rect">
            <a:avLst/>
          </a:prstGeom>
          <a:noFill/>
          <a:ln w="222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pt-BR" sz="2000" dirty="0">
                <a:solidFill>
                  <a:srgbClr val="0070C0"/>
                </a:solidFill>
              </a:rPr>
              <a:t>POO: Encapsulamentos</a:t>
            </a:r>
            <a:endParaRPr lang="pt-BR" altLang="en-US" sz="2000" dirty="0">
              <a:solidFill>
                <a:srgbClr val="0070C0"/>
              </a:solidFill>
            </a:endParaRP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6096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2600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>
            <a:extLst>
              <a:ext uri="{FF2B5EF4-FFF2-40B4-BE49-F238E27FC236}">
                <a16:creationId xmlns:a16="http://schemas.microsoft.com/office/drawing/2014/main" id="{1E3F967C-676A-4DAD-A76B-879A53584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546100"/>
            <a:ext cx="6019800" cy="463846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altLang="en-US" sz="2400" b="1" dirty="0">
                <a:solidFill>
                  <a:srgbClr val="0070C0"/>
                </a:solidFill>
              </a:rPr>
              <a:t>Encapsulamento   -   </a:t>
            </a:r>
            <a:r>
              <a:rPr lang="pt-BR" altLang="en-US" sz="2400" b="1" dirty="0">
                <a:solidFill>
                  <a:srgbClr val="0070C0"/>
                </a:solidFill>
                <a:highlight>
                  <a:srgbClr val="FFFF00"/>
                </a:highlight>
              </a:rPr>
              <a:t>Métodos </a:t>
            </a:r>
            <a:r>
              <a:rPr lang="pt-BR" altLang="en-US" sz="2400" b="1" dirty="0" err="1">
                <a:solidFill>
                  <a:srgbClr val="0070C0"/>
                </a:solidFill>
                <a:highlight>
                  <a:srgbClr val="FFFF00"/>
                </a:highlight>
              </a:rPr>
              <a:t>get</a:t>
            </a:r>
            <a:r>
              <a:rPr lang="pt-BR" altLang="en-US" sz="2400" b="1" dirty="0">
                <a:solidFill>
                  <a:srgbClr val="0070C0"/>
                </a:solidFill>
                <a:highlight>
                  <a:srgbClr val="FFFF00"/>
                </a:highlight>
              </a:rPr>
              <a:t> e  set</a:t>
            </a:r>
            <a:endParaRPr lang="en-GB" altLang="en-US" sz="2400" dirty="0">
              <a:solidFill>
                <a:srgbClr val="0070C0"/>
              </a:solidFill>
            </a:endParaRP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1524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89F2AD2-E5C1-E379-1908-5D390BBD3949}"/>
              </a:ext>
            </a:extLst>
          </p:cNvPr>
          <p:cNvSpPr txBox="1"/>
          <p:nvPr/>
        </p:nvSpPr>
        <p:spPr>
          <a:xfrm>
            <a:off x="381000" y="1205208"/>
            <a:ext cx="2432142" cy="307777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algn="ctr"/>
            <a:r>
              <a:rPr lang="pt-BR" sz="1400" b="1" dirty="0">
                <a:solidFill>
                  <a:srgbClr val="0070C0"/>
                </a:solidFill>
              </a:rPr>
              <a:t>Classe Conta - </a:t>
            </a:r>
            <a:r>
              <a:rPr lang="pt-BR" sz="1400" b="1" dirty="0">
                <a:solidFill>
                  <a:srgbClr val="0070C0"/>
                </a:solidFill>
                <a:highlight>
                  <a:srgbClr val="FFFF00"/>
                </a:highlight>
              </a:rPr>
              <a:t>Vetor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9E95698-7E2E-DD17-6F7D-98A13A796884}"/>
              </a:ext>
            </a:extLst>
          </p:cNvPr>
          <p:cNvSpPr txBox="1"/>
          <p:nvPr/>
        </p:nvSpPr>
        <p:spPr>
          <a:xfrm>
            <a:off x="838200" y="1600200"/>
            <a:ext cx="7620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BBB5414-D514-A933-2B54-910E234B78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2057400"/>
            <a:ext cx="3390900" cy="1657350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D9F09A07-1915-4BD6-0858-0C72F59EC327}"/>
              </a:ext>
            </a:extLst>
          </p:cNvPr>
          <p:cNvSpPr txBox="1"/>
          <p:nvPr/>
        </p:nvSpPr>
        <p:spPr>
          <a:xfrm>
            <a:off x="6320490" y="621268"/>
            <a:ext cx="19091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Exemplo 4: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31B2C8E0-D3DA-985B-2CED-E4699D2778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2350" y="990600"/>
            <a:ext cx="3943350" cy="5344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6599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>
            <a:extLst>
              <a:ext uri="{FF2B5EF4-FFF2-40B4-BE49-F238E27FC236}">
                <a16:creationId xmlns:a16="http://schemas.microsoft.com/office/drawing/2014/main" id="{1E3F967C-676A-4DAD-A76B-879A53584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546100"/>
            <a:ext cx="6019800" cy="463846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altLang="en-US" sz="2400" b="1" dirty="0">
                <a:solidFill>
                  <a:srgbClr val="0070C0"/>
                </a:solidFill>
              </a:rPr>
              <a:t>Encapsulamento   -   </a:t>
            </a:r>
            <a:r>
              <a:rPr lang="pt-BR" altLang="en-US" sz="2400" b="1" dirty="0">
                <a:solidFill>
                  <a:srgbClr val="0070C0"/>
                </a:solidFill>
                <a:highlight>
                  <a:srgbClr val="FFFF00"/>
                </a:highlight>
              </a:rPr>
              <a:t>Métodos </a:t>
            </a:r>
            <a:r>
              <a:rPr lang="pt-BR" altLang="en-US" sz="2400" b="1" dirty="0" err="1">
                <a:solidFill>
                  <a:srgbClr val="0070C0"/>
                </a:solidFill>
                <a:highlight>
                  <a:srgbClr val="FFFF00"/>
                </a:highlight>
              </a:rPr>
              <a:t>get</a:t>
            </a:r>
            <a:r>
              <a:rPr lang="pt-BR" altLang="en-US" sz="2400" b="1" dirty="0">
                <a:solidFill>
                  <a:srgbClr val="0070C0"/>
                </a:solidFill>
                <a:highlight>
                  <a:srgbClr val="FFFF00"/>
                </a:highlight>
              </a:rPr>
              <a:t> e  set</a:t>
            </a:r>
            <a:endParaRPr lang="en-GB" altLang="en-US" sz="2400" dirty="0">
              <a:solidFill>
                <a:srgbClr val="0070C0"/>
              </a:solidFill>
            </a:endParaRP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1524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89F2AD2-E5C1-E379-1908-5D390BBD3949}"/>
              </a:ext>
            </a:extLst>
          </p:cNvPr>
          <p:cNvSpPr txBox="1"/>
          <p:nvPr/>
        </p:nvSpPr>
        <p:spPr>
          <a:xfrm>
            <a:off x="381000" y="1205208"/>
            <a:ext cx="2432142" cy="307777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algn="ctr"/>
            <a:r>
              <a:rPr lang="pt-BR" sz="1400" b="1" dirty="0">
                <a:solidFill>
                  <a:srgbClr val="0070C0"/>
                </a:solidFill>
              </a:rPr>
              <a:t>Classe Conta - </a:t>
            </a:r>
            <a:r>
              <a:rPr lang="pt-BR" sz="1400" b="1" dirty="0">
                <a:solidFill>
                  <a:srgbClr val="0070C0"/>
                </a:solidFill>
                <a:highlight>
                  <a:srgbClr val="FFFF00"/>
                </a:highlight>
              </a:rPr>
              <a:t>Vetor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9E95698-7E2E-DD17-6F7D-98A13A796884}"/>
              </a:ext>
            </a:extLst>
          </p:cNvPr>
          <p:cNvSpPr txBox="1"/>
          <p:nvPr/>
        </p:nvSpPr>
        <p:spPr>
          <a:xfrm>
            <a:off x="838200" y="1600200"/>
            <a:ext cx="7620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9F09A07-1915-4BD6-0858-0C72F59EC327}"/>
              </a:ext>
            </a:extLst>
          </p:cNvPr>
          <p:cNvSpPr txBox="1"/>
          <p:nvPr/>
        </p:nvSpPr>
        <p:spPr>
          <a:xfrm>
            <a:off x="6320490" y="621268"/>
            <a:ext cx="19091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Exemplo 4: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A43A1DF6-30FC-DCCF-215F-65B1C1D277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300" y="1587500"/>
            <a:ext cx="73152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9162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>
            <a:extLst>
              <a:ext uri="{FF2B5EF4-FFF2-40B4-BE49-F238E27FC236}">
                <a16:creationId xmlns:a16="http://schemas.microsoft.com/office/drawing/2014/main" id="{1E3F967C-676A-4DAD-A76B-879A53584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546100"/>
            <a:ext cx="6019800" cy="463846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altLang="en-US" sz="2400" b="1" dirty="0">
                <a:solidFill>
                  <a:srgbClr val="0070C0"/>
                </a:solidFill>
              </a:rPr>
              <a:t>Encapsulamento   -   </a:t>
            </a:r>
            <a:r>
              <a:rPr lang="pt-BR" altLang="en-US" sz="2400" b="1" dirty="0">
                <a:solidFill>
                  <a:srgbClr val="0070C0"/>
                </a:solidFill>
                <a:highlight>
                  <a:srgbClr val="FFFF00"/>
                </a:highlight>
              </a:rPr>
              <a:t>Métodos </a:t>
            </a:r>
            <a:r>
              <a:rPr lang="pt-BR" altLang="en-US" sz="2400" b="1" dirty="0" err="1">
                <a:solidFill>
                  <a:srgbClr val="0070C0"/>
                </a:solidFill>
                <a:highlight>
                  <a:srgbClr val="FFFF00"/>
                </a:highlight>
              </a:rPr>
              <a:t>get</a:t>
            </a:r>
            <a:r>
              <a:rPr lang="pt-BR" altLang="en-US" sz="2400" b="1" dirty="0">
                <a:solidFill>
                  <a:srgbClr val="0070C0"/>
                </a:solidFill>
                <a:highlight>
                  <a:srgbClr val="FFFF00"/>
                </a:highlight>
              </a:rPr>
              <a:t> e  set</a:t>
            </a:r>
            <a:endParaRPr lang="en-GB" altLang="en-US" sz="2400" dirty="0">
              <a:solidFill>
                <a:srgbClr val="0070C0"/>
              </a:solidFill>
            </a:endParaRP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1524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89F2AD2-E5C1-E379-1908-5D390BBD3949}"/>
              </a:ext>
            </a:extLst>
          </p:cNvPr>
          <p:cNvSpPr txBox="1"/>
          <p:nvPr/>
        </p:nvSpPr>
        <p:spPr>
          <a:xfrm>
            <a:off x="381000" y="1205208"/>
            <a:ext cx="2432142" cy="307777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algn="ctr"/>
            <a:r>
              <a:rPr lang="pt-BR" sz="1400" b="1" dirty="0">
                <a:solidFill>
                  <a:srgbClr val="0070C0"/>
                </a:solidFill>
              </a:rPr>
              <a:t>Classe Conta - </a:t>
            </a:r>
            <a:r>
              <a:rPr lang="pt-BR" sz="1400" b="1" dirty="0">
                <a:solidFill>
                  <a:srgbClr val="0070C0"/>
                </a:solidFill>
                <a:highlight>
                  <a:srgbClr val="FFFF00"/>
                </a:highlight>
              </a:rPr>
              <a:t>Vetor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9E95698-7E2E-DD17-6F7D-98A13A796884}"/>
              </a:ext>
            </a:extLst>
          </p:cNvPr>
          <p:cNvSpPr txBox="1"/>
          <p:nvPr/>
        </p:nvSpPr>
        <p:spPr>
          <a:xfrm>
            <a:off x="838200" y="1600200"/>
            <a:ext cx="7620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9F09A07-1915-4BD6-0858-0C72F59EC327}"/>
              </a:ext>
            </a:extLst>
          </p:cNvPr>
          <p:cNvSpPr txBox="1"/>
          <p:nvPr/>
        </p:nvSpPr>
        <p:spPr>
          <a:xfrm>
            <a:off x="6320490" y="621268"/>
            <a:ext cx="19091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Exemplo 4: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D981CE4-4EF0-0128-1106-6A60223D59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012" y="2490787"/>
            <a:ext cx="8181975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8305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>
            <a:extLst>
              <a:ext uri="{FF2B5EF4-FFF2-40B4-BE49-F238E27FC236}">
                <a16:creationId xmlns:a16="http://schemas.microsoft.com/office/drawing/2014/main" id="{1E3F967C-676A-4DAD-A76B-879A53584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546100"/>
            <a:ext cx="6019800" cy="463846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altLang="en-US" sz="2400" b="1" dirty="0">
                <a:solidFill>
                  <a:srgbClr val="0070C0"/>
                </a:solidFill>
              </a:rPr>
              <a:t>Métodos em Java</a:t>
            </a:r>
            <a:endParaRPr lang="en-GB" altLang="en-US" sz="2400" dirty="0">
              <a:solidFill>
                <a:srgbClr val="0070C0"/>
              </a:solidFill>
            </a:endParaRP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1524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89F2AD2-E5C1-E379-1908-5D390BBD3949}"/>
              </a:ext>
            </a:extLst>
          </p:cNvPr>
          <p:cNvSpPr txBox="1"/>
          <p:nvPr/>
        </p:nvSpPr>
        <p:spPr>
          <a:xfrm>
            <a:off x="381000" y="1074240"/>
            <a:ext cx="2432142" cy="461665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algn="ctr"/>
            <a:r>
              <a:rPr lang="pt-BR" sz="2400" b="1" dirty="0">
                <a:solidFill>
                  <a:srgbClr val="0070C0"/>
                </a:solidFill>
              </a:rPr>
              <a:t>Métodos</a:t>
            </a:r>
            <a:endParaRPr lang="pt-BR" sz="1400" b="1" dirty="0">
              <a:solidFill>
                <a:srgbClr val="0070C0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9E95698-7E2E-DD17-6F7D-98A13A796884}"/>
              </a:ext>
            </a:extLst>
          </p:cNvPr>
          <p:cNvSpPr txBox="1"/>
          <p:nvPr/>
        </p:nvSpPr>
        <p:spPr>
          <a:xfrm>
            <a:off x="838200" y="1600200"/>
            <a:ext cx="7620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8081D588-EABC-8666-03BE-AE56B4D1D1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828800"/>
            <a:ext cx="8610600" cy="2695226"/>
          </a:xfrm>
          <a:prstGeom prst="rect">
            <a:avLst/>
          </a:prstGeom>
          <a:noFill/>
          <a:ln w="22225">
            <a:solidFill>
              <a:srgbClr val="92D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</a:pPr>
            <a:r>
              <a:rPr lang="pt-BR" sz="2400" dirty="0">
                <a:solidFill>
                  <a:srgbClr val="0070C0"/>
                </a:solidFill>
              </a:rPr>
              <a:t>Os métodos são blocos de código que pertencem a uma classe e tem por finalidade realizar uma tarefa. </a:t>
            </a:r>
          </a:p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</a:pPr>
            <a:endParaRPr lang="pt-BR" sz="2400" dirty="0">
              <a:solidFill>
                <a:srgbClr val="0070C0"/>
              </a:solidFill>
            </a:endParaRPr>
          </a:p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</a:pPr>
            <a:endParaRPr lang="pt-BR" sz="2400" dirty="0">
              <a:solidFill>
                <a:srgbClr val="0070C0"/>
              </a:solidFill>
            </a:endParaRPr>
          </a:p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</a:pPr>
            <a:r>
              <a:rPr lang="pt-BR" sz="2400" dirty="0">
                <a:solidFill>
                  <a:srgbClr val="0070C0"/>
                </a:solidFill>
              </a:rPr>
              <a:t>Métodos geralmente correspondem a uma ação do objeto, como por exemplo: </a:t>
            </a:r>
            <a:r>
              <a:rPr lang="pt-BR" sz="2400" dirty="0">
                <a:solidFill>
                  <a:srgbClr val="0070C0"/>
                </a:solidFill>
                <a:highlight>
                  <a:srgbClr val="FFFF00"/>
                </a:highlight>
              </a:rPr>
              <a:t>correr</a:t>
            </a:r>
            <a:r>
              <a:rPr lang="pt-BR" sz="2400" dirty="0">
                <a:solidFill>
                  <a:srgbClr val="0070C0"/>
                </a:solidFill>
              </a:rPr>
              <a:t>, </a:t>
            </a:r>
            <a:r>
              <a:rPr lang="pt-BR" sz="2400" dirty="0">
                <a:solidFill>
                  <a:srgbClr val="0070C0"/>
                </a:solidFill>
                <a:highlight>
                  <a:srgbClr val="FFFF00"/>
                </a:highlight>
              </a:rPr>
              <a:t>nadar</a:t>
            </a:r>
            <a:r>
              <a:rPr lang="pt-BR" sz="2400" dirty="0">
                <a:solidFill>
                  <a:srgbClr val="0070C0"/>
                </a:solidFill>
              </a:rPr>
              <a:t>, </a:t>
            </a:r>
            <a:r>
              <a:rPr lang="pt-BR" sz="2400" dirty="0">
                <a:solidFill>
                  <a:srgbClr val="0070C0"/>
                </a:solidFill>
                <a:highlight>
                  <a:srgbClr val="FFFF00"/>
                </a:highlight>
              </a:rPr>
              <a:t>andar</a:t>
            </a:r>
            <a:r>
              <a:rPr lang="pt-BR" sz="2400" dirty="0">
                <a:solidFill>
                  <a:srgbClr val="0070C0"/>
                </a:solidFill>
              </a:rPr>
              <a:t>, </a:t>
            </a:r>
            <a:r>
              <a:rPr lang="pt-BR" sz="2400" dirty="0">
                <a:solidFill>
                  <a:srgbClr val="0070C0"/>
                </a:solidFill>
                <a:highlight>
                  <a:srgbClr val="FFFF00"/>
                </a:highlight>
              </a:rPr>
              <a:t>olhar</a:t>
            </a:r>
            <a:r>
              <a:rPr lang="pt-BR" sz="2400" dirty="0">
                <a:solidFill>
                  <a:srgbClr val="0070C0"/>
                </a:solidFill>
              </a:rPr>
              <a:t>, etc. </a:t>
            </a:r>
          </a:p>
        </p:txBody>
      </p:sp>
    </p:spTree>
    <p:extLst>
      <p:ext uri="{BB962C8B-B14F-4D97-AF65-F5344CB8AC3E}">
        <p14:creationId xmlns:p14="http://schemas.microsoft.com/office/powerpoint/2010/main" val="9858219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>
            <a:extLst>
              <a:ext uri="{FF2B5EF4-FFF2-40B4-BE49-F238E27FC236}">
                <a16:creationId xmlns:a16="http://schemas.microsoft.com/office/drawing/2014/main" id="{1E3F967C-676A-4DAD-A76B-879A53584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546100"/>
            <a:ext cx="6019800" cy="463846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altLang="en-US" sz="2400" b="1" dirty="0">
                <a:solidFill>
                  <a:srgbClr val="0070C0"/>
                </a:solidFill>
              </a:rPr>
              <a:t>Métodos em Java</a:t>
            </a:r>
            <a:endParaRPr lang="en-GB" altLang="en-US" sz="2400" dirty="0">
              <a:solidFill>
                <a:srgbClr val="0070C0"/>
              </a:solidFill>
            </a:endParaRP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1524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89F2AD2-E5C1-E379-1908-5D390BBD3949}"/>
              </a:ext>
            </a:extLst>
          </p:cNvPr>
          <p:cNvSpPr txBox="1"/>
          <p:nvPr/>
        </p:nvSpPr>
        <p:spPr>
          <a:xfrm>
            <a:off x="381000" y="1074240"/>
            <a:ext cx="2432142" cy="461665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algn="ctr"/>
            <a:r>
              <a:rPr lang="pt-BR" sz="2400" b="1" dirty="0">
                <a:solidFill>
                  <a:srgbClr val="0070C0"/>
                </a:solidFill>
              </a:rPr>
              <a:t>Métodos</a:t>
            </a:r>
            <a:endParaRPr lang="pt-BR" sz="1400" b="1" dirty="0">
              <a:solidFill>
                <a:srgbClr val="0070C0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9E95698-7E2E-DD17-6F7D-98A13A796884}"/>
              </a:ext>
            </a:extLst>
          </p:cNvPr>
          <p:cNvSpPr txBox="1"/>
          <p:nvPr/>
        </p:nvSpPr>
        <p:spPr>
          <a:xfrm>
            <a:off x="838200" y="1600200"/>
            <a:ext cx="7620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8081D588-EABC-8666-03BE-AE56B4D1D1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828800"/>
            <a:ext cx="8610600" cy="3064558"/>
          </a:xfrm>
          <a:prstGeom prst="rect">
            <a:avLst/>
          </a:prstGeom>
          <a:noFill/>
          <a:ln w="22225">
            <a:solidFill>
              <a:srgbClr val="92D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</a:pPr>
            <a:r>
              <a:rPr lang="pt-BR" sz="2400" dirty="0">
                <a:solidFill>
                  <a:srgbClr val="0070C0"/>
                </a:solidFill>
              </a:rPr>
              <a:t>Em uma classe para realizar </a:t>
            </a:r>
            <a:r>
              <a:rPr lang="pt-BR" sz="2400" dirty="0">
                <a:solidFill>
                  <a:srgbClr val="0070C0"/>
                </a:solidFill>
                <a:highlight>
                  <a:srgbClr val="FFFF00"/>
                </a:highlight>
              </a:rPr>
              <a:t>cálculos matemáticos </a:t>
            </a:r>
            <a:r>
              <a:rPr lang="pt-BR" sz="2400" dirty="0">
                <a:solidFill>
                  <a:srgbClr val="0070C0"/>
                </a:solidFill>
              </a:rPr>
              <a:t>poderia ser os cálculos </a:t>
            </a:r>
            <a:r>
              <a:rPr lang="pt-BR" sz="2400" dirty="0">
                <a:solidFill>
                  <a:srgbClr val="0070C0"/>
                </a:solidFill>
                <a:highlight>
                  <a:srgbClr val="FFFF00"/>
                </a:highlight>
              </a:rPr>
              <a:t>somar</a:t>
            </a:r>
            <a:r>
              <a:rPr lang="pt-BR" sz="2400" dirty="0">
                <a:solidFill>
                  <a:srgbClr val="0070C0"/>
                </a:solidFill>
              </a:rPr>
              <a:t>, </a:t>
            </a:r>
            <a:r>
              <a:rPr lang="pt-BR" sz="2400" dirty="0">
                <a:solidFill>
                  <a:srgbClr val="0070C0"/>
                </a:solidFill>
                <a:highlight>
                  <a:srgbClr val="FFFF00"/>
                </a:highlight>
              </a:rPr>
              <a:t>subtrair</a:t>
            </a:r>
            <a:r>
              <a:rPr lang="pt-BR" sz="2400" dirty="0">
                <a:solidFill>
                  <a:srgbClr val="0070C0"/>
                </a:solidFill>
              </a:rPr>
              <a:t>, </a:t>
            </a:r>
            <a:r>
              <a:rPr lang="pt-BR" sz="2400" dirty="0">
                <a:solidFill>
                  <a:srgbClr val="0070C0"/>
                </a:solidFill>
                <a:highlight>
                  <a:srgbClr val="FFFF00"/>
                </a:highlight>
              </a:rPr>
              <a:t>dividir</a:t>
            </a:r>
            <a:r>
              <a:rPr lang="pt-BR" sz="2400" dirty="0">
                <a:solidFill>
                  <a:srgbClr val="0070C0"/>
                </a:solidFill>
              </a:rPr>
              <a:t>, </a:t>
            </a:r>
            <a:r>
              <a:rPr lang="pt-BR" sz="2400" dirty="0">
                <a:solidFill>
                  <a:srgbClr val="0070C0"/>
                </a:solidFill>
                <a:highlight>
                  <a:srgbClr val="FFFF00"/>
                </a:highlight>
              </a:rPr>
              <a:t>multiplicar</a:t>
            </a:r>
            <a:r>
              <a:rPr lang="pt-BR" sz="2400" dirty="0">
                <a:solidFill>
                  <a:srgbClr val="0070C0"/>
                </a:solidFill>
              </a:rPr>
              <a:t> etc. </a:t>
            </a:r>
          </a:p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</a:pPr>
            <a:endParaRPr lang="pt-BR" sz="2400" dirty="0">
              <a:solidFill>
                <a:srgbClr val="0070C0"/>
              </a:solidFill>
            </a:endParaRPr>
          </a:p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</a:pPr>
            <a:endParaRPr lang="pt-BR" sz="2400" dirty="0">
              <a:solidFill>
                <a:srgbClr val="0070C0"/>
              </a:solidFill>
            </a:endParaRPr>
          </a:p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</a:pPr>
            <a:r>
              <a:rPr lang="pt-BR" sz="2400" dirty="0">
                <a:solidFill>
                  <a:srgbClr val="0070C0"/>
                </a:solidFill>
              </a:rPr>
              <a:t>Além disso, um papel fundamental dos métodos é ter de </a:t>
            </a:r>
            <a:r>
              <a:rPr lang="pt-BR" sz="2400" dirty="0">
                <a:solidFill>
                  <a:srgbClr val="0070C0"/>
                </a:solidFill>
                <a:highlight>
                  <a:srgbClr val="FFFF00"/>
                </a:highlight>
              </a:rPr>
              <a:t>evitar reescrever código </a:t>
            </a:r>
            <a:r>
              <a:rPr lang="pt-BR" sz="2400" dirty="0">
                <a:solidFill>
                  <a:srgbClr val="0070C0"/>
                </a:solidFill>
              </a:rPr>
              <a:t>para uma mesma função sempre que se deseja chamá-la para usar.</a:t>
            </a:r>
          </a:p>
        </p:txBody>
      </p:sp>
    </p:spTree>
    <p:extLst>
      <p:ext uri="{BB962C8B-B14F-4D97-AF65-F5344CB8AC3E}">
        <p14:creationId xmlns:p14="http://schemas.microsoft.com/office/powerpoint/2010/main" val="18765210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>
            <a:extLst>
              <a:ext uri="{FF2B5EF4-FFF2-40B4-BE49-F238E27FC236}">
                <a16:creationId xmlns:a16="http://schemas.microsoft.com/office/drawing/2014/main" id="{1E3F967C-676A-4DAD-A76B-879A53584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546100"/>
            <a:ext cx="6019800" cy="463846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altLang="en-US" sz="2400" b="1" dirty="0">
                <a:solidFill>
                  <a:srgbClr val="0070C0"/>
                </a:solidFill>
              </a:rPr>
              <a:t>Métodos em Java</a:t>
            </a:r>
            <a:endParaRPr lang="en-GB" altLang="en-US" sz="2400" dirty="0">
              <a:solidFill>
                <a:srgbClr val="0070C0"/>
              </a:solidFill>
            </a:endParaRP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1524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89F2AD2-E5C1-E379-1908-5D390BBD3949}"/>
              </a:ext>
            </a:extLst>
          </p:cNvPr>
          <p:cNvSpPr txBox="1"/>
          <p:nvPr/>
        </p:nvSpPr>
        <p:spPr>
          <a:xfrm>
            <a:off x="381000" y="1074240"/>
            <a:ext cx="4419600" cy="461665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pt-BR" sz="2400" b="1" dirty="0">
                <a:solidFill>
                  <a:srgbClr val="0070C0"/>
                </a:solidFill>
              </a:rPr>
              <a:t>Métodos da classe </a:t>
            </a:r>
            <a:r>
              <a:rPr lang="pt-BR" sz="2400" b="1" dirty="0">
                <a:solidFill>
                  <a:srgbClr val="0070C0"/>
                </a:solidFill>
                <a:highlight>
                  <a:srgbClr val="FFFF00"/>
                </a:highlight>
              </a:rPr>
              <a:t>Gatos</a:t>
            </a:r>
            <a:endParaRPr lang="pt-BR" sz="1400" b="1" dirty="0">
              <a:solidFill>
                <a:srgbClr val="0070C0"/>
              </a:solidFill>
              <a:highlight>
                <a:srgbClr val="FFFF00"/>
              </a:highlight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9E95698-7E2E-DD17-6F7D-98A13A796884}"/>
              </a:ext>
            </a:extLst>
          </p:cNvPr>
          <p:cNvSpPr txBox="1"/>
          <p:nvPr/>
        </p:nvSpPr>
        <p:spPr>
          <a:xfrm>
            <a:off x="838200" y="1600200"/>
            <a:ext cx="7620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223AD92-1641-D492-8506-5EAACDE29E39}"/>
              </a:ext>
            </a:extLst>
          </p:cNvPr>
          <p:cNvSpPr txBox="1"/>
          <p:nvPr/>
        </p:nvSpPr>
        <p:spPr>
          <a:xfrm>
            <a:off x="4903944" y="2100339"/>
            <a:ext cx="3123877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algn="just"/>
            <a:r>
              <a:rPr lang="pt-BR" sz="2200" b="1" u="sng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Gato</a:t>
            </a:r>
          </a:p>
          <a:p>
            <a:pPr lvl="1" algn="just"/>
            <a:r>
              <a:rPr lang="pt-BR" sz="2200" b="1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Atributos</a:t>
            </a:r>
            <a:r>
              <a:rPr lang="pt-BR" sz="2200" dirty="0">
                <a:effectLst/>
                <a:latin typeface="Arial" panose="020B0604020202020204" pitchFamily="34" charset="0"/>
              </a:rPr>
              <a:t>: </a:t>
            </a:r>
            <a:endParaRPr lang="pt-BR" sz="2200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2" algn="just"/>
            <a:r>
              <a:rPr lang="pt-BR" sz="2200" b="1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Raça</a:t>
            </a:r>
            <a:r>
              <a:rPr lang="pt-BR" sz="22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Siamês</a:t>
            </a:r>
          </a:p>
          <a:p>
            <a:pPr lvl="2" algn="just"/>
            <a:r>
              <a:rPr lang="pt-BR" sz="2200" b="1" dirty="0">
                <a:solidFill>
                  <a:schemeClr val="tx1"/>
                </a:solidFill>
                <a:latin typeface="Arial" panose="020B0604020202020204" pitchFamily="34" charset="0"/>
              </a:rPr>
              <a:t>Nome</a:t>
            </a:r>
            <a:r>
              <a:rPr lang="pt-BR" sz="2200" dirty="0">
                <a:solidFill>
                  <a:schemeClr val="tx1"/>
                </a:solidFill>
                <a:latin typeface="Arial" panose="020B0604020202020204" pitchFamily="34" charset="0"/>
              </a:rPr>
              <a:t>: Sansão</a:t>
            </a:r>
          </a:p>
          <a:p>
            <a:pPr lvl="2" algn="just"/>
            <a:r>
              <a:rPr lang="pt-BR" sz="2200" b="1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Peso</a:t>
            </a:r>
            <a:r>
              <a:rPr lang="pt-BR" sz="22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4 </a:t>
            </a:r>
            <a:r>
              <a:rPr lang="pt-BR" sz="220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kilos</a:t>
            </a:r>
            <a:endParaRPr lang="pt-BR" sz="2200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algn="just"/>
            <a:r>
              <a:rPr lang="pt-BR" sz="2200" b="1" dirty="0">
                <a:solidFill>
                  <a:schemeClr val="tx1"/>
                </a:solidFill>
                <a:latin typeface="Arial" panose="020B0604020202020204" pitchFamily="34" charset="0"/>
              </a:rPr>
              <a:t>Métodos</a:t>
            </a:r>
            <a:r>
              <a:rPr lang="pt-BR" sz="2200" dirty="0">
                <a:solidFill>
                  <a:schemeClr val="tx1"/>
                </a:solidFill>
                <a:latin typeface="Arial" panose="020B0604020202020204" pitchFamily="34" charset="0"/>
              </a:rPr>
              <a:t>:</a:t>
            </a:r>
          </a:p>
          <a:p>
            <a:pPr lvl="2" algn="just"/>
            <a:r>
              <a:rPr lang="pt-BR" sz="2200" dirty="0">
                <a:solidFill>
                  <a:schemeClr val="tx1"/>
                </a:solidFill>
                <a:latin typeface="Arial" panose="020B0604020202020204" pitchFamily="34" charset="0"/>
              </a:rPr>
              <a:t>Miar</a:t>
            </a:r>
          </a:p>
          <a:p>
            <a:pPr lvl="2" algn="just"/>
            <a:r>
              <a:rPr lang="pt-BR" sz="2200" dirty="0">
                <a:solidFill>
                  <a:schemeClr val="tx1"/>
                </a:solidFill>
                <a:latin typeface="Arial" panose="020B0604020202020204" pitchFamily="34" charset="0"/>
              </a:rPr>
              <a:t>Comer</a:t>
            </a:r>
          </a:p>
          <a:p>
            <a:pPr lvl="2" algn="just"/>
            <a:r>
              <a:rPr lang="pt-BR" sz="2200" dirty="0">
                <a:solidFill>
                  <a:schemeClr val="tx1"/>
                </a:solidFill>
                <a:latin typeface="Arial" panose="020B0604020202020204" pitchFamily="34" charset="0"/>
              </a:rPr>
              <a:t>Dormir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7315D51-6046-3A9E-F0B2-CB266DE588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49" y="1752600"/>
            <a:ext cx="3971925" cy="4505325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952AE97A-3E98-A42E-52DD-4BE9BE4DDF5C}"/>
              </a:ext>
            </a:extLst>
          </p:cNvPr>
          <p:cNvSpPr/>
          <p:nvPr/>
        </p:nvSpPr>
        <p:spPr>
          <a:xfrm>
            <a:off x="1477736" y="3584667"/>
            <a:ext cx="2730280" cy="243171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58448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>
            <a:extLst>
              <a:ext uri="{FF2B5EF4-FFF2-40B4-BE49-F238E27FC236}">
                <a16:creationId xmlns:a16="http://schemas.microsoft.com/office/drawing/2014/main" id="{1E3F967C-676A-4DAD-A76B-879A53584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546100"/>
            <a:ext cx="6019800" cy="463846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altLang="en-US" sz="2400" b="1" dirty="0">
                <a:solidFill>
                  <a:srgbClr val="0070C0"/>
                </a:solidFill>
              </a:rPr>
              <a:t>Métodos em Java</a:t>
            </a:r>
            <a:endParaRPr lang="en-GB" altLang="en-US" sz="2400" dirty="0">
              <a:solidFill>
                <a:srgbClr val="0070C0"/>
              </a:solidFill>
            </a:endParaRP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1524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89F2AD2-E5C1-E379-1908-5D390BBD3949}"/>
              </a:ext>
            </a:extLst>
          </p:cNvPr>
          <p:cNvSpPr txBox="1"/>
          <p:nvPr/>
        </p:nvSpPr>
        <p:spPr>
          <a:xfrm>
            <a:off x="381000" y="1074240"/>
            <a:ext cx="4419600" cy="461665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pt-BR" sz="2400" b="1" dirty="0">
                <a:solidFill>
                  <a:srgbClr val="0070C0"/>
                </a:solidFill>
              </a:rPr>
              <a:t>Métodos</a:t>
            </a:r>
            <a:endParaRPr lang="pt-BR" sz="1400" b="1" dirty="0">
              <a:solidFill>
                <a:srgbClr val="0070C0"/>
              </a:solidFill>
              <a:highlight>
                <a:srgbClr val="FFFF00"/>
              </a:highlight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9E95698-7E2E-DD17-6F7D-98A13A796884}"/>
              </a:ext>
            </a:extLst>
          </p:cNvPr>
          <p:cNvSpPr txBox="1"/>
          <p:nvPr/>
        </p:nvSpPr>
        <p:spPr>
          <a:xfrm>
            <a:off x="838200" y="1600200"/>
            <a:ext cx="7620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C7F3B0A-D800-2A0F-C124-811B214BAB08}"/>
              </a:ext>
            </a:extLst>
          </p:cNvPr>
          <p:cNvSpPr txBox="1"/>
          <p:nvPr/>
        </p:nvSpPr>
        <p:spPr>
          <a:xfrm>
            <a:off x="654812" y="1914244"/>
            <a:ext cx="8054181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dirty="0">
                <a:solidFill>
                  <a:schemeClr val="tx1"/>
                </a:solidFill>
              </a:rPr>
              <a:t>Os métodos se comportam semelhantes à funções: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tx1"/>
                </a:solidFill>
              </a:rPr>
              <a:t>Podemos </a:t>
            </a:r>
            <a:r>
              <a:rPr lang="pt-BR" sz="2800" b="1" dirty="0">
                <a:solidFill>
                  <a:schemeClr val="tx1"/>
                </a:solidFill>
              </a:rPr>
              <a:t>chamar</a:t>
            </a:r>
            <a:r>
              <a:rPr lang="pt-BR" sz="2800" dirty="0">
                <a:solidFill>
                  <a:schemeClr val="tx1"/>
                </a:solidFill>
              </a:rPr>
              <a:t> um método apenas para executá-lo;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tx1"/>
                </a:solidFill>
              </a:rPr>
              <a:t>Podemos </a:t>
            </a:r>
            <a:r>
              <a:rPr lang="pt-BR" sz="2800" b="1" dirty="0">
                <a:solidFill>
                  <a:schemeClr val="tx1"/>
                </a:solidFill>
              </a:rPr>
              <a:t>enviar parâmetros </a:t>
            </a:r>
            <a:r>
              <a:rPr lang="pt-BR" sz="2800" dirty="0">
                <a:solidFill>
                  <a:schemeClr val="tx1"/>
                </a:solidFill>
              </a:rPr>
              <a:t>para dentro dos métodos;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tx1"/>
                </a:solidFill>
              </a:rPr>
              <a:t>Podemos </a:t>
            </a:r>
            <a:r>
              <a:rPr lang="pt-BR" sz="2800" b="1" dirty="0">
                <a:solidFill>
                  <a:schemeClr val="tx1"/>
                </a:solidFill>
              </a:rPr>
              <a:t>enviar parâmetros e receber </a:t>
            </a:r>
            <a:r>
              <a:rPr lang="pt-BR" sz="2800" dirty="0">
                <a:solidFill>
                  <a:schemeClr val="tx1"/>
                </a:solidFill>
              </a:rPr>
              <a:t>algum resultado esperado.</a:t>
            </a:r>
          </a:p>
        </p:txBody>
      </p:sp>
    </p:spTree>
    <p:extLst>
      <p:ext uri="{BB962C8B-B14F-4D97-AF65-F5344CB8AC3E}">
        <p14:creationId xmlns:p14="http://schemas.microsoft.com/office/powerpoint/2010/main" val="15265573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>
            <a:extLst>
              <a:ext uri="{FF2B5EF4-FFF2-40B4-BE49-F238E27FC236}">
                <a16:creationId xmlns:a16="http://schemas.microsoft.com/office/drawing/2014/main" id="{1E3F967C-676A-4DAD-A76B-879A53584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546100"/>
            <a:ext cx="6019800" cy="463846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altLang="en-US" sz="2400" b="1" dirty="0">
                <a:solidFill>
                  <a:srgbClr val="0070C0"/>
                </a:solidFill>
              </a:rPr>
              <a:t>Métodos em Java</a:t>
            </a:r>
            <a:endParaRPr lang="en-GB" altLang="en-US" sz="2400" dirty="0">
              <a:solidFill>
                <a:srgbClr val="0070C0"/>
              </a:solidFill>
            </a:endParaRP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1524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89F2AD2-E5C1-E379-1908-5D390BBD3949}"/>
              </a:ext>
            </a:extLst>
          </p:cNvPr>
          <p:cNvSpPr txBox="1"/>
          <p:nvPr/>
        </p:nvSpPr>
        <p:spPr>
          <a:xfrm>
            <a:off x="381000" y="1074240"/>
            <a:ext cx="4419600" cy="461665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pt-BR" sz="2400" b="1" dirty="0">
                <a:solidFill>
                  <a:srgbClr val="0070C0"/>
                </a:solidFill>
              </a:rPr>
              <a:t>Métodos</a:t>
            </a:r>
            <a:endParaRPr lang="pt-BR" sz="1400" b="1" dirty="0">
              <a:solidFill>
                <a:srgbClr val="0070C0"/>
              </a:solidFill>
              <a:highlight>
                <a:srgbClr val="FFFF00"/>
              </a:highlight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9E95698-7E2E-DD17-6F7D-98A13A796884}"/>
              </a:ext>
            </a:extLst>
          </p:cNvPr>
          <p:cNvSpPr txBox="1"/>
          <p:nvPr/>
        </p:nvSpPr>
        <p:spPr>
          <a:xfrm>
            <a:off x="838200" y="1600200"/>
            <a:ext cx="7620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C7F3B0A-D800-2A0F-C124-811B214BAB08}"/>
              </a:ext>
            </a:extLst>
          </p:cNvPr>
          <p:cNvSpPr txBox="1"/>
          <p:nvPr/>
        </p:nvSpPr>
        <p:spPr>
          <a:xfrm>
            <a:off x="654812" y="1914244"/>
            <a:ext cx="8054181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dirty="0">
                <a:solidFill>
                  <a:schemeClr val="tx1"/>
                </a:solidFill>
              </a:rPr>
              <a:t>Os métodos se comportam semelhantes à funções: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tx1"/>
                </a:solidFill>
              </a:rPr>
              <a:t>Podemos </a:t>
            </a:r>
            <a:r>
              <a:rPr lang="pt-BR" sz="2800" b="1" dirty="0">
                <a:solidFill>
                  <a:schemeClr val="tx1"/>
                </a:solidFill>
              </a:rPr>
              <a:t>chamar</a:t>
            </a:r>
            <a:r>
              <a:rPr lang="pt-BR" sz="2800" dirty="0">
                <a:solidFill>
                  <a:schemeClr val="tx1"/>
                </a:solidFill>
              </a:rPr>
              <a:t> um método apenas para executá-lo;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tx1"/>
                </a:solidFill>
              </a:rPr>
              <a:t>Podemos </a:t>
            </a:r>
            <a:r>
              <a:rPr lang="pt-BR" sz="2800" b="1" dirty="0">
                <a:solidFill>
                  <a:schemeClr val="tx1"/>
                </a:solidFill>
              </a:rPr>
              <a:t>enviar parâmetros </a:t>
            </a:r>
            <a:r>
              <a:rPr lang="pt-BR" sz="2800" dirty="0">
                <a:solidFill>
                  <a:schemeClr val="tx1"/>
                </a:solidFill>
              </a:rPr>
              <a:t>para dentro dos métodos;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tx1"/>
                </a:solidFill>
              </a:rPr>
              <a:t>Podemos </a:t>
            </a:r>
            <a:r>
              <a:rPr lang="pt-BR" sz="2800" b="1" dirty="0">
                <a:solidFill>
                  <a:schemeClr val="tx1"/>
                </a:solidFill>
              </a:rPr>
              <a:t>enviar parâmetros e receber </a:t>
            </a:r>
            <a:r>
              <a:rPr lang="pt-BR" sz="2800" dirty="0">
                <a:solidFill>
                  <a:schemeClr val="tx1"/>
                </a:solidFill>
              </a:rPr>
              <a:t>algum resultado esperado.</a:t>
            </a:r>
          </a:p>
        </p:txBody>
      </p:sp>
    </p:spTree>
    <p:extLst>
      <p:ext uri="{BB962C8B-B14F-4D97-AF65-F5344CB8AC3E}">
        <p14:creationId xmlns:p14="http://schemas.microsoft.com/office/powerpoint/2010/main" val="13376344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>
            <a:extLst>
              <a:ext uri="{FF2B5EF4-FFF2-40B4-BE49-F238E27FC236}">
                <a16:creationId xmlns:a16="http://schemas.microsoft.com/office/drawing/2014/main" id="{1E3F967C-676A-4DAD-A76B-879A53584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546100"/>
            <a:ext cx="6019800" cy="463846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altLang="en-US" sz="2400" b="1" dirty="0">
                <a:solidFill>
                  <a:srgbClr val="0070C0"/>
                </a:solidFill>
              </a:rPr>
              <a:t>Métodos em Java   -   </a:t>
            </a:r>
            <a:r>
              <a:rPr lang="pt-BR" altLang="en-US" sz="2400" b="1" dirty="0">
                <a:solidFill>
                  <a:srgbClr val="0070C0"/>
                </a:solidFill>
                <a:highlight>
                  <a:srgbClr val="FFFF00"/>
                </a:highlight>
              </a:rPr>
              <a:t>Exemplo 01</a:t>
            </a:r>
            <a:endParaRPr lang="en-GB" altLang="en-US" sz="2400" dirty="0">
              <a:solidFill>
                <a:srgbClr val="0070C0"/>
              </a:solidFill>
              <a:highlight>
                <a:srgbClr val="FFFF00"/>
              </a:highlight>
            </a:endParaRP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1524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89F2AD2-E5C1-E379-1908-5D390BBD3949}"/>
              </a:ext>
            </a:extLst>
          </p:cNvPr>
          <p:cNvSpPr txBox="1"/>
          <p:nvPr/>
        </p:nvSpPr>
        <p:spPr>
          <a:xfrm>
            <a:off x="152400" y="1009946"/>
            <a:ext cx="5257800" cy="369332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Método para somar dois números.</a:t>
            </a:r>
            <a:endParaRPr lang="pt-BR" sz="1100" b="1" dirty="0">
              <a:solidFill>
                <a:srgbClr val="0070C0"/>
              </a:solidFill>
              <a:highlight>
                <a:srgbClr val="FFFF00"/>
              </a:highlight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9E95698-7E2E-DD17-6F7D-98A13A796884}"/>
              </a:ext>
            </a:extLst>
          </p:cNvPr>
          <p:cNvSpPr txBox="1"/>
          <p:nvPr/>
        </p:nvSpPr>
        <p:spPr>
          <a:xfrm>
            <a:off x="838200" y="1600200"/>
            <a:ext cx="7620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9E5E09A-7B65-7534-DD50-095DF13620EF}"/>
              </a:ext>
            </a:extLst>
          </p:cNvPr>
          <p:cNvSpPr txBox="1"/>
          <p:nvPr/>
        </p:nvSpPr>
        <p:spPr>
          <a:xfrm>
            <a:off x="410038" y="1452615"/>
            <a:ext cx="832392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dirty="0">
                <a:solidFill>
                  <a:srgbClr val="0070C0"/>
                </a:solidFill>
              </a:rPr>
              <a:t>1º</a:t>
            </a:r>
            <a:r>
              <a:rPr lang="pt-BR" sz="2000" dirty="0"/>
              <a:t> </a:t>
            </a:r>
            <a:r>
              <a:rPr lang="pt-BR" sz="2000" dirty="0">
                <a:solidFill>
                  <a:schemeClr val="tx1"/>
                </a:solidFill>
              </a:rPr>
              <a:t>Declarar a </a:t>
            </a:r>
            <a:r>
              <a:rPr lang="pt-BR" sz="2000" b="1" dirty="0">
                <a:solidFill>
                  <a:schemeClr val="tx1"/>
                </a:solidFill>
              </a:rPr>
              <a:t>classes</a:t>
            </a:r>
            <a:r>
              <a:rPr lang="pt-BR" sz="2000" dirty="0">
                <a:solidFill>
                  <a:schemeClr val="tx1"/>
                </a:solidFill>
              </a:rPr>
              <a:t> e os </a:t>
            </a:r>
            <a:r>
              <a:rPr lang="pt-BR" sz="2000" b="1" dirty="0">
                <a:solidFill>
                  <a:schemeClr val="tx1"/>
                </a:solidFill>
              </a:rPr>
              <a:t>atributos</a:t>
            </a:r>
            <a:r>
              <a:rPr lang="pt-BR" sz="2000" dirty="0">
                <a:solidFill>
                  <a:schemeClr val="tx1"/>
                </a:solidFill>
              </a:rPr>
              <a:t> que são os </a:t>
            </a:r>
            <a:r>
              <a:rPr lang="pt-BR" sz="2000" dirty="0">
                <a:solidFill>
                  <a:schemeClr val="tx1"/>
                </a:solidFill>
                <a:highlight>
                  <a:srgbClr val="FFFF00"/>
                </a:highlight>
              </a:rPr>
              <a:t>dois números </a:t>
            </a:r>
            <a:r>
              <a:rPr lang="pt-BR" sz="2000" dirty="0">
                <a:solidFill>
                  <a:schemeClr val="tx1"/>
                </a:solidFill>
              </a:rPr>
              <a:t>para soma. Atributos </a:t>
            </a:r>
            <a:r>
              <a:rPr lang="pt-BR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pt-BR" sz="2000" dirty="0">
                <a:solidFill>
                  <a:schemeClr val="tx1"/>
                </a:solidFill>
              </a:rPr>
              <a:t> encapsulados.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72C060D-CC2E-663F-5A14-54400EBA39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0001"/>
          <a:stretch/>
        </p:blipFill>
        <p:spPr>
          <a:xfrm>
            <a:off x="3301818" y="2091717"/>
            <a:ext cx="5740764" cy="4307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9517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>
            <a:extLst>
              <a:ext uri="{FF2B5EF4-FFF2-40B4-BE49-F238E27FC236}">
                <a16:creationId xmlns:a16="http://schemas.microsoft.com/office/drawing/2014/main" id="{1E3F967C-676A-4DAD-A76B-879A53584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546100"/>
            <a:ext cx="6019800" cy="463846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altLang="en-US" sz="2400" b="1" dirty="0">
                <a:solidFill>
                  <a:srgbClr val="0070C0"/>
                </a:solidFill>
              </a:rPr>
              <a:t>Métodos em Java   -   </a:t>
            </a:r>
            <a:r>
              <a:rPr lang="pt-BR" altLang="en-US" sz="2400" b="1" dirty="0">
                <a:solidFill>
                  <a:srgbClr val="0070C0"/>
                </a:solidFill>
                <a:highlight>
                  <a:srgbClr val="FFFF00"/>
                </a:highlight>
              </a:rPr>
              <a:t>Exemplo 01</a:t>
            </a:r>
            <a:endParaRPr lang="en-GB" altLang="en-US" sz="2400" dirty="0">
              <a:solidFill>
                <a:srgbClr val="0070C0"/>
              </a:solidFill>
              <a:highlight>
                <a:srgbClr val="FFFF00"/>
              </a:highlight>
            </a:endParaRP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1524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89F2AD2-E5C1-E379-1908-5D390BBD3949}"/>
              </a:ext>
            </a:extLst>
          </p:cNvPr>
          <p:cNvSpPr txBox="1"/>
          <p:nvPr/>
        </p:nvSpPr>
        <p:spPr>
          <a:xfrm>
            <a:off x="152400" y="1009946"/>
            <a:ext cx="5257800" cy="369332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Método para somar dois números.</a:t>
            </a:r>
            <a:endParaRPr lang="pt-BR" sz="1100" b="1" dirty="0">
              <a:solidFill>
                <a:srgbClr val="0070C0"/>
              </a:solidFill>
              <a:highlight>
                <a:srgbClr val="FFFF00"/>
              </a:highlight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9E95698-7E2E-DD17-6F7D-98A13A796884}"/>
              </a:ext>
            </a:extLst>
          </p:cNvPr>
          <p:cNvSpPr txBox="1"/>
          <p:nvPr/>
        </p:nvSpPr>
        <p:spPr>
          <a:xfrm>
            <a:off x="838200" y="1600200"/>
            <a:ext cx="7620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9E5E09A-7B65-7534-DD50-095DF13620EF}"/>
              </a:ext>
            </a:extLst>
          </p:cNvPr>
          <p:cNvSpPr txBox="1"/>
          <p:nvPr/>
        </p:nvSpPr>
        <p:spPr>
          <a:xfrm>
            <a:off x="410038" y="1452615"/>
            <a:ext cx="832392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dirty="0">
                <a:solidFill>
                  <a:srgbClr val="0070C0"/>
                </a:solidFill>
              </a:rPr>
              <a:t>2º</a:t>
            </a:r>
            <a:r>
              <a:rPr lang="pt-BR" sz="2000" dirty="0"/>
              <a:t> </a:t>
            </a:r>
            <a:r>
              <a:rPr lang="pt-BR" sz="2000" dirty="0">
                <a:solidFill>
                  <a:schemeClr val="tx1"/>
                </a:solidFill>
              </a:rPr>
              <a:t>Instanciar os objetos e solicitar os </a:t>
            </a:r>
            <a:r>
              <a:rPr lang="pt-BR" sz="2000" dirty="0">
                <a:solidFill>
                  <a:schemeClr val="tx1"/>
                </a:solidFill>
                <a:highlight>
                  <a:srgbClr val="FFFF00"/>
                </a:highlight>
              </a:rPr>
              <a:t>valores do usuário</a:t>
            </a:r>
            <a:r>
              <a:rPr lang="pt-BR" sz="2000" dirty="0">
                <a:solidFill>
                  <a:schemeClr val="tx1"/>
                </a:solidFill>
              </a:rPr>
              <a:t>. Depois, obter os dados e enviar p/ um método chamado Soma. 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66E294F3-D2A0-A25E-25FF-21D8B13566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624" y="2147801"/>
            <a:ext cx="6016976" cy="4004437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BDDC00DA-E839-A4AE-DF66-E1046586AFF3}"/>
              </a:ext>
            </a:extLst>
          </p:cNvPr>
          <p:cNvSpPr txBox="1"/>
          <p:nvPr/>
        </p:nvSpPr>
        <p:spPr>
          <a:xfrm>
            <a:off x="533400" y="3886200"/>
            <a:ext cx="3810000" cy="369332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1F173A2-EA50-F458-C964-8F622518EC93}"/>
              </a:ext>
            </a:extLst>
          </p:cNvPr>
          <p:cNvSpPr txBox="1"/>
          <p:nvPr/>
        </p:nvSpPr>
        <p:spPr>
          <a:xfrm>
            <a:off x="457200" y="4693821"/>
            <a:ext cx="5105400" cy="369332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DF6C4AFF-F1DD-ADE8-7D6D-300384917CFD}"/>
              </a:ext>
            </a:extLst>
          </p:cNvPr>
          <p:cNvCxnSpPr/>
          <p:nvPr/>
        </p:nvCxnSpPr>
        <p:spPr bwMode="auto">
          <a:xfrm flipH="1">
            <a:off x="4343400" y="1752600"/>
            <a:ext cx="1219200" cy="23622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AB3445ED-BE5F-BB89-B9D7-1C7CB1CDE456}"/>
              </a:ext>
            </a:extLst>
          </p:cNvPr>
          <p:cNvCxnSpPr/>
          <p:nvPr/>
        </p:nvCxnSpPr>
        <p:spPr bwMode="auto">
          <a:xfrm flipH="1">
            <a:off x="4343400" y="1752600"/>
            <a:ext cx="2209800" cy="3135869"/>
          </a:xfrm>
          <a:prstGeom prst="straightConnector1">
            <a:avLst/>
          </a:prstGeom>
          <a:solidFill>
            <a:srgbClr val="00B8FF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41C9AB7E-84E3-A64D-8FA9-EE17992197C3}"/>
              </a:ext>
            </a:extLst>
          </p:cNvPr>
          <p:cNvSpPr txBox="1"/>
          <p:nvPr/>
        </p:nvSpPr>
        <p:spPr>
          <a:xfrm>
            <a:off x="5643240" y="5058445"/>
            <a:ext cx="3421973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Os atributos estão encapsulados, portanto utilizar o </a:t>
            </a:r>
            <a:r>
              <a:rPr lang="pt-BR" b="1" dirty="0">
                <a:solidFill>
                  <a:schemeClr val="tx1"/>
                </a:solidFill>
                <a:highlight>
                  <a:srgbClr val="FFFF00"/>
                </a:highlight>
              </a:rPr>
              <a:t>método set </a:t>
            </a:r>
            <a:r>
              <a:rPr lang="pt-BR" dirty="0">
                <a:solidFill>
                  <a:schemeClr val="tx1"/>
                </a:solidFill>
              </a:rPr>
              <a:t>para “</a:t>
            </a:r>
            <a:r>
              <a:rPr lang="pt-BR" dirty="0" err="1">
                <a:solidFill>
                  <a:schemeClr val="tx1"/>
                </a:solidFill>
              </a:rPr>
              <a:t>setar</a:t>
            </a:r>
            <a:r>
              <a:rPr lang="pt-BR" dirty="0">
                <a:solidFill>
                  <a:schemeClr val="tx1"/>
                </a:solidFill>
              </a:rPr>
              <a:t>” os dados via teclado.</a:t>
            </a:r>
          </a:p>
        </p:txBody>
      </p:sp>
    </p:spTree>
    <p:extLst>
      <p:ext uri="{BB962C8B-B14F-4D97-AF65-F5344CB8AC3E}">
        <p14:creationId xmlns:p14="http://schemas.microsoft.com/office/powerpoint/2010/main" val="34505497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EB90C454-D2FC-472B-BEE2-A2D74AAD7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828800"/>
            <a:ext cx="8610600" cy="648512"/>
          </a:xfrm>
          <a:prstGeom prst="rect">
            <a:avLst/>
          </a:prstGeom>
          <a:noFill/>
          <a:ln w="22225">
            <a:solidFill>
              <a:srgbClr val="92D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dirty="0">
                <a:solidFill>
                  <a:srgbClr val="0070C0"/>
                </a:solidFill>
              </a:rPr>
              <a:t>A POO possui 4 pilares fundamentais na sua classificação principal como paradigma:</a:t>
            </a: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1E3F967C-676A-4DAD-A76B-879A53584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341438"/>
            <a:ext cx="792480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altLang="en-US" b="1" dirty="0">
                <a:solidFill>
                  <a:srgbClr val="0070C0"/>
                </a:solidFill>
              </a:rPr>
              <a:t>Encapsulamento</a:t>
            </a:r>
            <a:endParaRPr lang="en-GB" altLang="en-US" dirty="0">
              <a:solidFill>
                <a:srgbClr val="0070C0"/>
              </a:solidFill>
            </a:endParaRP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6096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E1FDED1E-BAB4-E52D-EA19-27CA8847F2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2884" y="2793135"/>
            <a:ext cx="4177247" cy="2932961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2576D670-BDBD-9613-294A-56C4B1107B67}"/>
              </a:ext>
            </a:extLst>
          </p:cNvPr>
          <p:cNvSpPr txBox="1"/>
          <p:nvPr/>
        </p:nvSpPr>
        <p:spPr>
          <a:xfrm>
            <a:off x="6019800" y="3884550"/>
            <a:ext cx="457200" cy="1600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52901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>
            <a:extLst>
              <a:ext uri="{FF2B5EF4-FFF2-40B4-BE49-F238E27FC236}">
                <a16:creationId xmlns:a16="http://schemas.microsoft.com/office/drawing/2014/main" id="{1E3F967C-676A-4DAD-A76B-879A53584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546100"/>
            <a:ext cx="6019800" cy="463846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altLang="en-US" sz="2400" b="1" dirty="0">
                <a:solidFill>
                  <a:srgbClr val="0070C0"/>
                </a:solidFill>
              </a:rPr>
              <a:t>Métodos em Java   -   </a:t>
            </a:r>
            <a:r>
              <a:rPr lang="pt-BR" altLang="en-US" sz="2400" b="1" dirty="0">
                <a:solidFill>
                  <a:srgbClr val="0070C0"/>
                </a:solidFill>
                <a:highlight>
                  <a:srgbClr val="FFFF00"/>
                </a:highlight>
              </a:rPr>
              <a:t>Exemplo 01</a:t>
            </a:r>
            <a:endParaRPr lang="en-GB" altLang="en-US" sz="2400" dirty="0">
              <a:solidFill>
                <a:srgbClr val="0070C0"/>
              </a:solidFill>
              <a:highlight>
                <a:srgbClr val="FFFF00"/>
              </a:highlight>
            </a:endParaRP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1524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89F2AD2-E5C1-E379-1908-5D390BBD3949}"/>
              </a:ext>
            </a:extLst>
          </p:cNvPr>
          <p:cNvSpPr txBox="1"/>
          <p:nvPr/>
        </p:nvSpPr>
        <p:spPr>
          <a:xfrm>
            <a:off x="152400" y="1009946"/>
            <a:ext cx="5257800" cy="369332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Método para somar dois números.</a:t>
            </a:r>
            <a:endParaRPr lang="pt-BR" sz="1100" b="1" dirty="0">
              <a:solidFill>
                <a:srgbClr val="0070C0"/>
              </a:solidFill>
              <a:highlight>
                <a:srgbClr val="FFFF00"/>
              </a:highlight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9E95698-7E2E-DD17-6F7D-98A13A796884}"/>
              </a:ext>
            </a:extLst>
          </p:cNvPr>
          <p:cNvSpPr txBox="1"/>
          <p:nvPr/>
        </p:nvSpPr>
        <p:spPr>
          <a:xfrm>
            <a:off x="838200" y="1600200"/>
            <a:ext cx="7620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9E5E09A-7B65-7534-DD50-095DF13620EF}"/>
              </a:ext>
            </a:extLst>
          </p:cNvPr>
          <p:cNvSpPr txBox="1"/>
          <p:nvPr/>
        </p:nvSpPr>
        <p:spPr>
          <a:xfrm>
            <a:off x="410038" y="1452615"/>
            <a:ext cx="832392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dirty="0">
                <a:solidFill>
                  <a:srgbClr val="0070C0"/>
                </a:solidFill>
              </a:rPr>
              <a:t>2º</a:t>
            </a:r>
            <a:r>
              <a:rPr lang="pt-BR" sz="2000" dirty="0"/>
              <a:t> </a:t>
            </a:r>
            <a:r>
              <a:rPr lang="pt-BR" sz="2000" dirty="0">
                <a:solidFill>
                  <a:schemeClr val="tx1"/>
                </a:solidFill>
              </a:rPr>
              <a:t>Instanciar os objetos e solicitar os valores do usuário. Depois, </a:t>
            </a:r>
            <a:r>
              <a:rPr lang="pt-BR" sz="2000" dirty="0">
                <a:solidFill>
                  <a:schemeClr val="tx1"/>
                </a:solidFill>
                <a:highlight>
                  <a:srgbClr val="FFFF00"/>
                </a:highlight>
              </a:rPr>
              <a:t>obter os dados e enviar p/ um método chamado Soma. 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66E294F3-D2A0-A25E-25FF-21D8B13566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624" y="2147801"/>
            <a:ext cx="6016976" cy="4004437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51F173A2-EA50-F458-C964-8F622518EC93}"/>
              </a:ext>
            </a:extLst>
          </p:cNvPr>
          <p:cNvSpPr txBox="1"/>
          <p:nvPr/>
        </p:nvSpPr>
        <p:spPr>
          <a:xfrm>
            <a:off x="457200" y="5207000"/>
            <a:ext cx="5105400" cy="369332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AB3445ED-BE5F-BB89-B9D7-1C7CB1CDE456}"/>
              </a:ext>
            </a:extLst>
          </p:cNvPr>
          <p:cNvCxnSpPr/>
          <p:nvPr/>
        </p:nvCxnSpPr>
        <p:spPr bwMode="auto">
          <a:xfrm flipH="1">
            <a:off x="4280694" y="2147801"/>
            <a:ext cx="1434306" cy="3059199"/>
          </a:xfrm>
          <a:prstGeom prst="straightConnector1">
            <a:avLst/>
          </a:prstGeom>
          <a:solidFill>
            <a:srgbClr val="00B8FF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41C9AB7E-84E3-A64D-8FA9-EE17992197C3}"/>
              </a:ext>
            </a:extLst>
          </p:cNvPr>
          <p:cNvSpPr txBox="1"/>
          <p:nvPr/>
        </p:nvSpPr>
        <p:spPr>
          <a:xfrm>
            <a:off x="5715000" y="5257800"/>
            <a:ext cx="3421973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Utilizar o </a:t>
            </a:r>
            <a:r>
              <a:rPr lang="pt-BR" b="1" dirty="0">
                <a:solidFill>
                  <a:schemeClr val="tx1"/>
                </a:solidFill>
                <a:highlight>
                  <a:srgbClr val="FFFF00"/>
                </a:highlight>
              </a:rPr>
              <a:t>método </a:t>
            </a:r>
            <a:r>
              <a:rPr lang="pt-BR" b="1" dirty="0" err="1">
                <a:solidFill>
                  <a:schemeClr val="tx1"/>
                </a:solidFill>
                <a:highlight>
                  <a:srgbClr val="FFFF00"/>
                </a:highlight>
              </a:rPr>
              <a:t>get</a:t>
            </a:r>
            <a:r>
              <a:rPr lang="pt-BR" b="1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pt-BR" dirty="0">
                <a:solidFill>
                  <a:schemeClr val="tx1"/>
                </a:solidFill>
              </a:rPr>
              <a:t>para “obter” os dados e enviar para o método chamado Soma.</a:t>
            </a:r>
          </a:p>
        </p:txBody>
      </p:sp>
    </p:spTree>
    <p:extLst>
      <p:ext uri="{BB962C8B-B14F-4D97-AF65-F5344CB8AC3E}">
        <p14:creationId xmlns:p14="http://schemas.microsoft.com/office/powerpoint/2010/main" val="39073938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>
            <a:extLst>
              <a:ext uri="{FF2B5EF4-FFF2-40B4-BE49-F238E27FC236}">
                <a16:creationId xmlns:a16="http://schemas.microsoft.com/office/drawing/2014/main" id="{1E3F967C-676A-4DAD-A76B-879A53584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546100"/>
            <a:ext cx="6019800" cy="463846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altLang="en-US" sz="2400" b="1" dirty="0">
                <a:solidFill>
                  <a:srgbClr val="0070C0"/>
                </a:solidFill>
              </a:rPr>
              <a:t>Métodos em Java   -   </a:t>
            </a:r>
            <a:r>
              <a:rPr lang="pt-BR" altLang="en-US" sz="2400" b="1" dirty="0">
                <a:solidFill>
                  <a:srgbClr val="0070C0"/>
                </a:solidFill>
                <a:highlight>
                  <a:srgbClr val="FFFF00"/>
                </a:highlight>
              </a:rPr>
              <a:t>Exemplo 01</a:t>
            </a:r>
            <a:endParaRPr lang="en-GB" altLang="en-US" sz="2400" dirty="0">
              <a:solidFill>
                <a:srgbClr val="0070C0"/>
              </a:solidFill>
              <a:highlight>
                <a:srgbClr val="FFFF00"/>
              </a:highlight>
            </a:endParaRP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1524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89F2AD2-E5C1-E379-1908-5D390BBD3949}"/>
              </a:ext>
            </a:extLst>
          </p:cNvPr>
          <p:cNvSpPr txBox="1"/>
          <p:nvPr/>
        </p:nvSpPr>
        <p:spPr>
          <a:xfrm>
            <a:off x="152400" y="1009946"/>
            <a:ext cx="5257800" cy="369332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Método para somar dois números.</a:t>
            </a:r>
            <a:endParaRPr lang="pt-BR" sz="1100" b="1" dirty="0">
              <a:solidFill>
                <a:srgbClr val="0070C0"/>
              </a:solidFill>
              <a:highlight>
                <a:srgbClr val="FFFF00"/>
              </a:highlight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9E95698-7E2E-DD17-6F7D-98A13A796884}"/>
              </a:ext>
            </a:extLst>
          </p:cNvPr>
          <p:cNvSpPr txBox="1"/>
          <p:nvPr/>
        </p:nvSpPr>
        <p:spPr>
          <a:xfrm>
            <a:off x="838200" y="1600200"/>
            <a:ext cx="7620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9E5E09A-7B65-7534-DD50-095DF13620EF}"/>
              </a:ext>
            </a:extLst>
          </p:cNvPr>
          <p:cNvSpPr txBox="1"/>
          <p:nvPr/>
        </p:nvSpPr>
        <p:spPr>
          <a:xfrm>
            <a:off x="152400" y="1452615"/>
            <a:ext cx="85815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dirty="0">
                <a:solidFill>
                  <a:srgbClr val="0070C0"/>
                </a:solidFill>
              </a:rPr>
              <a:t>2º</a:t>
            </a:r>
            <a:r>
              <a:rPr lang="pt-BR" sz="2000" dirty="0"/>
              <a:t> </a:t>
            </a:r>
            <a:r>
              <a:rPr lang="pt-BR" sz="1600" dirty="0">
                <a:solidFill>
                  <a:schemeClr val="tx1"/>
                </a:solidFill>
              </a:rPr>
              <a:t>Dentro da classe </a:t>
            </a:r>
            <a:r>
              <a:rPr lang="pt-BR" sz="1600" dirty="0" err="1">
                <a:solidFill>
                  <a:schemeClr val="tx1"/>
                </a:solidFill>
                <a:highlight>
                  <a:srgbClr val="FFFF00"/>
                </a:highlight>
              </a:rPr>
              <a:t>Numeros</a:t>
            </a:r>
            <a:r>
              <a:rPr lang="pt-BR" sz="1600" dirty="0">
                <a:solidFill>
                  <a:schemeClr val="tx1"/>
                </a:solidFill>
              </a:rPr>
              <a:t> implementar o método Soma que irá receber os dados vindos do </a:t>
            </a:r>
            <a:r>
              <a:rPr lang="pt-BR" sz="1600" dirty="0" err="1">
                <a:solidFill>
                  <a:schemeClr val="tx1"/>
                </a:solidFill>
              </a:rPr>
              <a:t>main</a:t>
            </a:r>
            <a:r>
              <a:rPr lang="pt-BR" sz="1600" dirty="0">
                <a:solidFill>
                  <a:schemeClr val="tx1"/>
                </a:solidFill>
              </a:rPr>
              <a:t>().</a:t>
            </a:r>
            <a:endParaRPr lang="pt-BR" sz="2000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C37DACF-0806-FCC4-7C3F-164FAFE73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987" y="1809247"/>
            <a:ext cx="5174571" cy="4562247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AE0C96D7-528D-BDDA-86FA-73B3DD921663}"/>
              </a:ext>
            </a:extLst>
          </p:cNvPr>
          <p:cNvSpPr txBox="1"/>
          <p:nvPr/>
        </p:nvSpPr>
        <p:spPr>
          <a:xfrm>
            <a:off x="1447800" y="5635098"/>
            <a:ext cx="4836758" cy="762000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8304229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>
            <a:extLst>
              <a:ext uri="{FF2B5EF4-FFF2-40B4-BE49-F238E27FC236}">
                <a16:creationId xmlns:a16="http://schemas.microsoft.com/office/drawing/2014/main" id="{1E3F967C-676A-4DAD-A76B-879A53584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546100"/>
            <a:ext cx="6019800" cy="463846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altLang="en-US" sz="2400" b="1" dirty="0">
                <a:solidFill>
                  <a:srgbClr val="0070C0"/>
                </a:solidFill>
              </a:rPr>
              <a:t>Métodos em Java   -   </a:t>
            </a:r>
            <a:r>
              <a:rPr lang="pt-BR" altLang="en-US" sz="2400" b="1" dirty="0">
                <a:solidFill>
                  <a:srgbClr val="0070C0"/>
                </a:solidFill>
                <a:highlight>
                  <a:srgbClr val="FFFF00"/>
                </a:highlight>
              </a:rPr>
              <a:t>Exemplo 01</a:t>
            </a:r>
            <a:endParaRPr lang="en-GB" altLang="en-US" sz="2400" dirty="0">
              <a:solidFill>
                <a:srgbClr val="0070C0"/>
              </a:solidFill>
              <a:highlight>
                <a:srgbClr val="FFFF00"/>
              </a:highlight>
            </a:endParaRP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1524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89F2AD2-E5C1-E379-1908-5D390BBD3949}"/>
              </a:ext>
            </a:extLst>
          </p:cNvPr>
          <p:cNvSpPr txBox="1"/>
          <p:nvPr/>
        </p:nvSpPr>
        <p:spPr>
          <a:xfrm>
            <a:off x="152400" y="1009946"/>
            <a:ext cx="5257800" cy="369332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Método para somar dois números.</a:t>
            </a:r>
            <a:endParaRPr lang="pt-BR" sz="1100" b="1" dirty="0">
              <a:solidFill>
                <a:srgbClr val="0070C0"/>
              </a:solidFill>
              <a:highlight>
                <a:srgbClr val="FFFF00"/>
              </a:highlight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9E95698-7E2E-DD17-6F7D-98A13A796884}"/>
              </a:ext>
            </a:extLst>
          </p:cNvPr>
          <p:cNvSpPr txBox="1"/>
          <p:nvPr/>
        </p:nvSpPr>
        <p:spPr>
          <a:xfrm>
            <a:off x="838200" y="1600200"/>
            <a:ext cx="7620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9E5E09A-7B65-7534-DD50-095DF13620EF}"/>
              </a:ext>
            </a:extLst>
          </p:cNvPr>
          <p:cNvSpPr txBox="1"/>
          <p:nvPr/>
        </p:nvSpPr>
        <p:spPr>
          <a:xfrm>
            <a:off x="152400" y="1452615"/>
            <a:ext cx="85815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dirty="0">
                <a:solidFill>
                  <a:srgbClr val="0070C0"/>
                </a:solidFill>
              </a:rPr>
              <a:t>3º</a:t>
            </a:r>
            <a:r>
              <a:rPr lang="pt-BR" sz="2000" dirty="0"/>
              <a:t> </a:t>
            </a:r>
            <a:r>
              <a:rPr lang="pt-BR" sz="1600" dirty="0">
                <a:solidFill>
                  <a:schemeClr val="tx1"/>
                </a:solidFill>
              </a:rPr>
              <a:t>Dentro da classe </a:t>
            </a:r>
            <a:r>
              <a:rPr lang="pt-BR" sz="1600" dirty="0" err="1">
                <a:solidFill>
                  <a:schemeClr val="tx1"/>
                </a:solidFill>
              </a:rPr>
              <a:t>Numeros</a:t>
            </a:r>
            <a:r>
              <a:rPr lang="pt-BR" sz="1600" dirty="0">
                <a:solidFill>
                  <a:schemeClr val="tx1"/>
                </a:solidFill>
              </a:rPr>
              <a:t> implementar o método Soma que irá receber os dados vindos do </a:t>
            </a:r>
            <a:r>
              <a:rPr lang="pt-BR" sz="1600" dirty="0" err="1">
                <a:solidFill>
                  <a:schemeClr val="tx1"/>
                </a:solidFill>
              </a:rPr>
              <a:t>main</a:t>
            </a:r>
            <a:r>
              <a:rPr lang="pt-BR" sz="1600" dirty="0">
                <a:solidFill>
                  <a:schemeClr val="tx1"/>
                </a:solidFill>
              </a:rPr>
              <a:t>().</a:t>
            </a:r>
            <a:endParaRPr lang="pt-BR" sz="2000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DB1C7E1F-FC9A-6C51-A263-120A1071D0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3597"/>
          <a:stretch/>
        </p:blipFill>
        <p:spPr>
          <a:xfrm>
            <a:off x="65291" y="4322426"/>
            <a:ext cx="8668671" cy="125369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005F446-FAD9-3358-9050-F56BE8684DE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941" t="73166" r="4831" b="8737"/>
          <a:stretch/>
        </p:blipFill>
        <p:spPr>
          <a:xfrm>
            <a:off x="558893" y="2496977"/>
            <a:ext cx="8252716" cy="1101567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BE647FD3-2D2B-74AD-C4FA-DDAD602BA585}"/>
              </a:ext>
            </a:extLst>
          </p:cNvPr>
          <p:cNvSpPr txBox="1"/>
          <p:nvPr/>
        </p:nvSpPr>
        <p:spPr>
          <a:xfrm>
            <a:off x="2133600" y="2895600"/>
            <a:ext cx="2743200" cy="381000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FA0E0C6-14DE-D99E-C69B-3DBDD31E95F6}"/>
              </a:ext>
            </a:extLst>
          </p:cNvPr>
          <p:cNvSpPr txBox="1"/>
          <p:nvPr/>
        </p:nvSpPr>
        <p:spPr>
          <a:xfrm>
            <a:off x="5257800" y="2895600"/>
            <a:ext cx="2667000" cy="381000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4E5E5F69-BBC6-5D7E-E28A-61C96C7B7F10}"/>
              </a:ext>
            </a:extLst>
          </p:cNvPr>
          <p:cNvSpPr txBox="1"/>
          <p:nvPr/>
        </p:nvSpPr>
        <p:spPr>
          <a:xfrm>
            <a:off x="3816658" y="4375694"/>
            <a:ext cx="907742" cy="381000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560526E-BD2A-2ADB-B5FB-AB44AC33A9E1}"/>
              </a:ext>
            </a:extLst>
          </p:cNvPr>
          <p:cNvSpPr txBox="1"/>
          <p:nvPr/>
        </p:nvSpPr>
        <p:spPr>
          <a:xfrm>
            <a:off x="5030682" y="4378912"/>
            <a:ext cx="907742" cy="381000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21F2A01A-82AF-6379-2B2E-A24A928C4E10}"/>
              </a:ext>
            </a:extLst>
          </p:cNvPr>
          <p:cNvCxnSpPr/>
          <p:nvPr/>
        </p:nvCxnSpPr>
        <p:spPr bwMode="auto">
          <a:xfrm>
            <a:off x="3657600" y="3276600"/>
            <a:ext cx="609600" cy="1099094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5E2C7CEC-93FF-A97C-00BE-145912722A23}"/>
              </a:ext>
            </a:extLst>
          </p:cNvPr>
          <p:cNvCxnSpPr/>
          <p:nvPr/>
        </p:nvCxnSpPr>
        <p:spPr bwMode="auto">
          <a:xfrm flipH="1">
            <a:off x="5562600" y="3274396"/>
            <a:ext cx="990600" cy="1099094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9163139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25A8EA30-8E34-2A33-CA9F-0ACE0EA44C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910063"/>
            <a:ext cx="4229023" cy="5414537"/>
          </a:xfrm>
          <a:prstGeom prst="rect">
            <a:avLst/>
          </a:prstGeom>
          <a:noFill/>
        </p:spPr>
      </p:pic>
      <p:sp>
        <p:nvSpPr>
          <p:cNvPr id="17411" name="Rectangle 2">
            <a:extLst>
              <a:ext uri="{FF2B5EF4-FFF2-40B4-BE49-F238E27FC236}">
                <a16:creationId xmlns:a16="http://schemas.microsoft.com/office/drawing/2014/main" id="{1E3F967C-676A-4DAD-A76B-879A53584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546100"/>
            <a:ext cx="6019800" cy="463846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altLang="en-US" sz="2400" b="1" dirty="0">
                <a:solidFill>
                  <a:srgbClr val="0070C0"/>
                </a:solidFill>
              </a:rPr>
              <a:t>Métodos em Java   -   </a:t>
            </a:r>
            <a:r>
              <a:rPr lang="pt-BR" altLang="en-US" sz="2400" b="1" dirty="0">
                <a:solidFill>
                  <a:srgbClr val="0070C0"/>
                </a:solidFill>
                <a:highlight>
                  <a:srgbClr val="FFFF00"/>
                </a:highlight>
              </a:rPr>
              <a:t>Exemplo 01</a:t>
            </a:r>
            <a:endParaRPr lang="en-GB" altLang="en-US" sz="2400" dirty="0">
              <a:solidFill>
                <a:srgbClr val="0070C0"/>
              </a:solidFill>
              <a:highlight>
                <a:srgbClr val="FFFF00"/>
              </a:highlight>
            </a:endParaRP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1524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89F2AD2-E5C1-E379-1908-5D390BBD3949}"/>
              </a:ext>
            </a:extLst>
          </p:cNvPr>
          <p:cNvSpPr txBox="1"/>
          <p:nvPr/>
        </p:nvSpPr>
        <p:spPr>
          <a:xfrm>
            <a:off x="152400" y="1009946"/>
            <a:ext cx="3505200" cy="338554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pt-BR" sz="1600" b="1" dirty="0">
                <a:solidFill>
                  <a:srgbClr val="0070C0"/>
                </a:solidFill>
              </a:rPr>
              <a:t>Método para somar dois números.</a:t>
            </a:r>
            <a:endParaRPr lang="pt-BR" sz="1050" b="1" dirty="0">
              <a:solidFill>
                <a:srgbClr val="0070C0"/>
              </a:solidFill>
              <a:highlight>
                <a:srgbClr val="FFFF00"/>
              </a:highlight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9E95698-7E2E-DD17-6F7D-98A13A796884}"/>
              </a:ext>
            </a:extLst>
          </p:cNvPr>
          <p:cNvSpPr txBox="1"/>
          <p:nvPr/>
        </p:nvSpPr>
        <p:spPr>
          <a:xfrm>
            <a:off x="838200" y="1600200"/>
            <a:ext cx="7620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0037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>
            <a:extLst>
              <a:ext uri="{FF2B5EF4-FFF2-40B4-BE49-F238E27FC236}">
                <a16:creationId xmlns:a16="http://schemas.microsoft.com/office/drawing/2014/main" id="{1E3F967C-676A-4DAD-A76B-879A53584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546100"/>
            <a:ext cx="6019800" cy="463846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altLang="en-US" sz="2400" b="1" dirty="0">
                <a:solidFill>
                  <a:srgbClr val="0070C0"/>
                </a:solidFill>
              </a:rPr>
              <a:t>Métodos em Java   -   </a:t>
            </a:r>
            <a:r>
              <a:rPr lang="pt-BR" altLang="en-US" sz="2400" b="1" dirty="0">
                <a:solidFill>
                  <a:srgbClr val="0070C0"/>
                </a:solidFill>
                <a:highlight>
                  <a:srgbClr val="FFFF00"/>
                </a:highlight>
              </a:rPr>
              <a:t>Exemplo 01</a:t>
            </a:r>
            <a:endParaRPr lang="en-GB" altLang="en-US" sz="2400" dirty="0">
              <a:solidFill>
                <a:srgbClr val="0070C0"/>
              </a:solidFill>
              <a:highlight>
                <a:srgbClr val="FFFF00"/>
              </a:highlight>
            </a:endParaRP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1524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89F2AD2-E5C1-E379-1908-5D390BBD3949}"/>
              </a:ext>
            </a:extLst>
          </p:cNvPr>
          <p:cNvSpPr txBox="1"/>
          <p:nvPr/>
        </p:nvSpPr>
        <p:spPr>
          <a:xfrm>
            <a:off x="152400" y="1009946"/>
            <a:ext cx="3505200" cy="338554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pt-BR" sz="1600" b="1" dirty="0">
                <a:solidFill>
                  <a:srgbClr val="0070C0"/>
                </a:solidFill>
              </a:rPr>
              <a:t>Método para somar dois números.</a:t>
            </a:r>
            <a:endParaRPr lang="pt-BR" sz="1050" b="1" dirty="0">
              <a:solidFill>
                <a:srgbClr val="0070C0"/>
              </a:solidFill>
              <a:highlight>
                <a:srgbClr val="FFFF00"/>
              </a:highlight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9E95698-7E2E-DD17-6F7D-98A13A796884}"/>
              </a:ext>
            </a:extLst>
          </p:cNvPr>
          <p:cNvSpPr txBox="1"/>
          <p:nvPr/>
        </p:nvSpPr>
        <p:spPr>
          <a:xfrm>
            <a:off x="838200" y="1600200"/>
            <a:ext cx="7620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AE52B0D-F247-1E73-1A11-8AA18C299963}"/>
              </a:ext>
            </a:extLst>
          </p:cNvPr>
          <p:cNvSpPr txBox="1"/>
          <p:nvPr/>
        </p:nvSpPr>
        <p:spPr>
          <a:xfrm>
            <a:off x="4114800" y="1020437"/>
            <a:ext cx="33740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b="1" dirty="0">
                <a:solidFill>
                  <a:schemeClr val="tx1"/>
                </a:solidFill>
              </a:rPr>
              <a:t>Com retorno do método: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A984F70-E966-D463-7FC5-57B5D4C970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0097" y="3657600"/>
            <a:ext cx="5094970" cy="182624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B9409A0-A093-B3BE-6A5E-845EE7B44C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252" y="2329961"/>
            <a:ext cx="7902052" cy="99404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20EDE70A-D0CF-411C-013D-DA6421774D12}"/>
              </a:ext>
            </a:extLst>
          </p:cNvPr>
          <p:cNvSpPr txBox="1"/>
          <p:nvPr/>
        </p:nvSpPr>
        <p:spPr>
          <a:xfrm>
            <a:off x="272963" y="1910084"/>
            <a:ext cx="10355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1" dirty="0" err="1">
                <a:solidFill>
                  <a:srgbClr val="FF0000"/>
                </a:solidFill>
              </a:rPr>
              <a:t>main</a:t>
            </a:r>
            <a:r>
              <a:rPr lang="pt-BR" sz="2800" b="1" dirty="0"/>
              <a:t>: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05E751F-F262-E552-9280-721507C72628}"/>
              </a:ext>
            </a:extLst>
          </p:cNvPr>
          <p:cNvSpPr txBox="1"/>
          <p:nvPr/>
        </p:nvSpPr>
        <p:spPr>
          <a:xfrm>
            <a:off x="457200" y="4309114"/>
            <a:ext cx="1438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FF0000"/>
                </a:solidFill>
              </a:rPr>
              <a:t>classe</a:t>
            </a:r>
            <a:r>
              <a:rPr lang="pt-BR" sz="2800" b="1" dirty="0"/>
              <a:t>: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262391C-CE60-CA20-B986-EA4504FC2053}"/>
              </a:ext>
            </a:extLst>
          </p:cNvPr>
          <p:cNvSpPr txBox="1"/>
          <p:nvPr/>
        </p:nvSpPr>
        <p:spPr>
          <a:xfrm>
            <a:off x="3370556" y="2493142"/>
            <a:ext cx="2192044" cy="381000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FF48D196-61AA-A5FB-C39E-49D562D43A6D}"/>
              </a:ext>
            </a:extLst>
          </p:cNvPr>
          <p:cNvSpPr txBox="1"/>
          <p:nvPr/>
        </p:nvSpPr>
        <p:spPr>
          <a:xfrm>
            <a:off x="5791200" y="2493142"/>
            <a:ext cx="2667000" cy="381000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E0E59C2-148A-CB02-B731-F9D127D61DF1}"/>
              </a:ext>
            </a:extLst>
          </p:cNvPr>
          <p:cNvSpPr txBox="1"/>
          <p:nvPr/>
        </p:nvSpPr>
        <p:spPr>
          <a:xfrm>
            <a:off x="4419600" y="3638830"/>
            <a:ext cx="838200" cy="381000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488B5B5-7486-BB3A-7D94-79744FB88C98}"/>
              </a:ext>
            </a:extLst>
          </p:cNvPr>
          <p:cNvSpPr txBox="1"/>
          <p:nvPr/>
        </p:nvSpPr>
        <p:spPr>
          <a:xfrm>
            <a:off x="5483451" y="3642048"/>
            <a:ext cx="907742" cy="381000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968E29A8-4817-6FC9-FF62-5E20B13FEB67}"/>
              </a:ext>
            </a:extLst>
          </p:cNvPr>
          <p:cNvCxnSpPr/>
          <p:nvPr/>
        </p:nvCxnSpPr>
        <p:spPr bwMode="auto">
          <a:xfrm>
            <a:off x="4572000" y="2889694"/>
            <a:ext cx="147969" cy="749136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A974FA65-45B9-8A5D-7421-E3E5095A7BBD}"/>
              </a:ext>
            </a:extLst>
          </p:cNvPr>
          <p:cNvCxnSpPr/>
          <p:nvPr/>
        </p:nvCxnSpPr>
        <p:spPr bwMode="auto">
          <a:xfrm flipH="1">
            <a:off x="6015369" y="2889694"/>
            <a:ext cx="1109331" cy="746932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906022C7-59EC-4336-CBB7-DD301722AE51}"/>
              </a:ext>
            </a:extLst>
          </p:cNvPr>
          <p:cNvSpPr txBox="1"/>
          <p:nvPr/>
        </p:nvSpPr>
        <p:spPr>
          <a:xfrm>
            <a:off x="676104" y="2480442"/>
            <a:ext cx="1381296" cy="381000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AF78F929-35AF-4C3D-18AA-3EDDC1A3487F}"/>
              </a:ext>
            </a:extLst>
          </p:cNvPr>
          <p:cNvSpPr txBox="1"/>
          <p:nvPr/>
        </p:nvSpPr>
        <p:spPr>
          <a:xfrm>
            <a:off x="2465906" y="4718034"/>
            <a:ext cx="2106093" cy="381000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22CCB10E-6CC7-468D-EB33-F1129D26EF08}"/>
              </a:ext>
            </a:extLst>
          </p:cNvPr>
          <p:cNvCxnSpPr/>
          <p:nvPr/>
        </p:nvCxnSpPr>
        <p:spPr bwMode="auto">
          <a:xfrm>
            <a:off x="1222266" y="2889694"/>
            <a:ext cx="1243640" cy="1826249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1AAFE601-BCE2-7361-2D2C-D9DD7E1E05C0}"/>
              </a:ext>
            </a:extLst>
          </p:cNvPr>
          <p:cNvSpPr txBox="1"/>
          <p:nvPr/>
        </p:nvSpPr>
        <p:spPr>
          <a:xfrm>
            <a:off x="5149635" y="5257800"/>
            <a:ext cx="3950129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Utilizar o </a:t>
            </a:r>
            <a:r>
              <a:rPr lang="pt-BR" b="1" dirty="0">
                <a:solidFill>
                  <a:schemeClr val="tx1"/>
                </a:solidFill>
              </a:rPr>
              <a:t>método </a:t>
            </a:r>
            <a:r>
              <a:rPr lang="pt-BR" b="1" dirty="0" err="1">
                <a:solidFill>
                  <a:schemeClr val="tx1"/>
                </a:solidFill>
              </a:rPr>
              <a:t>get</a:t>
            </a:r>
            <a:r>
              <a:rPr lang="pt-BR" b="1" dirty="0">
                <a:solidFill>
                  <a:schemeClr val="tx1"/>
                </a:solidFill>
              </a:rPr>
              <a:t> </a:t>
            </a:r>
            <a:r>
              <a:rPr lang="pt-BR" dirty="0">
                <a:solidFill>
                  <a:schemeClr val="tx1"/>
                </a:solidFill>
              </a:rPr>
              <a:t>para “obter” os dados e enviar para o método chamado Soma.</a:t>
            </a:r>
          </a:p>
        </p:txBody>
      </p:sp>
    </p:spTree>
    <p:extLst>
      <p:ext uri="{BB962C8B-B14F-4D97-AF65-F5344CB8AC3E}">
        <p14:creationId xmlns:p14="http://schemas.microsoft.com/office/powerpoint/2010/main" val="20071569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EB90C454-D2FC-472B-BEE2-A2D74AAD7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828800"/>
            <a:ext cx="8610600" cy="1458990"/>
          </a:xfrm>
          <a:prstGeom prst="rect">
            <a:avLst/>
          </a:prstGeom>
          <a:noFill/>
          <a:ln w="22225">
            <a:solidFill>
              <a:srgbClr val="92D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</a:pPr>
            <a:r>
              <a:rPr lang="pt-BR" dirty="0">
                <a:solidFill>
                  <a:srgbClr val="0070C0"/>
                </a:solidFill>
              </a:rPr>
              <a:t>Um objeto pode ser visto de duas formas diferentes: </a:t>
            </a:r>
          </a:p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dirty="0">
                <a:solidFill>
                  <a:srgbClr val="0070C0"/>
                </a:solidFill>
                <a:highlight>
                  <a:srgbClr val="FFFF00"/>
                </a:highlight>
              </a:rPr>
              <a:t>Internamente</a:t>
            </a:r>
            <a:r>
              <a:rPr lang="pt-BR" dirty="0">
                <a:solidFill>
                  <a:srgbClr val="0070C0"/>
                </a:solidFill>
              </a:rPr>
              <a:t> — Detalhes de variáveis e métodos da classe que o define.</a:t>
            </a:r>
          </a:p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dirty="0">
                <a:solidFill>
                  <a:srgbClr val="0070C0"/>
                </a:solidFill>
                <a:highlight>
                  <a:srgbClr val="FFFF00"/>
                </a:highlight>
              </a:rPr>
              <a:t>Externamente</a:t>
            </a:r>
            <a:r>
              <a:rPr lang="pt-BR" dirty="0">
                <a:solidFill>
                  <a:srgbClr val="0070C0"/>
                </a:solidFill>
              </a:rPr>
              <a:t> — Serviços que um objeto fornece e como este objeto interage com o resto do sistema (a interface do objeto).</a:t>
            </a: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1E3F967C-676A-4DAD-A76B-879A53584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341438"/>
            <a:ext cx="792480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altLang="en-US" b="1" dirty="0">
                <a:solidFill>
                  <a:srgbClr val="0070C0"/>
                </a:solidFill>
              </a:rPr>
              <a:t>Encapsulamento</a:t>
            </a:r>
            <a:endParaRPr lang="en-GB" altLang="en-US" dirty="0">
              <a:solidFill>
                <a:srgbClr val="0070C0"/>
              </a:solidFill>
            </a:endParaRP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6096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65FF446-C01B-A067-B9F5-38B3093932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798810"/>
            <a:ext cx="8610600" cy="648512"/>
          </a:xfrm>
          <a:prstGeom prst="rect">
            <a:avLst/>
          </a:prstGeom>
          <a:noFill/>
          <a:ln w="22225">
            <a:solidFill>
              <a:srgbClr val="92D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</a:pPr>
            <a:r>
              <a:rPr lang="pt-BR" dirty="0">
                <a:solidFill>
                  <a:srgbClr val="0070C0"/>
                </a:solidFill>
              </a:rPr>
              <a:t>A visão externa de um objeto encapsula o modo como são fornecidos </a:t>
            </a:r>
            <a:r>
              <a:rPr lang="pt-BR" dirty="0">
                <a:solidFill>
                  <a:srgbClr val="0070C0"/>
                </a:solidFill>
                <a:highlight>
                  <a:srgbClr val="FFFF00"/>
                </a:highlight>
              </a:rPr>
              <a:t>os serviços  Isto é, esconde os detalhes de implementação do objeto (</a:t>
            </a:r>
            <a:r>
              <a:rPr lang="pt-BR" dirty="0" err="1">
                <a:solidFill>
                  <a:srgbClr val="0070C0"/>
                </a:solidFill>
                <a:highlight>
                  <a:srgbClr val="FFFF00"/>
                </a:highlight>
              </a:rPr>
              <a:t>information</a:t>
            </a:r>
            <a:r>
              <a:rPr lang="pt-BR" dirty="0">
                <a:solidFill>
                  <a:srgbClr val="0070C0"/>
                </a:solidFill>
                <a:highlight>
                  <a:srgbClr val="FFFF00"/>
                </a:highlight>
              </a:rPr>
              <a:t> </a:t>
            </a:r>
            <a:r>
              <a:rPr lang="pt-BR" dirty="0" err="1">
                <a:solidFill>
                  <a:srgbClr val="0070C0"/>
                </a:solidFill>
                <a:highlight>
                  <a:srgbClr val="FFFF00"/>
                </a:highlight>
              </a:rPr>
              <a:t>hiding</a:t>
            </a:r>
            <a:r>
              <a:rPr lang="pt-BR" dirty="0">
                <a:solidFill>
                  <a:srgbClr val="0070C0"/>
                </a:solidFill>
                <a:highlight>
                  <a:srgbClr val="FFFF00"/>
                </a:highlight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0917122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EB90C454-D2FC-472B-BEE2-A2D74AAD7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828800"/>
            <a:ext cx="8610600" cy="1818063"/>
          </a:xfrm>
          <a:prstGeom prst="rect">
            <a:avLst/>
          </a:prstGeom>
          <a:noFill/>
          <a:ln w="22225">
            <a:solidFill>
              <a:srgbClr val="92D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</a:pPr>
            <a:r>
              <a:rPr lang="pt-BR" sz="2800" dirty="0">
                <a:solidFill>
                  <a:srgbClr val="0070C0"/>
                </a:solidFill>
              </a:rPr>
              <a:t>Trata de um dos elementos que adicionam segurança à aplicação em uma programação orientada a objetos pelo fato de </a:t>
            </a:r>
            <a:r>
              <a:rPr lang="pt-BR" sz="2800" dirty="0">
                <a:solidFill>
                  <a:srgbClr val="0070C0"/>
                </a:solidFill>
                <a:highlight>
                  <a:srgbClr val="FFFF00"/>
                </a:highlight>
              </a:rPr>
              <a:t>esconder</a:t>
            </a:r>
            <a:r>
              <a:rPr lang="pt-BR" sz="2800" dirty="0">
                <a:solidFill>
                  <a:srgbClr val="0070C0"/>
                </a:solidFill>
              </a:rPr>
              <a:t> as propriedades consideradas importantes.</a:t>
            </a: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1E3F967C-676A-4DAD-A76B-879A53584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341438"/>
            <a:ext cx="792480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altLang="en-US" sz="2400" b="1" dirty="0">
                <a:solidFill>
                  <a:srgbClr val="0070C0"/>
                </a:solidFill>
              </a:rPr>
              <a:t>Encapsulamento</a:t>
            </a:r>
            <a:endParaRPr lang="en-GB" altLang="en-US" sz="2400" dirty="0">
              <a:solidFill>
                <a:srgbClr val="0070C0"/>
              </a:solidFill>
            </a:endParaRP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6096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90004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EB90C454-D2FC-472B-BEE2-A2D74AAD7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828800"/>
            <a:ext cx="8610600" cy="2248950"/>
          </a:xfrm>
          <a:prstGeom prst="rect">
            <a:avLst/>
          </a:prstGeom>
          <a:noFill/>
          <a:ln w="22225">
            <a:solidFill>
              <a:srgbClr val="92D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</a:pPr>
            <a:r>
              <a:rPr lang="pt-BR" sz="2800" dirty="0">
                <a:solidFill>
                  <a:srgbClr val="0070C0"/>
                </a:solidFill>
              </a:rPr>
              <a:t>Algumas linguagens orientadas a objetos implementam o encapsulamento baseado em propriedades privadas, ligadas a métodos chamados </a:t>
            </a:r>
            <a:r>
              <a:rPr lang="pt-BR" sz="2800" dirty="0" err="1">
                <a:solidFill>
                  <a:srgbClr val="0070C0"/>
                </a:solidFill>
                <a:highlight>
                  <a:srgbClr val="FFFF00"/>
                </a:highlight>
              </a:rPr>
              <a:t>getters</a:t>
            </a:r>
            <a:r>
              <a:rPr lang="pt-BR" sz="2800" dirty="0">
                <a:solidFill>
                  <a:srgbClr val="0070C0"/>
                </a:solidFill>
              </a:rPr>
              <a:t> e </a:t>
            </a:r>
            <a:r>
              <a:rPr lang="pt-BR" sz="2800" dirty="0" err="1">
                <a:solidFill>
                  <a:srgbClr val="0070C0"/>
                </a:solidFill>
                <a:highlight>
                  <a:srgbClr val="FFFF00"/>
                </a:highlight>
              </a:rPr>
              <a:t>setters</a:t>
            </a:r>
            <a:r>
              <a:rPr lang="pt-BR" sz="2800" dirty="0">
                <a:solidFill>
                  <a:srgbClr val="0070C0"/>
                </a:solidFill>
              </a:rPr>
              <a:t>, que irão </a:t>
            </a:r>
            <a:r>
              <a:rPr lang="pt-BR" sz="2800" dirty="0">
                <a:solidFill>
                  <a:srgbClr val="0070C0"/>
                </a:solidFill>
                <a:highlight>
                  <a:srgbClr val="FFFF00"/>
                </a:highlight>
              </a:rPr>
              <a:t>retornar</a:t>
            </a:r>
            <a:r>
              <a:rPr lang="pt-BR" sz="2800" dirty="0">
                <a:solidFill>
                  <a:srgbClr val="0070C0"/>
                </a:solidFill>
              </a:rPr>
              <a:t> e </a:t>
            </a:r>
            <a:r>
              <a:rPr lang="pt-BR" sz="2800" dirty="0" err="1">
                <a:solidFill>
                  <a:srgbClr val="0070C0"/>
                </a:solidFill>
                <a:highlight>
                  <a:srgbClr val="FFFF00"/>
                </a:highlight>
              </a:rPr>
              <a:t>setar</a:t>
            </a:r>
            <a:r>
              <a:rPr lang="pt-BR" sz="2800" dirty="0">
                <a:solidFill>
                  <a:srgbClr val="0070C0"/>
                </a:solidFill>
              </a:rPr>
              <a:t> o valor da propriedade, respectivamente. </a:t>
            </a: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1E3F967C-676A-4DAD-A76B-879A53584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341438"/>
            <a:ext cx="792480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altLang="en-US" sz="2400" b="1" dirty="0">
                <a:solidFill>
                  <a:srgbClr val="0070C0"/>
                </a:solidFill>
              </a:rPr>
              <a:t>Encapsulamento</a:t>
            </a:r>
            <a:endParaRPr lang="en-GB" altLang="en-US" sz="2400" dirty="0">
              <a:solidFill>
                <a:srgbClr val="0070C0"/>
              </a:solidFill>
            </a:endParaRP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6096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988FC835-3C1C-6DC3-203F-D9D513E69A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304250"/>
            <a:ext cx="8610600" cy="1387176"/>
          </a:xfrm>
          <a:prstGeom prst="rect">
            <a:avLst/>
          </a:prstGeom>
          <a:noFill/>
          <a:ln w="22225">
            <a:solidFill>
              <a:srgbClr val="92D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</a:pPr>
            <a:r>
              <a:rPr lang="pt-BR" sz="2800" dirty="0">
                <a:solidFill>
                  <a:srgbClr val="0070C0"/>
                </a:solidFill>
              </a:rPr>
              <a:t>Essa processo </a:t>
            </a:r>
            <a:r>
              <a:rPr lang="pt-BR" sz="2800" dirty="0">
                <a:solidFill>
                  <a:srgbClr val="0070C0"/>
                </a:solidFill>
                <a:highlight>
                  <a:srgbClr val="FFFF00"/>
                </a:highlight>
              </a:rPr>
              <a:t>evita</a:t>
            </a:r>
            <a:r>
              <a:rPr lang="pt-BR" sz="2800" dirty="0">
                <a:solidFill>
                  <a:srgbClr val="0070C0"/>
                </a:solidFill>
              </a:rPr>
              <a:t> o acesso direto a propriedade do objeto, adicionando uma outra camada de segurança à aplicação.</a:t>
            </a:r>
          </a:p>
        </p:txBody>
      </p:sp>
    </p:spTree>
    <p:extLst>
      <p:ext uri="{BB962C8B-B14F-4D97-AF65-F5344CB8AC3E}">
        <p14:creationId xmlns:p14="http://schemas.microsoft.com/office/powerpoint/2010/main" val="25240583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EB90C454-D2FC-472B-BEE2-A2D74AAD7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828800"/>
            <a:ext cx="8610600" cy="1818063"/>
          </a:xfrm>
          <a:prstGeom prst="rect">
            <a:avLst/>
          </a:prstGeom>
          <a:noFill/>
          <a:ln w="22225">
            <a:solidFill>
              <a:srgbClr val="92D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</a:pPr>
            <a:r>
              <a:rPr lang="pt-BR" sz="2800" dirty="0">
                <a:solidFill>
                  <a:srgbClr val="0070C0"/>
                </a:solidFill>
              </a:rPr>
              <a:t>Para acessar, “pegar” alguns atributos da classe, devemos utilizar os métodos </a:t>
            </a:r>
            <a:r>
              <a:rPr lang="pt-BR" sz="2800" dirty="0">
                <a:solidFill>
                  <a:srgbClr val="0070C0"/>
                </a:solidFill>
                <a:highlight>
                  <a:srgbClr val="FFFF00"/>
                </a:highlight>
              </a:rPr>
              <a:t>GET</a:t>
            </a:r>
            <a:r>
              <a:rPr lang="pt-BR" sz="2800" dirty="0">
                <a:solidFill>
                  <a:srgbClr val="0070C0"/>
                </a:solidFill>
              </a:rPr>
              <a:t>. Esse método </a:t>
            </a:r>
            <a:r>
              <a:rPr lang="pt-BR" sz="2800" dirty="0">
                <a:solidFill>
                  <a:srgbClr val="0070C0"/>
                </a:solidFill>
                <a:highlight>
                  <a:srgbClr val="FFFF00"/>
                </a:highlight>
              </a:rPr>
              <a:t>sempre retornará um valor</a:t>
            </a:r>
            <a:r>
              <a:rPr lang="pt-BR" sz="2800" dirty="0">
                <a:solidFill>
                  <a:srgbClr val="0070C0"/>
                </a:solidFill>
              </a:rPr>
              <a:t>, seja ele </a:t>
            </a:r>
            <a:r>
              <a:rPr lang="pt-BR" sz="2800" dirty="0" err="1">
                <a:solidFill>
                  <a:srgbClr val="0070C0"/>
                </a:solidFill>
              </a:rPr>
              <a:t>String</a:t>
            </a:r>
            <a:r>
              <a:rPr lang="pt-BR" sz="2800" dirty="0">
                <a:solidFill>
                  <a:srgbClr val="0070C0"/>
                </a:solidFill>
              </a:rPr>
              <a:t>, </a:t>
            </a:r>
            <a:r>
              <a:rPr lang="pt-BR" sz="2800" dirty="0" err="1">
                <a:solidFill>
                  <a:srgbClr val="0070C0"/>
                </a:solidFill>
              </a:rPr>
              <a:t>int</a:t>
            </a:r>
            <a:r>
              <a:rPr lang="pt-BR" sz="2800" dirty="0">
                <a:solidFill>
                  <a:srgbClr val="0070C0"/>
                </a:solidFill>
              </a:rPr>
              <a:t>, </a:t>
            </a:r>
            <a:r>
              <a:rPr lang="pt-BR" sz="2800" dirty="0" err="1">
                <a:solidFill>
                  <a:srgbClr val="0070C0"/>
                </a:solidFill>
              </a:rPr>
              <a:t>double</a:t>
            </a:r>
            <a:r>
              <a:rPr lang="pt-BR" sz="2800" dirty="0">
                <a:solidFill>
                  <a:srgbClr val="0070C0"/>
                </a:solidFill>
              </a:rPr>
              <a:t> etc. </a:t>
            </a: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1E3F967C-676A-4DAD-A76B-879A53584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341438"/>
            <a:ext cx="7924800" cy="46384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altLang="en-US" sz="2400" b="1" dirty="0">
                <a:solidFill>
                  <a:srgbClr val="0070C0"/>
                </a:solidFill>
              </a:rPr>
              <a:t>Encapsulamento   -   </a:t>
            </a:r>
            <a:r>
              <a:rPr lang="pt-BR" altLang="en-US" sz="2400" b="1" dirty="0">
                <a:solidFill>
                  <a:srgbClr val="0070C0"/>
                </a:solidFill>
                <a:highlight>
                  <a:srgbClr val="FFFF00"/>
                </a:highlight>
              </a:rPr>
              <a:t>Método </a:t>
            </a:r>
            <a:r>
              <a:rPr lang="pt-BR" altLang="en-US" sz="2400" b="1" dirty="0" err="1">
                <a:solidFill>
                  <a:srgbClr val="0070C0"/>
                </a:solidFill>
                <a:highlight>
                  <a:srgbClr val="FFFF00"/>
                </a:highlight>
              </a:rPr>
              <a:t>get</a:t>
            </a:r>
            <a:endParaRPr lang="en-GB" altLang="en-US" sz="2400" dirty="0">
              <a:solidFill>
                <a:srgbClr val="0070C0"/>
              </a:solidFill>
            </a:endParaRP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6096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8B81BB1-FDBD-215E-9882-116FFA42E68B}"/>
              </a:ext>
            </a:extLst>
          </p:cNvPr>
          <p:cNvSpPr txBox="1"/>
          <p:nvPr/>
        </p:nvSpPr>
        <p:spPr>
          <a:xfrm>
            <a:off x="3733800" y="3843048"/>
            <a:ext cx="1676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</a:rPr>
              <a:t>Sintaxe: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015E6DA-D420-92C4-333B-752A2A9CAE00}"/>
              </a:ext>
            </a:extLst>
          </p:cNvPr>
          <p:cNvSpPr txBox="1"/>
          <p:nvPr/>
        </p:nvSpPr>
        <p:spPr>
          <a:xfrm>
            <a:off x="1818997" y="4500899"/>
            <a:ext cx="542980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pt-BR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&lt;Nome&gt;</a:t>
            </a:r>
            <a:r>
              <a:rPr lang="pt-BR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r>
              <a:rPr lang="pt-BR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atributoNome</a:t>
            </a:r>
            <a:r>
              <a:rPr lang="pt-BR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pt-BR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pt-BR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066635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EB90C454-D2FC-472B-BEE2-A2D74AAD7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828800"/>
            <a:ext cx="8610600" cy="2310505"/>
          </a:xfrm>
          <a:prstGeom prst="rect">
            <a:avLst/>
          </a:prstGeom>
          <a:noFill/>
          <a:ln w="22225">
            <a:solidFill>
              <a:srgbClr val="92D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</a:pPr>
            <a:r>
              <a:rPr lang="pt-BR" sz="2400" dirty="0">
                <a:solidFill>
                  <a:srgbClr val="0070C0"/>
                </a:solidFill>
              </a:rPr>
              <a:t>Para alterar os valores de um atributo da classe de maneira </a:t>
            </a:r>
            <a:r>
              <a:rPr lang="pt-BR" sz="2400" dirty="0">
                <a:solidFill>
                  <a:srgbClr val="0070C0"/>
                </a:solidFill>
                <a:highlight>
                  <a:srgbClr val="FFFF00"/>
                </a:highlight>
              </a:rPr>
              <a:t>protegida</a:t>
            </a:r>
            <a:r>
              <a:rPr lang="pt-BR" sz="2400" dirty="0">
                <a:solidFill>
                  <a:srgbClr val="0070C0"/>
                </a:solidFill>
              </a:rPr>
              <a:t>, utilizamos os métodos </a:t>
            </a:r>
            <a:r>
              <a:rPr lang="pt-BR" sz="2400" dirty="0">
                <a:solidFill>
                  <a:srgbClr val="0070C0"/>
                </a:solidFill>
                <a:highlight>
                  <a:srgbClr val="FFFF00"/>
                </a:highlight>
              </a:rPr>
              <a:t>SET</a:t>
            </a:r>
            <a:r>
              <a:rPr lang="pt-BR" sz="2400" dirty="0">
                <a:solidFill>
                  <a:srgbClr val="0070C0"/>
                </a:solidFill>
              </a:rPr>
              <a:t>. Esse método </a:t>
            </a:r>
            <a:r>
              <a:rPr lang="pt-BR" sz="2400" dirty="0">
                <a:solidFill>
                  <a:srgbClr val="0070C0"/>
                </a:solidFill>
                <a:highlight>
                  <a:srgbClr val="FFFF00"/>
                </a:highlight>
              </a:rPr>
              <a:t>não terá um retorno</a:t>
            </a:r>
            <a:r>
              <a:rPr lang="pt-BR" sz="2400" dirty="0">
                <a:solidFill>
                  <a:srgbClr val="0070C0"/>
                </a:solidFill>
              </a:rPr>
              <a:t>, pois o atributo será somente modificado, criando um método de tipo VOID, sem retorno. Porém ele deve receber algum argumento para que possa ocorrer a devida alteração.</a:t>
            </a: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1E3F967C-676A-4DAD-A76B-879A53584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341438"/>
            <a:ext cx="7924800" cy="46384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altLang="en-US" sz="2400" b="1" dirty="0">
                <a:solidFill>
                  <a:srgbClr val="0070C0"/>
                </a:solidFill>
              </a:rPr>
              <a:t>Encapsulamento   -   </a:t>
            </a:r>
            <a:r>
              <a:rPr lang="pt-BR" altLang="en-US" sz="2400" b="1" dirty="0">
                <a:solidFill>
                  <a:srgbClr val="0070C0"/>
                </a:solidFill>
                <a:highlight>
                  <a:srgbClr val="FFFF00"/>
                </a:highlight>
              </a:rPr>
              <a:t>Método set</a:t>
            </a:r>
            <a:endParaRPr lang="en-GB" altLang="en-US" sz="2400" dirty="0">
              <a:solidFill>
                <a:srgbClr val="0070C0"/>
              </a:solidFill>
            </a:endParaRP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6096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8B81BB1-FDBD-215E-9882-116FFA42E68B}"/>
              </a:ext>
            </a:extLst>
          </p:cNvPr>
          <p:cNvSpPr txBox="1"/>
          <p:nvPr/>
        </p:nvSpPr>
        <p:spPr>
          <a:xfrm>
            <a:off x="3733800" y="4262735"/>
            <a:ext cx="1676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</a:rPr>
              <a:t>Sintaxe: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015DF5C-C25E-41AA-D202-D097A3DC9C61}"/>
              </a:ext>
            </a:extLst>
          </p:cNvPr>
          <p:cNvSpPr txBox="1"/>
          <p:nvPr/>
        </p:nvSpPr>
        <p:spPr>
          <a:xfrm>
            <a:off x="1600200" y="4927937"/>
            <a:ext cx="601906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set&lt;Nome&gt;</a:t>
            </a:r>
            <a:r>
              <a:rPr lang="pt-BR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newNome</a:t>
            </a:r>
            <a:r>
              <a:rPr lang="pt-BR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pt-BR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nome = </a:t>
            </a:r>
            <a:r>
              <a:rPr lang="pt-BR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newNome</a:t>
            </a:r>
            <a:r>
              <a:rPr lang="pt-BR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pt-BR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412388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>
            <a:extLst>
              <a:ext uri="{FF2B5EF4-FFF2-40B4-BE49-F238E27FC236}">
                <a16:creationId xmlns:a16="http://schemas.microsoft.com/office/drawing/2014/main" id="{1E3F967C-676A-4DAD-A76B-879A53584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685800"/>
            <a:ext cx="7924800" cy="463846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altLang="en-US" sz="2400" b="1" dirty="0">
                <a:solidFill>
                  <a:srgbClr val="0070C0"/>
                </a:solidFill>
              </a:rPr>
              <a:t>Encapsulamento   -   </a:t>
            </a:r>
            <a:r>
              <a:rPr lang="pt-BR" altLang="en-US" sz="2400" b="1" dirty="0">
                <a:solidFill>
                  <a:srgbClr val="0070C0"/>
                </a:solidFill>
                <a:highlight>
                  <a:srgbClr val="FFFF00"/>
                </a:highlight>
              </a:rPr>
              <a:t>Método set</a:t>
            </a:r>
            <a:endParaRPr lang="en-GB" altLang="en-US" sz="2400" dirty="0">
              <a:solidFill>
                <a:srgbClr val="0070C0"/>
              </a:solidFill>
            </a:endParaRP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1524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8B81BB1-FDBD-215E-9882-116FFA42E68B}"/>
              </a:ext>
            </a:extLst>
          </p:cNvPr>
          <p:cNvSpPr txBox="1"/>
          <p:nvPr/>
        </p:nvSpPr>
        <p:spPr>
          <a:xfrm>
            <a:off x="5939490" y="687981"/>
            <a:ext cx="18329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</a:rPr>
              <a:t>Exemplo 1: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A1FEE27-0200-9344-D191-DE6BAD72DE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246209"/>
            <a:ext cx="5415378" cy="4866451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DB76DEF3-1C18-9EC3-518C-3CFA28DAE52D}"/>
              </a:ext>
            </a:extLst>
          </p:cNvPr>
          <p:cNvSpPr txBox="1"/>
          <p:nvPr/>
        </p:nvSpPr>
        <p:spPr>
          <a:xfrm>
            <a:off x="762000" y="2010624"/>
            <a:ext cx="4958178" cy="1066800"/>
          </a:xfrm>
          <a:prstGeom prst="rect">
            <a:avLst/>
          </a:prstGeom>
          <a:noFill/>
          <a:ln>
            <a:solidFill>
              <a:srgbClr val="0070C0"/>
            </a:solidFill>
            <a:prstDash val="lgDash"/>
          </a:ln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311EB0F-DAA9-1E8B-097B-ED86DA86417A}"/>
              </a:ext>
            </a:extLst>
          </p:cNvPr>
          <p:cNvSpPr txBox="1"/>
          <p:nvPr/>
        </p:nvSpPr>
        <p:spPr>
          <a:xfrm>
            <a:off x="609600" y="5058624"/>
            <a:ext cx="2514600" cy="3693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cxnSp>
        <p:nvCxnSpPr>
          <p:cNvPr id="11" name="Conector: Curvo 10">
            <a:extLst>
              <a:ext uri="{FF2B5EF4-FFF2-40B4-BE49-F238E27FC236}">
                <a16:creationId xmlns:a16="http://schemas.microsoft.com/office/drawing/2014/main" id="{267C6B01-1EF6-1E64-B7A7-73EA6044E586}"/>
              </a:ext>
            </a:extLst>
          </p:cNvPr>
          <p:cNvCxnSpPr>
            <a:cxnSpLocks/>
          </p:cNvCxnSpPr>
          <p:nvPr/>
        </p:nvCxnSpPr>
        <p:spPr bwMode="auto">
          <a:xfrm flipH="1">
            <a:off x="3124200" y="2538286"/>
            <a:ext cx="2595978" cy="2743200"/>
          </a:xfrm>
          <a:prstGeom prst="curvedConnector4">
            <a:avLst>
              <a:gd name="adj1" fmla="val -12226"/>
              <a:gd name="adj2" fmla="val 96615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89506071-102F-0FDA-F731-27E5202C32D6}"/>
              </a:ext>
            </a:extLst>
          </p:cNvPr>
          <p:cNvSpPr txBox="1"/>
          <p:nvPr/>
        </p:nvSpPr>
        <p:spPr>
          <a:xfrm>
            <a:off x="6151629" y="2365626"/>
            <a:ext cx="2928522" cy="15696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pt-BR" sz="2400" b="1" dirty="0">
                <a:solidFill>
                  <a:schemeClr val="tx1"/>
                </a:solidFill>
              </a:rPr>
              <a:t>Método </a:t>
            </a:r>
            <a:r>
              <a:rPr lang="pt-BR" sz="2400" b="1" dirty="0">
                <a:solidFill>
                  <a:schemeClr val="tx1"/>
                </a:solidFill>
                <a:highlight>
                  <a:srgbClr val="FFFF00"/>
                </a:highlight>
              </a:rPr>
              <a:t>set</a:t>
            </a:r>
            <a:r>
              <a:rPr lang="pt-BR" sz="2400" b="1" dirty="0">
                <a:solidFill>
                  <a:schemeClr val="tx1"/>
                </a:solidFill>
              </a:rPr>
              <a:t> </a:t>
            </a:r>
            <a:r>
              <a:rPr lang="pt-BR" sz="2400" dirty="0">
                <a:solidFill>
                  <a:schemeClr val="tx1"/>
                </a:solidFill>
              </a:rPr>
              <a:t>para </a:t>
            </a:r>
            <a:r>
              <a:rPr lang="pt-BR" sz="2400" b="1" u="sng" dirty="0">
                <a:solidFill>
                  <a:schemeClr val="tx1"/>
                </a:solidFill>
              </a:rPr>
              <a:t>inserir</a:t>
            </a:r>
            <a:r>
              <a:rPr lang="pt-BR" sz="2400" dirty="0">
                <a:solidFill>
                  <a:schemeClr val="tx1"/>
                </a:solidFill>
              </a:rPr>
              <a:t> o valor no atributo privado </a:t>
            </a:r>
            <a:r>
              <a:rPr lang="pt-BR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numero</a:t>
            </a:r>
            <a:endParaRPr lang="pt-BR" sz="24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AF70BC3-CDAA-1E17-CEC2-5A4C402AB623}"/>
              </a:ext>
            </a:extLst>
          </p:cNvPr>
          <p:cNvSpPr txBox="1"/>
          <p:nvPr/>
        </p:nvSpPr>
        <p:spPr>
          <a:xfrm>
            <a:off x="762000" y="5459968"/>
            <a:ext cx="4495800" cy="369332"/>
          </a:xfrm>
          <a:prstGeom prst="rect">
            <a:avLst/>
          </a:prstGeom>
          <a:solidFill>
            <a:schemeClr val="bg1"/>
          </a:solidFill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0E1848C-1949-6130-E8B0-81BF1F247F7C}"/>
              </a:ext>
            </a:extLst>
          </p:cNvPr>
          <p:cNvSpPr txBox="1"/>
          <p:nvPr/>
        </p:nvSpPr>
        <p:spPr>
          <a:xfrm>
            <a:off x="4913142" y="5427956"/>
            <a:ext cx="42308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rgbClr val="040C28"/>
                </a:solidFill>
                <a:effectLst/>
                <a:latin typeface="Google Sans"/>
              </a:rPr>
              <a:t>O método </a:t>
            </a:r>
            <a:r>
              <a:rPr lang="pt-BR" b="0" i="0" dirty="0">
                <a:solidFill>
                  <a:srgbClr val="040C28"/>
                </a:solidFill>
                <a:effectLst/>
                <a:highlight>
                  <a:srgbClr val="FFFF00"/>
                </a:highlight>
                <a:latin typeface="Google Sans"/>
              </a:rPr>
              <a:t>set</a:t>
            </a:r>
            <a:r>
              <a:rPr lang="pt-BR" b="0" i="0" dirty="0">
                <a:solidFill>
                  <a:srgbClr val="040C28"/>
                </a:solidFill>
                <a:effectLst/>
                <a:latin typeface="Google Sans"/>
              </a:rPr>
              <a:t> recebe um </a:t>
            </a:r>
            <a:r>
              <a:rPr lang="pt-BR" b="0" i="0" dirty="0">
                <a:solidFill>
                  <a:srgbClr val="040C28"/>
                </a:solidFill>
                <a:effectLst/>
                <a:highlight>
                  <a:srgbClr val="FFFF00"/>
                </a:highlight>
                <a:latin typeface="Google Sans"/>
              </a:rPr>
              <a:t>parâmetro</a:t>
            </a:r>
            <a:r>
              <a:rPr lang="pt-BR" b="0" i="0" dirty="0">
                <a:solidFill>
                  <a:srgbClr val="040C28"/>
                </a:solidFill>
                <a:effectLst/>
                <a:latin typeface="Google Sans"/>
              </a:rPr>
              <a:t> e o </a:t>
            </a:r>
            <a:r>
              <a:rPr lang="pt-BR" b="0" i="0" dirty="0">
                <a:solidFill>
                  <a:srgbClr val="040C28"/>
                </a:solidFill>
                <a:effectLst/>
                <a:highlight>
                  <a:srgbClr val="FFFF00"/>
                </a:highlight>
                <a:latin typeface="Google Sans"/>
              </a:rPr>
              <a:t>coloca no atributo</a:t>
            </a:r>
            <a:endParaRPr lang="pt-BR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0971935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o Office">
      <a:majorFont>
        <a:latin typeface="Arial"/>
        <a:ea typeface=""/>
        <a:cs typeface="DejaVu Sans"/>
      </a:majorFont>
      <a:minorFont>
        <a:latin typeface="Arial"/>
        <a:ea typeface="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DejaVu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DejaVu Sans" charset="0"/>
          </a:defRPr>
        </a:defPPr>
      </a:lstStyle>
    </a:lnDef>
  </a:objectDefaults>
  <a:extraClrSchemeLst>
    <a:extraClrScheme>
      <a:clrScheme name="Tema do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10936</TotalTime>
  <Words>1234</Words>
  <Application>Microsoft Office PowerPoint</Application>
  <PresentationFormat>Apresentação na tela (4:3)</PresentationFormat>
  <Paragraphs>206</Paragraphs>
  <Slides>34</Slides>
  <Notes>34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34</vt:i4>
      </vt:variant>
    </vt:vector>
  </HeadingPairs>
  <TitlesOfParts>
    <vt:vector size="42" baseType="lpstr">
      <vt:lpstr>Arial</vt:lpstr>
      <vt:lpstr>Calibri</vt:lpstr>
      <vt:lpstr>Calibri Light</vt:lpstr>
      <vt:lpstr>Courier New</vt:lpstr>
      <vt:lpstr>Google Sans</vt:lpstr>
      <vt:lpstr>Source Serif Pro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de Telecomunicação</dc:title>
  <dc:subject/>
  <dc:creator>Alyson Oliveira</dc:creator>
  <cp:keywords/>
  <dc:description/>
  <cp:lastModifiedBy>usuario 1</cp:lastModifiedBy>
  <cp:revision>1866</cp:revision>
  <cp:lastPrinted>1601-01-01T00:00:00Z</cp:lastPrinted>
  <dcterms:created xsi:type="dcterms:W3CDTF">2015-08-12T20:16:29Z</dcterms:created>
  <dcterms:modified xsi:type="dcterms:W3CDTF">2023-10-10T01:53:58Z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9</vt:i4>
  </property>
  <property fmtid="{D5CDD505-2E9C-101B-9397-08002B2CF9AE}" pid="8" name="PresentationFormat">
    <vt:lpwstr>Apresentação na tela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51</vt:i4>
  </property>
</Properties>
</file>