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mover o slide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16DB651-2F6A-4448-ABCF-CABFF8CF5B5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0F27859F-CC68-4398-A3F0-2E8B1F09333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Text Box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84" name="Text Box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9CB4039F-BBC6-4C0B-942E-6274B992BD8E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dt" idx="1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10E19AD-D0E1-4262-9111-6229B995A7E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1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dt" idx="1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8C509A6-0FD1-4706-A083-9401D05AED8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1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dt" idx="1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B73F8DE-DB0B-4869-A15F-C0B0F4CC33A5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1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dt" idx="1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0F08F41-5383-4371-B8C0-6F2257273A8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dt" idx="1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68E960A-6393-4573-8B1C-46331524BD8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dt" idx="1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0144CAA-A7C9-44C7-A7D0-0E5D2A643DA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dt" idx="2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30925E7-1CFA-4DE4-B78B-E1C4C020A57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2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94420C7-462B-410C-8064-2922C129DFB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dt" idx="2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3CE43F1-5B08-4702-85D0-B3EBB880A19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3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dt" idx="2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95880E2-00D7-44E0-B5A6-0A9C03F7E19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3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dt" idx="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B6C1514-5368-49D5-ACFF-0DFBB4D05294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8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dt" idx="2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1D838C5-8DDF-42A8-AB30-CFE7B27CB2B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dt" idx="2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34CF4AC-98B7-4C40-8A2F-78BCBD1ADA1C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dt" idx="2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ECF7EAA-05B1-4EA0-B2EF-5F48C9BBBDDA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dt" idx="2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DB3DA39-B632-49E0-A463-345421988B2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dt" idx="2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0452001A-F51A-4958-9F6E-36616636B88E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dt" idx="2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21EAA0A-EDC0-4902-B8F2-6CB956E9266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dt" idx="3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A232E5BD-2CAD-404F-B52C-190FB2EA8C7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dt" idx="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0D755FD6-1E8C-4A36-8BFA-4C2A2698CE75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9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dt" idx="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F3682DB-4A10-427F-BA31-11F27AA7A83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9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dt" idx="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DB62835D-FC8C-4A1E-945A-C4B0B0FBC4BC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9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dt" idx="1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DB464118-7D17-4667-B21C-CDD48D51B0C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9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dt" idx="1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D9F8A5C-1FC9-42F6-A23B-5341B257949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0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dt" idx="1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4469CB3-17DB-475D-AD3D-F578AE14DE16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0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dt" idx="1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BE9C7C3-00AE-4EAD-A7C4-BC83716BEFB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04/01/2024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0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A496C7-B882-4405-8EE3-1B9D1A7258B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DA5517-4CB0-44AC-9BA5-2AD48FA6F1B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6CD5BE-B328-4DDC-A031-BC4CB313956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F5DF5A-91FF-4F3A-A8C7-FA5A9A0F660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4F140C-E6CC-47C9-91FD-F9913A59444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1B4E06-76FB-482A-87B3-B7AB5EF4044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7844E4-C49F-4FD4-B218-E6786354573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F8DF43-643B-4708-B85A-5ACE61D0039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9B9DBD-2320-462E-8905-448DA55B416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B976A9-821E-4D55-B308-ECC54704FA6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9A2DBE-2226-4E6D-B2BE-BE8657C0D57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2EAB2A-2B57-4F7E-BC3B-F033FBCC824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/>
          <p:cNvSpPr/>
          <p:nvPr/>
        </p:nvSpPr>
        <p:spPr>
          <a:xfrm>
            <a:off x="0" y="6334200"/>
            <a:ext cx="9143640" cy="52344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1600" bIns="216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cap="sq" w="648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" descr=""/>
          <p:cNvPicPr/>
          <p:nvPr/>
        </p:nvPicPr>
        <p:blipFill>
          <a:blip r:embed="rId2"/>
          <a:stretch/>
        </p:blipFill>
        <p:spPr>
          <a:xfrm>
            <a:off x="7956720" y="179280"/>
            <a:ext cx="1069560" cy="77760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2019.2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3560" bIns="-435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aixaDeTexto 12"/>
          <p:cNvSpPr/>
          <p:nvPr/>
        </p:nvSpPr>
        <p:spPr>
          <a:xfrm flipH="1">
            <a:off x="-30960" y="6324480"/>
            <a:ext cx="822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accent2"/>
                </a:solidFill>
                <a:latin typeface="Arial"/>
              </a:rPr>
              <a:t>Professor: Ediberto Mariano                                                             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838080" y="6594480"/>
            <a:ext cx="144756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880" cy="35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algn="l" pos="0"/>
              </a:tabLst>
              <a:defRPr b="0" lang="en-GB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fld id="{00B9C134-F5C4-4060-A2E0-9AB186A140CC}" type="slidenum"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microsoft.com/office/2007/relationships/hdphoto" Target="../media/hdphoto1.wdp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685800" y="1731960"/>
            <a:ext cx="772272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4000" spc="-1" strike="noStrike">
                <a:solidFill>
                  <a:srgbClr val="0070c0"/>
                </a:solidFill>
                <a:latin typeface="Calibri Light"/>
              </a:rPr>
              <a:t>PROGRAMAÇÃO ORIENTADA A OBJETOS EM JAVA  - ARA0075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28400"/>
                <a:tab algn="l" pos="10779120"/>
                <a:tab algn="l" pos="1078056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PROFESSOR: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 EDIBERTO MARIANO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28400"/>
                <a:tab algn="l" pos="10779120"/>
                <a:tab algn="l" pos="1078056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programacaoedi@gmail.com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3D714D2A-FAF7-4A75-AAE8-7790CF75728D}" type="slidenum">
              <a:rPr b="0" lang="pt-BR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3448080"/>
            <a:ext cx="7543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Aula 06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1"/>
          <p:cNvSpPr/>
          <p:nvPr/>
        </p:nvSpPr>
        <p:spPr>
          <a:xfrm>
            <a:off x="159840" y="24382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Um erro comum é achar que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atribuir o inteiro 0 (zero) 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para uma variável é interpretado como nulo, o que não é verdade.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4"/>
          <p:cNvSpPr/>
          <p:nvPr/>
        </p:nvSpPr>
        <p:spPr>
          <a:xfrm>
            <a:off x="152280" y="350532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Um inteiro será realmente vazio quando ele não receber nenhum valor e neste caso será alocado um espaço de memória que não conterá nada, será então, 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null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NullPointerException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ixaDeTexto 1"/>
          <p:cNvSpPr/>
          <p:nvPr/>
        </p:nvSpPr>
        <p:spPr>
          <a:xfrm>
            <a:off x="159840" y="24382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Na Linguagem Java, praticamente tudo é na forma de Classe. Se deseja utilizar os objetos dessa classe, sempre duas coisas devem ser levadas em conta: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4"/>
          <p:cNvSpPr/>
          <p:nvPr/>
        </p:nvSpPr>
        <p:spPr>
          <a:xfrm>
            <a:off x="152280" y="416592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1 - Declaração das variáveis;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2 - Inicialização dessas variáveis.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NullPointerException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aixaDeTexto 1"/>
          <p:cNvSpPr/>
          <p:nvPr/>
        </p:nvSpPr>
        <p:spPr>
          <a:xfrm>
            <a:off x="159840" y="19810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Na Linguagem Java, praticamente tudo é na forma de Classe. Se deseja utilizar os objetos dessa classe, sempre duas coisas devem ser levadas em conta: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aixaDeTexto 4"/>
          <p:cNvSpPr/>
          <p:nvPr/>
        </p:nvSpPr>
        <p:spPr>
          <a:xfrm>
            <a:off x="152280" y="3200400"/>
            <a:ext cx="8755200" cy="394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1 - Declaração das variáveis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NullPointerException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aixaDeTexto 6"/>
          <p:cNvSpPr/>
          <p:nvPr/>
        </p:nvSpPr>
        <p:spPr>
          <a:xfrm>
            <a:off x="152280" y="4781520"/>
            <a:ext cx="8755200" cy="394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2 - Inicialização dessas variáveis.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aixaDeTexto 8"/>
          <p:cNvSpPr/>
          <p:nvPr/>
        </p:nvSpPr>
        <p:spPr>
          <a:xfrm>
            <a:off x="1752480" y="3581280"/>
            <a:ext cx="7053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int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a, 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int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idade, 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float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valor;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pt-BR" sz="2000" spc="-1" strike="noStrike">
                <a:solidFill>
                  <a:srgbClr val="000000"/>
                </a:solidFill>
                <a:latin typeface="Arial"/>
              </a:rPr>
              <a:t>Pessoas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p[ ] = 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</a:rPr>
              <a:t>new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BR" sz="2000" spc="-1" strike="noStrike">
                <a:solidFill>
                  <a:srgbClr val="000000"/>
                </a:solidFill>
                <a:latin typeface="Arial"/>
              </a:rPr>
              <a:t>Pessoas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[5]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9"/>
          <p:cNvSpPr/>
          <p:nvPr/>
        </p:nvSpPr>
        <p:spPr>
          <a:xfrm>
            <a:off x="1752480" y="5214960"/>
            <a:ext cx="6019560" cy="12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int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a = 5, 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int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idade = 20, 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float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valor = 20.7;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p[0] = 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new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</a:rPr>
              <a:t>Pessoas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p[1] = </a:t>
            </a:r>
            <a:r>
              <a:rPr b="0" lang="pt-BR" sz="1800" spc="-1" strike="noStrike">
                <a:solidFill>
                  <a:srgbClr val="000000"/>
                </a:solidFill>
                <a:latin typeface="Courier New"/>
              </a:rPr>
              <a:t>new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pt-BR" sz="1800" spc="-1" strike="noStrike">
                <a:solidFill>
                  <a:srgbClr val="000000"/>
                </a:solidFill>
                <a:latin typeface="Arial"/>
              </a:rPr>
              <a:t>Pessoas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1"/>
          <p:cNvSpPr/>
          <p:nvPr/>
        </p:nvSpPr>
        <p:spPr>
          <a:xfrm>
            <a:off x="159840" y="19810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Essa é uma exceção lançada quando é feita uma tentativa de acessar um elemento </a:t>
            </a:r>
            <a:r>
              <a:rPr b="1" lang="pt-BR" sz="2000" spc="-1" strike="noStrike">
                <a:solidFill>
                  <a:srgbClr val="000000"/>
                </a:solidFill>
                <a:latin typeface="Source Serif Pro"/>
              </a:rPr>
              <a:t>depois do final de um array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ArrayIndexOutOfBoundsException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aixaDeTexto 1"/>
          <p:cNvSpPr/>
          <p:nvPr/>
        </p:nvSpPr>
        <p:spPr>
          <a:xfrm>
            <a:off x="159840" y="19810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Essa é uma exceção lançada quando é feita uma tentativa de </a:t>
            </a:r>
            <a:r>
              <a:rPr b="1" lang="pt-BR" sz="2000" spc="-1" strike="noStrike">
                <a:solidFill>
                  <a:srgbClr val="000000"/>
                </a:solidFill>
                <a:latin typeface="Source Serif Pro"/>
              </a:rPr>
              <a:t>divisão de inteiro por zero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. Caso seja feita a divisão por um float, o resultado é infinito.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ArithmeticException / by zero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aixaDeTexto 1"/>
          <p:cNvSpPr/>
          <p:nvPr/>
        </p:nvSpPr>
        <p:spPr>
          <a:xfrm>
            <a:off x="159840" y="19810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Ocorre uma tentativa de fazer uma coerção em um objeto que não tem um relacionamento do tipo </a:t>
            </a:r>
            <a:r>
              <a:rPr b="0" lang="pt-BR" sz="2000" spc="-1" strike="noStrike">
                <a:solidFill>
                  <a:srgbClr val="ff0000"/>
                </a:solidFill>
                <a:highlight>
                  <a:srgbClr val="ffff00"/>
                </a:highlight>
                <a:latin typeface="Source Serif Pro"/>
              </a:rPr>
              <a:t>é um 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com o tipo especificado no operador de coerção.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ClassCastException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aixaDeTexto 1"/>
          <p:cNvSpPr/>
          <p:nvPr/>
        </p:nvSpPr>
        <p:spPr>
          <a:xfrm>
            <a:off x="159840" y="1981080"/>
            <a:ext cx="8755200" cy="100440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Um bloco “</a:t>
            </a:r>
            <a:r>
              <a:rPr b="1" lang="pt-BR" sz="2000" spc="-1" strike="noStrike">
                <a:solidFill>
                  <a:srgbClr val="0070c0"/>
                </a:solidFill>
                <a:highlight>
                  <a:srgbClr val="ffff00"/>
                </a:highlight>
                <a:latin typeface="Source Serif Pro"/>
              </a:rPr>
              <a:t>try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” é chamado de </a:t>
            </a:r>
            <a:r>
              <a:rPr b="1" lang="pt-BR" sz="2000" spc="-1" strike="noStrike">
                <a:solidFill>
                  <a:srgbClr val="0070c0"/>
                </a:solidFill>
                <a:highlight>
                  <a:srgbClr val="ffff00"/>
                </a:highlight>
                <a:latin typeface="Source Serif Pro"/>
              </a:rPr>
              <a:t>bloco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 “</a:t>
            </a:r>
            <a:r>
              <a:rPr b="1" lang="pt-BR" sz="2000" spc="-1" strike="noStrike">
                <a:solidFill>
                  <a:srgbClr val="0070c0"/>
                </a:solidFill>
                <a:highlight>
                  <a:srgbClr val="ffff00"/>
                </a:highlight>
                <a:latin typeface="Source Serif Pro"/>
              </a:rPr>
              <a:t>protegido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” porque, caso ocorra algum problema com os comandos dentro do bloco, a execução desviará para os blocos “</a:t>
            </a:r>
            <a:r>
              <a:rPr b="1" lang="pt-BR" sz="2000" spc="-1" strike="noStrike">
                <a:solidFill>
                  <a:srgbClr val="0070c0"/>
                </a:solidFill>
                <a:highlight>
                  <a:srgbClr val="ffff00"/>
                </a:highlight>
                <a:latin typeface="Source Serif Pro"/>
              </a:rPr>
              <a:t>catch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” correspondentes.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Blocos try/catch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Blocos try/catch - catch -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Sintaxe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angle 2"/>
          <p:cNvSpPr/>
          <p:nvPr/>
        </p:nvSpPr>
        <p:spPr>
          <a:xfrm>
            <a:off x="690120" y="2043000"/>
            <a:ext cx="7687080" cy="3723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79200" bIns="79200" anchor="ctr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try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código que inclui comandos/invocações de métodos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que podem gerar uma situação de erro.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}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catch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(XException e) {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bloco de tratamento associado à condição de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exceção XException ou a qualquer uma de suas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subclasses, identificada aqui pelo objeto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com referência ex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} </a:t>
            </a:r>
            <a:r>
              <a:rPr b="1" lang="pt-BR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finally</a:t>
            </a: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 {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bloco de código que sempre será executado após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o bloco try, independentemente de sua conclusão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	</a:t>
            </a:r>
            <a:r>
              <a:rPr b="0" lang="pt-BR" sz="1800" spc="-1" strike="noStrike">
                <a:solidFill>
                  <a:srgbClr val="ff0000"/>
                </a:solidFill>
                <a:latin typeface="Consolas"/>
              </a:rPr>
              <a:t>// ter ocorrido normalmente ou ter sido interrompida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onsolas"/>
              </a:rPr>
              <a:t>}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Bloco try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aixaDeTexto 1"/>
          <p:cNvSpPr/>
          <p:nvPr/>
        </p:nvSpPr>
        <p:spPr>
          <a:xfrm>
            <a:off x="194040" y="2151720"/>
            <a:ext cx="8644680" cy="252900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Contém o código que pode lançar (throw) uma exceção.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Consiste na palavra-chave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Source Serif Pro"/>
              </a:rPr>
              <a:t>try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seguida por um bloco de código entre chaves.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Se ocorrer uma exceção em algum ponto, o restante do código contido no bloco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Source Serif Pro"/>
              </a:rPr>
              <a:t>try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não será executado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Tratando a Exceção: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Bloco catch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ixaDeTexto 1"/>
          <p:cNvSpPr/>
          <p:nvPr/>
        </p:nvSpPr>
        <p:spPr>
          <a:xfrm>
            <a:off x="194040" y="2151720"/>
            <a:ext cx="8644680" cy="313884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Captura, isto é, recebe e trata uma exceção.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Começa com a palavra-chave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Source Serif Pro"/>
              </a:rPr>
              <a:t>catch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Parâmetro de exceção entre parênteses – o parâmetro de exceção identifica o tipo de exceção e permite que o bloco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Source Serif Pro"/>
              </a:rPr>
              <a:t>catch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interaja com o objeto da exceção capturada.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Bloco do código entre chaves que executa quando uma exceção do tipo adequado ocorre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TEMA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457200" y="2743200"/>
            <a:ext cx="7924320" cy="398160"/>
          </a:xfrm>
          <a:prstGeom prst="rect">
            <a:avLst/>
          </a:prstGeom>
          <a:noFill/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70c0"/>
                </a:solidFill>
                <a:latin typeface="Arial"/>
              </a:rPr>
              <a:t>Implementação de Tratamento de Exceções em Java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Uso dos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ixaDeTexto 1"/>
          <p:cNvSpPr/>
          <p:nvPr/>
        </p:nvSpPr>
        <p:spPr>
          <a:xfrm>
            <a:off x="194040" y="1905120"/>
            <a:ext cx="8644680" cy="435852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Esses blocos são geralmente utilizados quando trabalhamos com métodos relacionados a </a:t>
            </a: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Source Serif Pro"/>
              </a:rPr>
              <a:t>manipulação de </a:t>
            </a:r>
            <a:r>
              <a:rPr b="1" lang="pt-BR" sz="2000" spc="-1" strike="noStrike">
                <a:solidFill>
                  <a:srgbClr val="000000"/>
                </a:solidFill>
                <a:latin typeface="Source Serif Pro"/>
              </a:rPr>
              <a:t>dados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, além de: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Source Serif Pro"/>
              </a:rPr>
              <a:t>CRUD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no banco de dados;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Índices fora do intervalo de array;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Cálculos matemáticos;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I/O de dados;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Erros de rede;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Anulação de objetos.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–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m 4" descr=""/>
          <p:cNvPicPr/>
          <p:nvPr/>
        </p:nvPicPr>
        <p:blipFill>
          <a:blip r:embed="rId1"/>
          <a:stretch/>
        </p:blipFill>
        <p:spPr>
          <a:xfrm>
            <a:off x="380880" y="2853720"/>
            <a:ext cx="8075520" cy="3089520"/>
          </a:xfrm>
          <a:prstGeom prst="rect">
            <a:avLst/>
          </a:prstGeom>
          <a:ln w="0">
            <a:noFill/>
          </a:ln>
        </p:spPr>
      </p:pic>
      <p:sp>
        <p:nvSpPr>
          <p:cNvPr id="151" name="CaixaDeTexto 1"/>
          <p:cNvSpPr/>
          <p:nvPr/>
        </p:nvSpPr>
        <p:spPr>
          <a:xfrm>
            <a:off x="3809880" y="1797120"/>
            <a:ext cx="5241240" cy="94284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 Narrow"/>
              </a:rPr>
              <a:t>Método da classe String que deixa as letras em maiúscula.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2" name="Conector de Seta Reta 6"/>
          <p:cNvCxnSpPr/>
          <p:nvPr/>
        </p:nvCxnSpPr>
        <p:spPr>
          <a:xfrm flipH="1">
            <a:off x="6019560" y="2751120"/>
            <a:ext cx="2819880" cy="151632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–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9" descr=""/>
          <p:cNvPicPr/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50000" bright="40000"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68120" y="2024640"/>
            <a:ext cx="8075520" cy="3089520"/>
          </a:xfrm>
          <a:prstGeom prst="rect">
            <a:avLst/>
          </a:prstGeom>
          <a:ln w="0">
            <a:noFill/>
          </a:ln>
        </p:spPr>
      </p:pic>
      <p:sp>
        <p:nvSpPr>
          <p:cNvPr id="157" name="CaixaDeTexto 10"/>
          <p:cNvSpPr/>
          <p:nvPr/>
        </p:nvSpPr>
        <p:spPr>
          <a:xfrm>
            <a:off x="1021320" y="4331520"/>
            <a:ext cx="7283880" cy="1796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Arial Narrow"/>
              </a:rPr>
              <a:t>Observe </a:t>
            </a:r>
            <a:r>
              <a:rPr b="1" lang="pt-BR" sz="2800" spc="-1" strike="noStrike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que no momento de utilizar o método, a variável </a:t>
            </a:r>
            <a:r>
              <a:rPr b="1" lang="pt-BR" sz="2800" spc="-1" strike="noStrike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</a:rPr>
              <a:t>novaFrase</a:t>
            </a:r>
            <a:r>
              <a:rPr b="1" lang="pt-BR" sz="2800" spc="-1" strike="noStrike">
                <a:solidFill>
                  <a:schemeClr val="accent1">
                    <a:lumMod val="50000"/>
                  </a:schemeClr>
                </a:solidFill>
                <a:latin typeface="Arial Narrow"/>
              </a:rPr>
              <a:t> está nula, ocasionando um erro, uma exceção chamado </a:t>
            </a:r>
            <a:r>
              <a:rPr b="1" lang="pt-BR" sz="2400" spc="-1" strike="noStrike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urier New"/>
              </a:rPr>
              <a:t>NullPointerException</a:t>
            </a:r>
            <a:r>
              <a:rPr b="0" lang="pt-BR" sz="2800" spc="-1" strike="noStrike">
                <a:solidFill>
                  <a:schemeClr val="accent1">
                    <a:lumMod val="50000"/>
                  </a:schemeClr>
                </a:solidFill>
                <a:latin typeface="Roboto mono"/>
              </a:rPr>
              <a:t>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11" descr=""/>
          <p:cNvPicPr/>
          <p:nvPr/>
        </p:nvPicPr>
        <p:blipFill>
          <a:blip r:embed="rId3"/>
          <a:stretch/>
        </p:blipFill>
        <p:spPr>
          <a:xfrm>
            <a:off x="0" y="3264840"/>
            <a:ext cx="8991360" cy="8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3"/>
          <p:cNvSpPr/>
          <p:nvPr/>
        </p:nvSpPr>
        <p:spPr>
          <a:xfrm>
            <a:off x="228600" y="128556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–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 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m 1" descr=""/>
          <p:cNvPicPr/>
          <p:nvPr/>
        </p:nvPicPr>
        <p:blipFill>
          <a:blip r:embed="rId1"/>
          <a:stretch/>
        </p:blipFill>
        <p:spPr>
          <a:xfrm>
            <a:off x="228600" y="1747440"/>
            <a:ext cx="7017840" cy="4617000"/>
          </a:xfrm>
          <a:prstGeom prst="rect">
            <a:avLst/>
          </a:prstGeom>
          <a:ln w="0">
            <a:noFill/>
          </a:ln>
        </p:spPr>
      </p:pic>
      <p:sp>
        <p:nvSpPr>
          <p:cNvPr id="163" name="Retângulo 4"/>
          <p:cNvSpPr/>
          <p:nvPr/>
        </p:nvSpPr>
        <p:spPr>
          <a:xfrm>
            <a:off x="1219320" y="2971800"/>
            <a:ext cx="4839120" cy="6055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64" name="CaixaDeTexto 5"/>
          <p:cNvSpPr/>
          <p:nvPr/>
        </p:nvSpPr>
        <p:spPr>
          <a:xfrm>
            <a:off x="2666880" y="5693040"/>
            <a:ext cx="6398640" cy="63828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 Narrow"/>
              </a:rPr>
              <a:t>Coloca-se dentro do try parte do código onde é possível um retorno de exceção.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Conector de Seta Reta 8"/>
          <p:cNvCxnSpPr/>
          <p:nvPr/>
        </p:nvCxnSpPr>
        <p:spPr>
          <a:xfrm flipH="1" flipV="1">
            <a:off x="5866560" y="3274560"/>
            <a:ext cx="1749600" cy="241848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3"/>
          <p:cNvSpPr/>
          <p:nvPr/>
        </p:nvSpPr>
        <p:spPr>
          <a:xfrm>
            <a:off x="228600" y="128556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–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 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1" descr=""/>
          <p:cNvPicPr/>
          <p:nvPr/>
        </p:nvPicPr>
        <p:blipFill>
          <a:blip r:embed="rId1"/>
          <a:stretch/>
        </p:blipFill>
        <p:spPr>
          <a:xfrm>
            <a:off x="228600" y="1747440"/>
            <a:ext cx="6781320" cy="4617000"/>
          </a:xfrm>
          <a:prstGeom prst="rect">
            <a:avLst/>
          </a:prstGeom>
          <a:ln w="0">
            <a:noFill/>
          </a:ln>
        </p:spPr>
      </p:pic>
      <p:sp>
        <p:nvSpPr>
          <p:cNvPr id="170" name="Retângulo 4"/>
          <p:cNvSpPr/>
          <p:nvPr/>
        </p:nvSpPr>
        <p:spPr>
          <a:xfrm>
            <a:off x="1219320" y="3585240"/>
            <a:ext cx="6705360" cy="15199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71" name="CaixaDeTexto 5"/>
          <p:cNvSpPr/>
          <p:nvPr/>
        </p:nvSpPr>
        <p:spPr>
          <a:xfrm>
            <a:off x="2666880" y="5693040"/>
            <a:ext cx="6398640" cy="638280"/>
          </a:xfrm>
          <a:prstGeom prst="rect">
            <a:avLst/>
          </a:prstGeom>
          <a:solidFill>
            <a:schemeClr val="bg1"/>
          </a:solidFill>
          <a:ln w="0">
            <a:solidFill>
              <a:srgbClr val="00cc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0000"/>
                </a:solidFill>
                <a:latin typeface="Arial Narrow"/>
              </a:rPr>
              <a:t>No catch coloca-se uma possível solução caso haja o lançamento da exceção no try anterior!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2" name="Conector de Seta Reta 8"/>
          <p:cNvCxnSpPr/>
          <p:nvPr/>
        </p:nvCxnSpPr>
        <p:spPr>
          <a:xfrm flipH="1" flipV="1">
            <a:off x="7010280" y="4572000"/>
            <a:ext cx="605880" cy="112104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ixaDeTexto 3"/>
          <p:cNvSpPr/>
          <p:nvPr/>
        </p:nvSpPr>
        <p:spPr>
          <a:xfrm>
            <a:off x="228600" y="129780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–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 2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6" descr=""/>
          <p:cNvPicPr/>
          <p:nvPr/>
        </p:nvPicPr>
        <p:blipFill>
          <a:blip r:embed="rId1"/>
          <a:stretch/>
        </p:blipFill>
        <p:spPr>
          <a:xfrm>
            <a:off x="228600" y="1959120"/>
            <a:ext cx="8714880" cy="42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ixaDeTexto 3"/>
          <p:cNvSpPr/>
          <p:nvPr/>
        </p:nvSpPr>
        <p:spPr>
          <a:xfrm>
            <a:off x="228600" y="129780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Blocos </a:t>
            </a:r>
            <a:r>
              <a:rPr b="1" lang="pt-BR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try/catch 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–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Exemplo 2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6" descr=""/>
          <p:cNvPicPr/>
          <p:nvPr/>
        </p:nvPicPr>
        <p:blipFill>
          <a:blip r:embed="rId1"/>
          <a:stretch/>
        </p:blipFill>
        <p:spPr>
          <a:xfrm>
            <a:off x="228600" y="1959120"/>
            <a:ext cx="8714880" cy="42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/>
          <p:nvPr/>
        </p:nvSpPr>
        <p:spPr>
          <a:xfrm>
            <a:off x="228600" y="1828800"/>
            <a:ext cx="8610120" cy="11905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O tratamento de exceções é um importante recurso que permite criar programas tolerantes a falhas. Trata-se de um mecanismo que permite resolver ou ao menos lidar com exceções, muitas vezes evitando que a execução do software seja interrompida.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2"/>
          <p:cNvSpPr/>
          <p:nvPr/>
        </p:nvSpPr>
        <p:spPr>
          <a:xfrm>
            <a:off x="228600" y="3141000"/>
            <a:ext cx="861012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Quando se desenvolve códigos de em Java, existe a possibilidade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ocorrer erros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imprevistos durante sua execução.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ctangle 2"/>
          <p:cNvSpPr/>
          <p:nvPr/>
        </p:nvSpPr>
        <p:spPr>
          <a:xfrm>
            <a:off x="228600" y="3886200"/>
            <a:ext cx="861012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Esses erros são conhecidos como exceções e podem ser provenientes de erros de lógica ou acesso a dispositivos ou arquivos externos.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/>
          <p:nvPr/>
        </p:nvSpPr>
        <p:spPr>
          <a:xfrm>
            <a:off x="228600" y="1828800"/>
            <a:ext cx="8610120" cy="7689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O que é um Exceção?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Uma indicação de um problema que ocorre durante a execução de um programa.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Introdução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2"/>
          <p:cNvSpPr/>
          <p:nvPr/>
        </p:nvSpPr>
        <p:spPr>
          <a:xfrm>
            <a:off x="228600" y="3141000"/>
            <a:ext cx="8610120" cy="131760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O que é o Tratamento de exceções?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É tentar resolver exceções que poderiam ocorrer para que o programa continue ou termine elegantemente. O tratamento de exceções permite que os programadores criem programas mais robustos e tolerantes a falhas.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/>
          <p:nvPr/>
        </p:nvSpPr>
        <p:spPr>
          <a:xfrm>
            <a:off x="228600" y="1828800"/>
            <a:ext cx="8610120" cy="42544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Alguns possíveis motivos externos para ocorrer uma exceção são: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91960" indent="-2858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Tentar abrir um arquivo que não existe.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91960" indent="-2858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Tentar fazer consulta a um banco de dados que não está disponível.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91960" indent="-2858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Tentar escrever algo em um arquivo sobre o qual não se tem permissão de escrita.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91960" indent="-2858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Tentar conectar em servidor inexistente.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Hierarquias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Imagem 1" descr=""/>
          <p:cNvPicPr/>
          <p:nvPr/>
        </p:nvPicPr>
        <p:blipFill>
          <a:blip r:embed="rId1"/>
          <a:stretch/>
        </p:blipFill>
        <p:spPr>
          <a:xfrm>
            <a:off x="152280" y="1078560"/>
            <a:ext cx="8838720" cy="5245560"/>
          </a:xfrm>
          <a:prstGeom prst="rect">
            <a:avLst/>
          </a:prstGeom>
          <a:ln w="0">
            <a:noFill/>
          </a:ln>
        </p:spPr>
      </p:pic>
      <p:cxnSp>
        <p:nvCxnSpPr>
          <p:cNvPr id="76" name="Conector de Seta Reta 4"/>
          <p:cNvCxnSpPr/>
          <p:nvPr/>
        </p:nvCxnSpPr>
        <p:spPr>
          <a:xfrm>
            <a:off x="457200" y="685800"/>
            <a:ext cx="914760" cy="129564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77" name="Conector de Seta Reta 5"/>
          <p:cNvCxnSpPr/>
          <p:nvPr/>
        </p:nvCxnSpPr>
        <p:spPr>
          <a:xfrm>
            <a:off x="152280" y="1752480"/>
            <a:ext cx="609840" cy="140112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78" name="Conector de Seta Reta 8"/>
          <p:cNvCxnSpPr/>
          <p:nvPr/>
        </p:nvCxnSpPr>
        <p:spPr>
          <a:xfrm>
            <a:off x="6172200" y="703440"/>
            <a:ext cx="609840" cy="1401480"/>
          </a:xfrm>
          <a:prstGeom prst="straightConnector1">
            <a:avLst/>
          </a:prstGeom>
          <a:ln w="28575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79" name="Elipse 10"/>
          <p:cNvSpPr/>
          <p:nvPr/>
        </p:nvSpPr>
        <p:spPr>
          <a:xfrm>
            <a:off x="4572000" y="1981080"/>
            <a:ext cx="1523520" cy="5331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80" name="Elipse 11"/>
          <p:cNvSpPr/>
          <p:nvPr/>
        </p:nvSpPr>
        <p:spPr>
          <a:xfrm>
            <a:off x="2595960" y="2957760"/>
            <a:ext cx="1523520" cy="53316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81" name="Elipse 12"/>
          <p:cNvSpPr/>
          <p:nvPr/>
        </p:nvSpPr>
        <p:spPr>
          <a:xfrm>
            <a:off x="5562720" y="2971800"/>
            <a:ext cx="1523520" cy="53316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  <p:sp>
        <p:nvSpPr>
          <p:cNvPr id="82" name="Elipse 13"/>
          <p:cNvSpPr/>
          <p:nvPr/>
        </p:nvSpPr>
        <p:spPr>
          <a:xfrm>
            <a:off x="4566960" y="1986480"/>
            <a:ext cx="1523520" cy="53316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ffffff">
                  <a:alpha val="1000"/>
                </a:srgbClr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Throwable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A classe </a:t>
            </a:r>
            <a:r>
              <a:rPr b="1" lang="pt-BR" sz="2400" spc="-1" strike="noStrike">
                <a:solidFill>
                  <a:srgbClr val="0070c0"/>
                </a:solidFill>
                <a:latin typeface="Courier New"/>
              </a:rPr>
              <a:t>Throwable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 tem duas subclasses: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DeTexto 6"/>
          <p:cNvSpPr/>
          <p:nvPr/>
        </p:nvSpPr>
        <p:spPr>
          <a:xfrm>
            <a:off x="228600" y="2057400"/>
            <a:ext cx="8610120" cy="1918440"/>
          </a:xfrm>
          <a:prstGeom prst="rect">
            <a:avLst/>
          </a:prstGeom>
          <a:noFill/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743040" indent="-285840" algn="just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Exception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 (java.lang.Exception) – É a raiz das classes originárias da classe </a:t>
            </a:r>
            <a:r>
              <a:rPr b="1" lang="pt-BR" sz="2400" spc="-1" strike="noStrike">
                <a:solidFill>
                  <a:srgbClr val="ff0000"/>
                </a:solidFill>
                <a:latin typeface="Courier New"/>
              </a:rPr>
              <a:t>Throwable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onde mostra as situações em que a aplicação pode querer capturar e realizar um tratamento para conseguir realizar o processamento.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aixaDeTexto 9"/>
          <p:cNvSpPr/>
          <p:nvPr/>
        </p:nvSpPr>
        <p:spPr>
          <a:xfrm>
            <a:off x="228600" y="4074480"/>
            <a:ext cx="8610120" cy="1552680"/>
          </a:xfrm>
          <a:prstGeom prst="rect">
            <a:avLst/>
          </a:prstGeom>
          <a:noFill/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743040" indent="-285840" algn="just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0070c0"/>
                </a:solidFill>
                <a:latin typeface="Arial"/>
              </a:rPr>
              <a:t>Error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 (java.lang.Error) – Também é raiz das classes originárias da classe </a:t>
            </a:r>
            <a:r>
              <a:rPr b="0" lang="pt-BR" sz="2400" spc="-1" strike="noStrike">
                <a:solidFill>
                  <a:srgbClr val="0070c0"/>
                </a:solidFill>
                <a:latin typeface="Courier New"/>
              </a:rPr>
              <a:t> </a:t>
            </a:r>
            <a:r>
              <a:rPr b="1" lang="pt-BR" sz="2400" spc="-1" strike="noStrike">
                <a:solidFill>
                  <a:srgbClr val="ff0000"/>
                </a:solidFill>
                <a:latin typeface="Courier New"/>
              </a:rPr>
              <a:t>Throwable</a:t>
            </a: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, indicando as situações em que a aplicação não deve tentar tratar, como ocorrências que não deveriam acontecer.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Throwable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aixaDeTexto 1"/>
          <p:cNvSpPr/>
          <p:nvPr/>
        </p:nvSpPr>
        <p:spPr>
          <a:xfrm>
            <a:off x="159840" y="1388880"/>
            <a:ext cx="8755200" cy="130932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Existe uma diferença entre “</a:t>
            </a:r>
            <a:r>
              <a:rPr b="1" lang="pt-BR" sz="2000" spc="-1" strike="noStrike">
                <a:solidFill>
                  <a:srgbClr val="0070c0"/>
                </a:solidFill>
                <a:latin typeface="Source Serif Pro"/>
              </a:rPr>
              <a:t>Erro (Error)”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 e “</a:t>
            </a:r>
            <a:r>
              <a:rPr b="1" lang="pt-BR" sz="2000" spc="-1" strike="noStrike">
                <a:solidFill>
                  <a:srgbClr val="0070c0"/>
                </a:solidFill>
                <a:latin typeface="Source Serif Pro"/>
              </a:rPr>
              <a:t>Exceção (Exception)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”. O “Erro” é algo que </a:t>
            </a:r>
            <a:r>
              <a:rPr b="0" lang="pt-BR" sz="2000" spc="-1" strike="noStrike">
                <a:solidFill>
                  <a:srgbClr val="ff0000"/>
                </a:solidFill>
                <a:latin typeface="Source Serif Pro"/>
              </a:rPr>
              <a:t>não pode mais ser tratado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, ao contrário da “</a:t>
            </a:r>
            <a:r>
              <a:rPr b="0" lang="pt-BR" sz="2000" spc="-1" strike="noStrike">
                <a:solidFill>
                  <a:srgbClr val="ff0000"/>
                </a:solidFill>
                <a:latin typeface="Source Serif Pro"/>
              </a:rPr>
              <a:t>Exceção” que trata seus erros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, pois todas as subclasses de Exception (menos as subclasses RuntimeException) são exceções e devem ser tratadas.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aixaDeTexto 4"/>
          <p:cNvSpPr/>
          <p:nvPr/>
        </p:nvSpPr>
        <p:spPr>
          <a:xfrm>
            <a:off x="152280" y="3048120"/>
            <a:ext cx="8755200" cy="100440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Os erros da classe Error ou RuntimeException são erros e não precisam de tratamento, por esse motivo é usado o </a:t>
            </a:r>
            <a:r>
              <a:rPr b="1" lang="pt-BR" sz="2000" spc="-1" strike="noStrike">
                <a:solidFill>
                  <a:srgbClr val="0070c0"/>
                </a:solidFill>
                <a:latin typeface="Source Serif Pro"/>
              </a:rPr>
              <a:t>try/catch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 e/ou propagação com </a:t>
            </a:r>
            <a:r>
              <a:rPr b="1" lang="pt-BR" sz="2000" spc="-1" strike="noStrike">
                <a:solidFill>
                  <a:srgbClr val="0070c0"/>
                </a:solidFill>
                <a:latin typeface="Source Serif Pro"/>
              </a:rPr>
              <a:t>throw/throws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1"/>
          <p:cNvSpPr/>
          <p:nvPr/>
        </p:nvSpPr>
        <p:spPr>
          <a:xfrm>
            <a:off x="945360" y="7632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2"/>
          <p:cNvSpPr/>
          <p:nvPr/>
        </p:nvSpPr>
        <p:spPr>
          <a:xfrm>
            <a:off x="914400" y="685800"/>
            <a:ext cx="4419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Tratamento de Exceções - </a:t>
            </a:r>
            <a:r>
              <a:rPr b="1" lang="pt-BR" sz="1800" spc="-1" strike="noStrike">
                <a:solidFill>
                  <a:srgbClr val="ff0000"/>
                </a:solidFill>
                <a:latin typeface="Roboto mono"/>
              </a:rPr>
              <a:t>Tipos</a:t>
            </a: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ixaDeTexto 1"/>
          <p:cNvSpPr/>
          <p:nvPr/>
        </p:nvSpPr>
        <p:spPr>
          <a:xfrm>
            <a:off x="159840" y="2438280"/>
            <a:ext cx="8755200" cy="69948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Indica que a aplicação tentou usar uma </a:t>
            </a:r>
            <a:r>
              <a:rPr b="0" lang="pt-BR" sz="2000" spc="-1" strike="noStrike">
                <a:solidFill>
                  <a:srgbClr val="ff0000"/>
                </a:solidFill>
                <a:latin typeface="Source Serif Pro"/>
              </a:rPr>
              <a:t>referência a um objeto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que não foi ainda definida ou o programa tenta, em tempo de execução: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4"/>
          <p:cNvSpPr/>
          <p:nvPr/>
        </p:nvSpPr>
        <p:spPr>
          <a:xfrm>
            <a:off x="152280" y="3429000"/>
            <a:ext cx="8755200" cy="2529000"/>
          </a:xfrm>
          <a:prstGeom prst="rect">
            <a:avLst/>
          </a:prstGeom>
          <a:solidFill>
            <a:schemeClr val="bg1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1 -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Acessar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métodos de objetos que estão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nulos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(null).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2 -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Alterar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ou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visualizar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atributos de objetos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nulos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(null).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3 -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Verificação de tamanho 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(length) de um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array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ainda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nulo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(null).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4 -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Modificação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de campos de um array </a:t>
            </a:r>
            <a:r>
              <a:rPr b="1" lang="pt-BR" sz="2000" spc="-1" strike="noStrike">
                <a:solidFill>
                  <a:srgbClr val="ff0000"/>
                </a:solidFill>
                <a:latin typeface="Source Serif Pro"/>
              </a:rPr>
              <a:t>nulo</a:t>
            </a:r>
            <a:r>
              <a:rPr b="0" lang="pt-BR" sz="2000" spc="-1" strike="noStrike">
                <a:solidFill>
                  <a:srgbClr val="0070c0"/>
                </a:solidFill>
                <a:latin typeface="Source Serif Pro"/>
              </a:rPr>
              <a:t> (null).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aixaDeTexto 3"/>
          <p:cNvSpPr/>
          <p:nvPr/>
        </p:nvSpPr>
        <p:spPr>
          <a:xfrm>
            <a:off x="228600" y="1310040"/>
            <a:ext cx="8610120" cy="455400"/>
          </a:xfrm>
          <a:prstGeom prst="rect">
            <a:avLst/>
          </a:prstGeom>
          <a:solidFill>
            <a:srgbClr val="ffc00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70c0"/>
                </a:solidFill>
                <a:latin typeface="Arial"/>
              </a:rPr>
              <a:t>Exceções: </a:t>
            </a:r>
            <a:r>
              <a:rPr b="1" lang="pt-BR" sz="2400" spc="-1" strike="noStrike">
                <a:solidFill>
                  <a:srgbClr val="ff0000"/>
                </a:solidFill>
                <a:latin typeface="Arial"/>
              </a:rPr>
              <a:t>NullPointerException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426ADCB37DB649AA0FB096CB331175" ma:contentTypeVersion="3" ma:contentTypeDescription="Crie um novo documento." ma:contentTypeScope="" ma:versionID="e7dbb22ae33fd7beada418b92be0420b">
  <xsd:schema xmlns:xsd="http://www.w3.org/2001/XMLSchema" xmlns:xs="http://www.w3.org/2001/XMLSchema" xmlns:p="http://schemas.microsoft.com/office/2006/metadata/properties" xmlns:ns2="8bbbe366-3b2a-438e-9ce9-91fbb18e023e" targetNamespace="http://schemas.microsoft.com/office/2006/metadata/properties" ma:root="true" ma:fieldsID="cecfe0951eb1745535416ad095fc5890" ns2:_="">
    <xsd:import namespace="8bbbe366-3b2a-438e-9ce9-91fbb18e02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bbe366-3b2a-438e-9ce9-91fbb18e0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30A768-D583-4757-8A16-5A5C16E05A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bbe366-3b2a-438e-9ce9-91fbb18e0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02C696-903D-45EB-8986-B839C7BF00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E6403C-7023-413C-B307-43379C0B5F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11026</TotalTime>
  <Application>LibreOffice/7.5.3.2$Windows_X86_64 LibreOffice_project/9f56dff12ba03b9acd7730a5a481eea045e468f3</Application>
  <AppVersion>15.0000</AppVersion>
  <Words>1486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2015-08-12T20:16:29Z</dcterms:created>
  <dc:creator>Alyson Oliveira</dc:creator>
  <dc:description/>
  <dc:language>pt-BR</dc:language>
  <cp:lastModifiedBy/>
  <cp:lastPrinted>1601-01-01T00:00:00Z</cp:lastPrinted>
  <dcterms:modified xsi:type="dcterms:W3CDTF">2024-04-01T16:36:04Z</dcterms:modified>
  <cp:revision>1912</cp:revision>
  <dc:subject/>
  <dc:title>Sistemas de Telecomunicação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0x01010020426ADCB37DB649AA0FB096CB331175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