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8"/>
  </p:notesMasterIdLst>
  <p:handoutMasterIdLst>
    <p:handoutMasterId r:id="rId29"/>
  </p:handoutMasterIdLst>
  <p:sldIdLst>
    <p:sldId id="256" r:id="rId2"/>
    <p:sldId id="391" r:id="rId3"/>
    <p:sldId id="392" r:id="rId4"/>
    <p:sldId id="394" r:id="rId5"/>
    <p:sldId id="393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1" r:id="rId22"/>
    <p:sldId id="410" r:id="rId23"/>
    <p:sldId id="412" r:id="rId24"/>
    <p:sldId id="413" r:id="rId25"/>
    <p:sldId id="414" r:id="rId26"/>
    <p:sldId id="415" r:id="rId27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82C44CA-E2B4-4C7D-8BFA-3FB5A07CC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CC3FC-B3CB-48DC-B16B-02BDBB2C8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95B99D0-C1FD-4E63-9F73-69C439E975EF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1BDB7C-DF7D-48CC-8EE0-E0E0A38031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6D62F-83A9-446B-B307-580A88288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6920F-E7B7-4348-B9DD-FEFEAB86D2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636246CB-B22B-4096-9A8B-838F42D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722193B6-23D6-4BFE-A9A0-7251399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B461983-D81E-4FE7-BC4D-00683D02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9CF3B1F2-B597-4BC9-A11F-D2D1002D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35239921-9614-46C0-B1F5-F22C4AFF2B7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FCC9C6C-D0A2-430D-91A4-B8852AC13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19D7220-0538-45E4-932D-C190A5B055B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4ADF483-4F0E-4202-A5D1-2A7EF88730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4AC72C3-77D0-40C0-9372-A4C2653F559E}" type="datetime1">
              <a:rPr lang="en-US" altLang="en-US"/>
              <a:pPr>
                <a:defRPr/>
              </a:pPr>
              <a:t>10/9/2023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70674B82-CEAA-40CE-9F57-C4CDB8E6C0D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3A415268-3CDE-4C7D-BFF8-9202478413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5D8A69-E2A5-402A-9661-C10D507829C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FE64465E-191D-41A1-92A1-A33265D9C4F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1C8A3-177F-4C38-BD09-839D38963331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22C97914-2653-400B-A21B-1999EAFA6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1FC602D-CE17-4D9B-BEA1-37EAD231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C39C4AED-BB98-4E6C-98EB-69A9503A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365C0C5-6F25-455C-AA3F-EF646FB44BBB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772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326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28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85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74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851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813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192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266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41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839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160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991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135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338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786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026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9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1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63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6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34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0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86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10/9/2023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50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FFCF605-020E-48A6-834E-E1F86ECE63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074FC-3ECD-4176-AF77-3E16ABDDAA9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52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317844A-2632-4BC6-B05C-DF3A6FAFC8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F827-CE20-4F2D-B942-8F9C8E448EB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99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1BD56ED-23B1-456D-94B4-1AA418D17E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4089-3F05-4FB3-A2F6-D5B78387D3D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63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F118B1-9AF3-4114-9F84-D866AF828D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164E-70A9-4B91-8590-8B4777432958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50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44CD083-2C92-4D2E-9E9E-25BD397C81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FFAE-8103-4F6E-9C3A-51B706A0615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03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9703874-B872-4D14-843E-177022BC1B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E346-AB55-495A-B97A-6FAB2F5D15D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30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347405E-6CA8-4836-B687-2699B807CC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20D-0C29-45B9-A54B-14486D4B52F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8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67B0CAA-C94E-4AD6-8EDF-4B8F4E6187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93A91-20B7-4C9F-A643-7A4B88F4E3F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80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2">
            <a:extLst>
              <a:ext uri="{FF2B5EF4-FFF2-40B4-BE49-F238E27FC236}">
                <a16:creationId xmlns:a16="http://schemas.microsoft.com/office/drawing/2014/main" id="{F5957D37-2BB7-4940-9FF3-C0CE73CF22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06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CaixaDeTexto 13">
            <a:extLst>
              <a:ext uri="{FF2B5EF4-FFF2-40B4-BE49-F238E27FC236}">
                <a16:creationId xmlns:a16="http://schemas.microsoft.com/office/drawing/2014/main" id="{F825DF52-8B7A-4467-A65D-BC9201E17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FC613E1-146B-44C8-A2DD-76F0AB8116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FA30-58A3-4BD6-B5B8-4ABEF8CE0DF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22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218B92-6FC7-4552-8581-191345F3EF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5B2B-BD47-4FF4-97C4-D450692A9F6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6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C49A5B9-EDAC-49DB-BA95-805CA85C07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204B-680C-4248-93D4-C2AF6410710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76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DEE2A89-0DAE-4FD6-8BA0-368D984E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D5ACE0-DB7D-4F22-8AA5-845C73E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6EF0FD1-1005-4D13-BEB8-64C475D7A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6B28AD2-300B-410C-95DC-FA74F5AE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3747C51B-E800-47A3-9A3F-C92B5639F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530C03E4-D9D7-4C13-995A-A0BA5B773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0CDC0C78-963B-421E-879F-031FAAD4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551AEE9E-3C0B-4BB0-A7D1-32C484EA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AC030931-C2F1-40D4-94F9-1C9DB0DB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EBCBA0-59AA-49A8-BCD7-6D39DDEF1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4AAE71-4E00-4F0E-8FAE-9163EBFAC71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71" r:id="rId7"/>
    <p:sldLayoutId id="2147485267" r:id="rId8"/>
    <p:sldLayoutId id="2147485268" r:id="rId9"/>
    <p:sldLayoutId id="2147485269" r:id="rId10"/>
    <p:sldLayoutId id="214748527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DejaVu Sans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DejaVu Sans" charset="0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0A2AAA1-7FB8-437B-B190-FA5137DE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31963"/>
            <a:ext cx="7723188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  - ARA0075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3721FA2-AEBD-4A47-BDF2-BE7C0AB3C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FFC76D7-6AB9-4484-BDAF-6908EC77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BB5FFE2-4763-45FC-85D7-E82F40AC079A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6D5A6125-0EEE-4503-8022-DA46D9D8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448050"/>
            <a:ext cx="7543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06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 - 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Roboto mono"/>
              </a:rPr>
              <a:t>Tipos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E61BD6-E8D8-8BF7-3599-55D5F7F80B77}"/>
              </a:ext>
            </a:extLst>
          </p:cNvPr>
          <p:cNvSpPr txBox="1"/>
          <p:nvPr/>
        </p:nvSpPr>
        <p:spPr>
          <a:xfrm>
            <a:off x="159797" y="2438400"/>
            <a:ext cx="8755603" cy="70788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Um erro comum é achar que 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atribuir o inteiro 0 (zero) 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para uma variável é interpretado como nulo, o que não é verdade.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B1C4E1-B610-9F78-FD72-F9C29878C485}"/>
              </a:ext>
            </a:extLst>
          </p:cNvPr>
          <p:cNvSpPr txBox="1"/>
          <p:nvPr/>
        </p:nvSpPr>
        <p:spPr>
          <a:xfrm>
            <a:off x="152400" y="3505200"/>
            <a:ext cx="8755603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Um inteiro será realmente vazio quando ele não receber nenhum valor e neste caso será alocado um espaço de memória que não conterá nada, será então, </a:t>
            </a:r>
            <a:r>
              <a:rPr lang="pt-BR" sz="2000" b="1" dirty="0" err="1">
                <a:solidFill>
                  <a:srgbClr val="FF0000"/>
                </a:solidFill>
                <a:latin typeface="Source Serif Pro" panose="02040603050405020204" pitchFamily="18" charset="0"/>
              </a:rPr>
              <a:t>null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</a:t>
            </a:r>
            <a:r>
              <a:rPr lang="pt-BR" sz="2400" b="1" dirty="0" err="1">
                <a:solidFill>
                  <a:srgbClr val="FF0000"/>
                </a:solidFill>
              </a:rPr>
              <a:t>NullPointerException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49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 - 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Roboto mono"/>
              </a:rPr>
              <a:t>Tipos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E61BD6-E8D8-8BF7-3599-55D5F7F80B77}"/>
              </a:ext>
            </a:extLst>
          </p:cNvPr>
          <p:cNvSpPr txBox="1"/>
          <p:nvPr/>
        </p:nvSpPr>
        <p:spPr>
          <a:xfrm>
            <a:off x="159797" y="2438400"/>
            <a:ext cx="8755603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Na Linguagem Java, praticamente tudo é na forma de Classe. Se deseja utilizar os objetos dessa classe, sempre duas coisas devem ser levadas em conta: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B1C4E1-B610-9F78-FD72-F9C29878C485}"/>
              </a:ext>
            </a:extLst>
          </p:cNvPr>
          <p:cNvSpPr txBox="1"/>
          <p:nvPr/>
        </p:nvSpPr>
        <p:spPr>
          <a:xfrm>
            <a:off x="152400" y="4165937"/>
            <a:ext cx="8755603" cy="70788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pt-BR" sz="2000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1 - Declaração das variáveis;</a:t>
            </a:r>
          </a:p>
          <a:p>
            <a:r>
              <a:rPr lang="pt-BR" sz="2000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2 - Inicialização dessas variáveis.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</a:t>
            </a:r>
            <a:r>
              <a:rPr lang="pt-BR" sz="2400" b="1" dirty="0" err="1">
                <a:solidFill>
                  <a:srgbClr val="FF0000"/>
                </a:solidFill>
              </a:rPr>
              <a:t>NullPointerException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23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 - 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Roboto mono"/>
              </a:rPr>
              <a:t>Tipos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E61BD6-E8D8-8BF7-3599-55D5F7F80B77}"/>
              </a:ext>
            </a:extLst>
          </p:cNvPr>
          <p:cNvSpPr txBox="1"/>
          <p:nvPr/>
        </p:nvSpPr>
        <p:spPr>
          <a:xfrm>
            <a:off x="159797" y="1981200"/>
            <a:ext cx="8755603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Na Linguagem Java, praticamente tudo é na forma de Classe. Se deseja utilizar os objetos dessa classe, sempre duas coisas devem ser levadas em conta: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B1C4E1-B610-9F78-FD72-F9C29878C485}"/>
              </a:ext>
            </a:extLst>
          </p:cNvPr>
          <p:cNvSpPr txBox="1"/>
          <p:nvPr/>
        </p:nvSpPr>
        <p:spPr>
          <a:xfrm>
            <a:off x="152400" y="3200400"/>
            <a:ext cx="875560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1 - Declaração das variáveis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</a:t>
            </a:r>
            <a:r>
              <a:rPr lang="pt-BR" sz="2400" b="1" dirty="0" err="1">
                <a:solidFill>
                  <a:srgbClr val="FF0000"/>
                </a:solidFill>
              </a:rPr>
              <a:t>NullPointerException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F57413-FABA-5465-37CC-A2F5782258B1}"/>
              </a:ext>
            </a:extLst>
          </p:cNvPr>
          <p:cNvSpPr txBox="1"/>
          <p:nvPr/>
        </p:nvSpPr>
        <p:spPr>
          <a:xfrm>
            <a:off x="152400" y="4781490"/>
            <a:ext cx="875560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2 - Inicialização dessas variáveis.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8A7C5A-A4B6-D02A-26BA-BEA0D7A0E738}"/>
              </a:ext>
            </a:extLst>
          </p:cNvPr>
          <p:cNvSpPr txBox="1"/>
          <p:nvPr/>
        </p:nvSpPr>
        <p:spPr>
          <a:xfrm>
            <a:off x="1752600" y="3581400"/>
            <a:ext cx="70533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</a:rPr>
              <a:t> a, 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</a:rPr>
              <a:t> idade, </a:t>
            </a:r>
            <a:r>
              <a:rPr lang="pt-B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</a:rPr>
              <a:t> valor;</a:t>
            </a:r>
          </a:p>
          <a:p>
            <a:r>
              <a:rPr lang="pt-BR" sz="2000" dirty="0">
                <a:solidFill>
                  <a:schemeClr val="tx1"/>
                </a:solidFill>
              </a:rPr>
              <a:t>		</a:t>
            </a:r>
            <a:r>
              <a:rPr lang="pt-BR" sz="2000" i="1" dirty="0">
                <a:solidFill>
                  <a:schemeClr val="tx1"/>
                </a:solidFill>
              </a:rPr>
              <a:t>Pessoas</a:t>
            </a:r>
            <a:r>
              <a:rPr lang="pt-BR" sz="2000" dirty="0">
                <a:solidFill>
                  <a:schemeClr val="tx1"/>
                </a:solidFill>
              </a:rPr>
              <a:t> p[ ] = </a:t>
            </a:r>
            <a:r>
              <a:rPr lang="pt-B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i="1" dirty="0">
                <a:solidFill>
                  <a:schemeClr val="tx1"/>
                </a:solidFill>
              </a:rPr>
              <a:t>Pessoas</a:t>
            </a:r>
            <a:r>
              <a:rPr lang="pt-BR" sz="2000" dirty="0">
                <a:solidFill>
                  <a:schemeClr val="tx1"/>
                </a:solidFill>
              </a:rPr>
              <a:t>[5]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30C838-CF67-EB02-F438-FB1596012A9C}"/>
              </a:ext>
            </a:extLst>
          </p:cNvPr>
          <p:cNvSpPr txBox="1"/>
          <p:nvPr/>
        </p:nvSpPr>
        <p:spPr>
          <a:xfrm>
            <a:off x="1752600" y="5215116"/>
            <a:ext cx="6019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solidFill>
                  <a:schemeClr val="tx1"/>
                </a:solidFill>
              </a:rPr>
              <a:t> a = 5, </a:t>
            </a:r>
            <a:r>
              <a:rPr lang="pt-B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solidFill>
                  <a:schemeClr val="tx1"/>
                </a:solidFill>
              </a:rPr>
              <a:t> idade = 20, </a:t>
            </a:r>
            <a:r>
              <a:rPr lang="pt-B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solidFill>
                  <a:schemeClr val="tx1"/>
                </a:solidFill>
              </a:rPr>
              <a:t> valor = 20.7;</a:t>
            </a:r>
          </a:p>
          <a:p>
            <a:r>
              <a:rPr lang="pt-BR" dirty="0">
                <a:solidFill>
                  <a:schemeClr val="tx1"/>
                </a:solidFill>
              </a:rPr>
              <a:t>		p[0] = 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i="1" dirty="0">
                <a:solidFill>
                  <a:schemeClr val="tx1"/>
                </a:solidFill>
              </a:rPr>
              <a:t>Pessoas</a:t>
            </a:r>
            <a:r>
              <a:rPr lang="pt-BR" dirty="0">
                <a:solidFill>
                  <a:schemeClr val="tx1"/>
                </a:solidFill>
              </a:rPr>
              <a:t>()</a:t>
            </a:r>
          </a:p>
          <a:p>
            <a:r>
              <a:rPr lang="pt-BR" dirty="0">
                <a:solidFill>
                  <a:schemeClr val="tx1"/>
                </a:solidFill>
              </a:rPr>
              <a:t>		p[1] = 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i="1" dirty="0">
                <a:solidFill>
                  <a:schemeClr val="tx1"/>
                </a:solidFill>
              </a:rPr>
              <a:t>Pessoas</a:t>
            </a:r>
            <a:r>
              <a:rPr lang="pt-BR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878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 - 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Roboto mono"/>
              </a:rPr>
              <a:t>Tipos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E61BD6-E8D8-8BF7-3599-55D5F7F80B77}"/>
              </a:ext>
            </a:extLst>
          </p:cNvPr>
          <p:cNvSpPr txBox="1"/>
          <p:nvPr/>
        </p:nvSpPr>
        <p:spPr>
          <a:xfrm>
            <a:off x="159797" y="1981200"/>
            <a:ext cx="8755603" cy="70788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Essa é uma exceção lançada quando é feita uma tentativa de acessar um elemento </a:t>
            </a:r>
            <a:r>
              <a:rPr lang="pt-BR" sz="2000" b="1" i="0" dirty="0"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depois do final de um </a:t>
            </a:r>
            <a:r>
              <a:rPr lang="pt-BR" sz="2000" b="1" i="0" dirty="0" err="1"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array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</a:t>
            </a:r>
            <a:r>
              <a:rPr lang="pt-BR" sz="2400" b="1" dirty="0" err="1">
                <a:solidFill>
                  <a:srgbClr val="FF0000"/>
                </a:solidFill>
              </a:rPr>
              <a:t>ArrayIndexOutOfBoundsException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19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 - 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Roboto mono"/>
              </a:rPr>
              <a:t>Tipos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E61BD6-E8D8-8BF7-3599-55D5F7F80B77}"/>
              </a:ext>
            </a:extLst>
          </p:cNvPr>
          <p:cNvSpPr txBox="1"/>
          <p:nvPr/>
        </p:nvSpPr>
        <p:spPr>
          <a:xfrm>
            <a:off x="159797" y="1981200"/>
            <a:ext cx="8755603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Essa é uma exceção lançada quando é feita uma tentativa de </a:t>
            </a:r>
            <a:r>
              <a:rPr lang="pt-BR" sz="2000" b="1" i="0" dirty="0"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divisão de inteiro por zero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. Caso seja feita a divisão por um 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float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, o resultado é infinito.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</a:t>
            </a:r>
            <a:r>
              <a:rPr lang="pt-BR" sz="2400" b="1" dirty="0" err="1">
                <a:solidFill>
                  <a:srgbClr val="FF0000"/>
                </a:solidFill>
              </a:rPr>
              <a:t>ArithmeticException</a:t>
            </a:r>
            <a:r>
              <a:rPr lang="pt-BR" sz="2400" b="1" dirty="0">
                <a:solidFill>
                  <a:srgbClr val="FF0000"/>
                </a:solidFill>
              </a:rPr>
              <a:t> / </a:t>
            </a:r>
            <a:r>
              <a:rPr lang="pt-BR" sz="2400" b="1" dirty="0" err="1">
                <a:solidFill>
                  <a:srgbClr val="FF0000"/>
                </a:solidFill>
              </a:rPr>
              <a:t>by</a:t>
            </a:r>
            <a:r>
              <a:rPr lang="pt-BR" sz="2400" b="1" dirty="0">
                <a:solidFill>
                  <a:srgbClr val="FF0000"/>
                </a:solidFill>
              </a:rPr>
              <a:t> zero</a:t>
            </a:r>
          </a:p>
        </p:txBody>
      </p:sp>
    </p:spTree>
    <p:extLst>
      <p:ext uri="{BB962C8B-B14F-4D97-AF65-F5344CB8AC3E}">
        <p14:creationId xmlns:p14="http://schemas.microsoft.com/office/powerpoint/2010/main" val="1869589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 - 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Roboto mono"/>
              </a:rPr>
              <a:t>Tipos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E61BD6-E8D8-8BF7-3599-55D5F7F80B77}"/>
              </a:ext>
            </a:extLst>
          </p:cNvPr>
          <p:cNvSpPr txBox="1"/>
          <p:nvPr/>
        </p:nvSpPr>
        <p:spPr>
          <a:xfrm>
            <a:off x="159797" y="1981200"/>
            <a:ext cx="8755603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Ocorre uma tentativa de fazer uma coerção em um objeto que não tem um relacionamento do tipo </a:t>
            </a:r>
            <a:r>
              <a:rPr lang="pt-BR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erif Pro" panose="02040603050405020204" pitchFamily="18" charset="0"/>
              </a:rPr>
              <a:t>é um 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com o tipo especificado no operador de coerção.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</a:t>
            </a:r>
            <a:r>
              <a:rPr lang="pt-BR" sz="2400" b="1" dirty="0" err="1">
                <a:solidFill>
                  <a:srgbClr val="FF0000"/>
                </a:solidFill>
              </a:rPr>
              <a:t>ClassCastException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92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E61BD6-E8D8-8BF7-3599-55D5F7F80B77}"/>
              </a:ext>
            </a:extLst>
          </p:cNvPr>
          <p:cNvSpPr txBox="1"/>
          <p:nvPr/>
        </p:nvSpPr>
        <p:spPr>
          <a:xfrm>
            <a:off x="159797" y="1981200"/>
            <a:ext cx="8755603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Um bloco “</a:t>
            </a:r>
            <a:r>
              <a:rPr lang="pt-BR" sz="2000" b="1" i="0" dirty="0" err="1">
                <a:solidFill>
                  <a:srgbClr val="0070C0"/>
                </a:solidFill>
                <a:effectLst/>
                <a:highlight>
                  <a:srgbClr val="FFFF00"/>
                </a:highlight>
                <a:latin typeface="Source Serif Pro" panose="02040603050405020204" pitchFamily="18" charset="0"/>
              </a:rPr>
              <a:t>try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” é chamado de </a:t>
            </a:r>
            <a:r>
              <a:rPr lang="pt-BR" sz="20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Source Serif Pro" panose="02040603050405020204" pitchFamily="18" charset="0"/>
              </a:rPr>
              <a:t>bloco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 “</a:t>
            </a:r>
            <a:r>
              <a:rPr lang="pt-BR" sz="20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Source Serif Pro" panose="02040603050405020204" pitchFamily="18" charset="0"/>
              </a:rPr>
              <a:t>protegido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” porque, caso ocorra algum problema com os comandos dentro do bloco, a execução desviará para os blocos “</a:t>
            </a:r>
            <a:r>
              <a:rPr lang="pt-BR" sz="20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Source Serif Pro" panose="02040603050405020204" pitchFamily="18" charset="0"/>
              </a:rPr>
              <a:t>catch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” correspondentes.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</a:t>
            </a:r>
            <a:r>
              <a:rPr lang="pt-BR" sz="2400" b="1" dirty="0">
                <a:solidFill>
                  <a:srgbClr val="FF0000"/>
                </a:solidFill>
              </a:rPr>
              <a:t>Blocos </a:t>
            </a:r>
            <a:r>
              <a:rPr lang="pt-BR" sz="2400" b="1" dirty="0" err="1">
                <a:solidFill>
                  <a:srgbClr val="FF0000"/>
                </a:solidFill>
              </a:rPr>
              <a:t>try</a:t>
            </a:r>
            <a:r>
              <a:rPr lang="pt-BR" sz="2400" b="1" dirty="0">
                <a:solidFill>
                  <a:srgbClr val="FF0000"/>
                </a:solidFill>
              </a:rPr>
              <a:t>/catch</a:t>
            </a:r>
          </a:p>
        </p:txBody>
      </p:sp>
    </p:spTree>
    <p:extLst>
      <p:ext uri="{BB962C8B-B14F-4D97-AF65-F5344CB8AC3E}">
        <p14:creationId xmlns:p14="http://schemas.microsoft.com/office/powerpoint/2010/main" val="394273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</a:t>
            </a:r>
            <a:r>
              <a:rPr lang="pt-BR" sz="2400" b="1" dirty="0">
                <a:solidFill>
                  <a:srgbClr val="FF0000"/>
                </a:solidFill>
              </a:rPr>
              <a:t>Blocos </a:t>
            </a:r>
            <a:r>
              <a:rPr lang="pt-BR" sz="2400" b="1" dirty="0" err="1">
                <a:solidFill>
                  <a:srgbClr val="FF0000"/>
                </a:solidFill>
              </a:rPr>
              <a:t>try</a:t>
            </a:r>
            <a:r>
              <a:rPr lang="pt-BR" sz="2400" b="1" dirty="0">
                <a:solidFill>
                  <a:srgbClr val="FF0000"/>
                </a:solidFill>
              </a:rPr>
              <a:t>/catch - catch - </a:t>
            </a:r>
            <a:r>
              <a:rPr lang="pt-B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Sintaxe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5CDF79-7CAB-D0F8-A654-CBB9E5922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90" y="2024498"/>
            <a:ext cx="7687418" cy="3761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try</a:t>
            </a:r>
            <a:r>
              <a:rPr lang="pt-BR" altLang="pt-B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pt-BR" altLang="pt-BR" dirty="0">
                <a:latin typeface="Consolas" panose="020B0609020204030204" pitchFamily="49" charset="0"/>
              </a:rPr>
              <a:t>{</a:t>
            </a:r>
            <a:r>
              <a:rPr lang="pt-BR" altLang="pt-B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0000"/>
                </a:solidFill>
                <a:latin typeface="Consolas" panose="020B0609020204030204" pitchFamily="49" charset="0"/>
              </a:rPr>
              <a:t>	// código que inclui comandos/invocações de métodos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0000"/>
                </a:solidFill>
                <a:latin typeface="Consolas" panose="020B0609020204030204" pitchFamily="49" charset="0"/>
              </a:rPr>
              <a:t>	// que podem gerar uma situação de erro.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latin typeface="Consolas" panose="020B0609020204030204" pitchFamily="49" charset="0"/>
              </a:rPr>
              <a:t>}</a:t>
            </a:r>
            <a:r>
              <a:rPr lang="pt-BR" altLang="pt-B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pt-BR" altLang="pt-BR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catch</a:t>
            </a:r>
            <a:r>
              <a:rPr lang="pt-BR" altLang="pt-B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pt-BR" altLang="pt-BR" dirty="0">
                <a:latin typeface="Consolas" panose="020B0609020204030204" pitchFamily="49" charset="0"/>
              </a:rPr>
              <a:t>(</a:t>
            </a:r>
            <a:r>
              <a:rPr lang="pt-BR" altLang="pt-BR" dirty="0" err="1">
                <a:latin typeface="Consolas" panose="020B0609020204030204" pitchFamily="49" charset="0"/>
              </a:rPr>
              <a:t>XException</a:t>
            </a:r>
            <a:r>
              <a:rPr lang="pt-BR" altLang="pt-BR" dirty="0">
                <a:latin typeface="Consolas" panose="020B0609020204030204" pitchFamily="49" charset="0"/>
              </a:rPr>
              <a:t> e)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0000"/>
                </a:solidFill>
                <a:latin typeface="Consolas" panose="020B0609020204030204" pitchFamily="49" charset="0"/>
              </a:rPr>
              <a:t>	// bloco de tratamento associado à condição de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0000"/>
                </a:solidFill>
                <a:latin typeface="Consolas" panose="020B0609020204030204" pitchFamily="49" charset="0"/>
              </a:rPr>
              <a:t>	// exceção </a:t>
            </a:r>
            <a:r>
              <a:rPr lang="pt-BR" alt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XException</a:t>
            </a:r>
            <a:r>
              <a:rPr lang="pt-BR" altLang="pt-BR" dirty="0">
                <a:solidFill>
                  <a:srgbClr val="FF0000"/>
                </a:solidFill>
                <a:latin typeface="Consolas" panose="020B0609020204030204" pitchFamily="49" charset="0"/>
              </a:rPr>
              <a:t> ou a qualquer uma de suas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0000"/>
                </a:solidFill>
                <a:latin typeface="Consolas" panose="020B0609020204030204" pitchFamily="49" charset="0"/>
              </a:rPr>
              <a:t>	// subclasses, identificada aqui pelo objeto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0000"/>
                </a:solidFill>
                <a:latin typeface="Consolas" panose="020B0609020204030204" pitchFamily="49" charset="0"/>
              </a:rPr>
              <a:t>	// com referência </a:t>
            </a:r>
            <a:r>
              <a:rPr lang="pt-BR" alt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ex</a:t>
            </a:r>
            <a:r>
              <a:rPr lang="pt-BR" alt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latin typeface="Consolas" panose="020B0609020204030204" pitchFamily="49" charset="0"/>
              </a:rPr>
              <a:t>}</a:t>
            </a:r>
            <a:r>
              <a:rPr lang="pt-BR" altLang="pt-B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pt-BR" altLang="pt-BR" b="1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finally</a:t>
            </a:r>
            <a:r>
              <a:rPr lang="pt-BR" altLang="pt-B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pt-BR" altLang="pt-BR" dirty="0">
                <a:latin typeface="Consolas" panose="020B0609020204030204" pitchFamily="49" charset="0"/>
              </a:rPr>
              <a:t>{</a:t>
            </a:r>
            <a:r>
              <a:rPr lang="pt-BR" altLang="pt-B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0000"/>
                </a:solidFill>
                <a:latin typeface="Consolas" panose="020B0609020204030204" pitchFamily="49" charset="0"/>
              </a:rPr>
              <a:t>	// bloco de código que sempre será executado após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0000"/>
                </a:solidFill>
                <a:latin typeface="Consolas" panose="020B0609020204030204" pitchFamily="49" charset="0"/>
              </a:rPr>
              <a:t>	// o bloco </a:t>
            </a:r>
            <a:r>
              <a:rPr lang="pt-BR" alt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try</a:t>
            </a:r>
            <a:r>
              <a:rPr lang="pt-BR" altLang="pt-BR" dirty="0">
                <a:solidFill>
                  <a:srgbClr val="FF0000"/>
                </a:solidFill>
                <a:latin typeface="Consolas" panose="020B0609020204030204" pitchFamily="49" charset="0"/>
              </a:rPr>
              <a:t>, independentemente de sua conclusão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0000"/>
                </a:solidFill>
                <a:latin typeface="Consolas" panose="020B0609020204030204" pitchFamily="49" charset="0"/>
              </a:rPr>
              <a:t>	// ter ocorrido normalmente ou ter sido interrompida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latin typeface="Consolas" panose="020B0609020204030204" pitchFamily="49" charset="0"/>
              </a:rPr>
              <a:t>}</a:t>
            </a:r>
            <a:r>
              <a:rPr lang="pt-BR" altLang="pt-BR" dirty="0"/>
              <a:t> </a:t>
            </a:r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60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</a:t>
            </a:r>
            <a:r>
              <a:rPr lang="pt-BR" sz="2400" b="1" dirty="0">
                <a:solidFill>
                  <a:srgbClr val="FF0000"/>
                </a:solidFill>
              </a:rPr>
              <a:t>Bloco </a:t>
            </a:r>
            <a:r>
              <a:rPr lang="pt-BR" sz="2400" b="1" dirty="0" err="1">
                <a:solidFill>
                  <a:srgbClr val="FF0000"/>
                </a:solidFill>
              </a:rPr>
              <a:t>try</a:t>
            </a:r>
            <a:endParaRPr lang="pt-BR" sz="24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A1BB35-947B-069E-B199-CE0B1C7B70B1}"/>
              </a:ext>
            </a:extLst>
          </p:cNvPr>
          <p:cNvSpPr txBox="1"/>
          <p:nvPr/>
        </p:nvSpPr>
        <p:spPr>
          <a:xfrm>
            <a:off x="194198" y="2151727"/>
            <a:ext cx="8645001" cy="286232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Contém o código que pode lançar (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throw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) uma exceção. </a:t>
            </a:r>
          </a:p>
          <a:p>
            <a:endParaRPr lang="pt-BR" sz="2000" dirty="0">
              <a:solidFill>
                <a:srgbClr val="0070C0"/>
              </a:solidFill>
              <a:latin typeface="Source Serif Pro" panose="02040603050405020204" pitchFamily="18" charset="0"/>
            </a:endParaRPr>
          </a:p>
          <a:p>
            <a:endParaRPr lang="pt-BR" sz="2000" b="0" i="0" dirty="0">
              <a:solidFill>
                <a:srgbClr val="0070C0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Consiste na palavra-chave </a:t>
            </a:r>
            <a:r>
              <a:rPr lang="pt-BR" sz="2000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Source Serif Pro" panose="02040603050405020204" pitchFamily="18" charset="0"/>
              </a:rPr>
              <a:t>try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seguida por um bloco de código entre chaves.</a:t>
            </a:r>
          </a:p>
          <a:p>
            <a:endParaRPr lang="pt-BR" sz="2000" dirty="0">
              <a:solidFill>
                <a:srgbClr val="0070C0"/>
              </a:solidFill>
              <a:latin typeface="Source Serif Pro" panose="02040603050405020204" pitchFamily="18" charset="0"/>
            </a:endParaRPr>
          </a:p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</a:t>
            </a:r>
          </a:p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Se ocorrer uma exceção em algum ponto, o restante do código contido no bloco </a:t>
            </a:r>
            <a:r>
              <a:rPr lang="pt-BR" sz="2000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Source Serif Pro" panose="02040603050405020204" pitchFamily="18" charset="0"/>
              </a:rPr>
              <a:t>try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não será executado</a:t>
            </a:r>
          </a:p>
        </p:txBody>
      </p:sp>
    </p:spTree>
    <p:extLst>
      <p:ext uri="{BB962C8B-B14F-4D97-AF65-F5344CB8AC3E}">
        <p14:creationId xmlns:p14="http://schemas.microsoft.com/office/powerpoint/2010/main" val="3606338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Tratando a Exceção: </a:t>
            </a:r>
            <a:r>
              <a:rPr lang="pt-B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Bloco catch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A1BB35-947B-069E-B199-CE0B1C7B70B1}"/>
              </a:ext>
            </a:extLst>
          </p:cNvPr>
          <p:cNvSpPr txBox="1"/>
          <p:nvPr/>
        </p:nvSpPr>
        <p:spPr>
          <a:xfrm>
            <a:off x="194198" y="2151727"/>
            <a:ext cx="8645001" cy="31700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Captura, isto é, recebe e trata uma exceção. </a:t>
            </a:r>
          </a:p>
          <a:p>
            <a:endParaRPr lang="pt-BR" sz="2000" b="0" i="0" dirty="0">
              <a:solidFill>
                <a:srgbClr val="0070C0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Começa com a palavra-chave </a:t>
            </a:r>
            <a:r>
              <a:rPr lang="pt-BR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Source Serif Pro" panose="02040603050405020204" pitchFamily="18" charset="0"/>
              </a:rPr>
              <a:t>catch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. </a:t>
            </a:r>
          </a:p>
          <a:p>
            <a:endParaRPr lang="pt-BR" sz="2000" b="0" i="0" dirty="0">
              <a:solidFill>
                <a:srgbClr val="0070C0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Parâmetro de exceção entre parênteses – o parâmetro de exceção identifica o tipo de exceção e permite que o bloco </a:t>
            </a:r>
            <a:r>
              <a:rPr lang="pt-BR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Source Serif Pro" panose="02040603050405020204" pitchFamily="18" charset="0"/>
              </a:rPr>
              <a:t>catch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interaja com o objeto da exceção capturada. </a:t>
            </a:r>
          </a:p>
          <a:p>
            <a:endParaRPr lang="pt-BR" sz="2000" b="0" i="0" dirty="0">
              <a:solidFill>
                <a:srgbClr val="0070C0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Bloco do código entre chaves que executa quando uma exceção do tipo adequado ocorre</a:t>
            </a:r>
          </a:p>
        </p:txBody>
      </p:sp>
    </p:spTree>
    <p:extLst>
      <p:ext uri="{BB962C8B-B14F-4D97-AF65-F5344CB8AC3E}">
        <p14:creationId xmlns:p14="http://schemas.microsoft.com/office/powerpoint/2010/main" val="1936877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TEMA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EBC32712-7823-442B-9BA8-2A8AC089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7924800" cy="402291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solidFill>
                  <a:srgbClr val="0070C0"/>
                </a:solidFill>
              </a:rPr>
              <a:t>Implementação de Tratamento de Exceções em Java</a:t>
            </a:r>
            <a:endParaRPr lang="pt-BR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60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Uso dos Blocos </a:t>
            </a:r>
            <a:r>
              <a:rPr lang="pt-BR" sz="2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try</a:t>
            </a:r>
            <a:r>
              <a:rPr lang="pt-B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/catch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A1BB35-947B-069E-B199-CE0B1C7B70B1}"/>
              </a:ext>
            </a:extLst>
          </p:cNvPr>
          <p:cNvSpPr txBox="1"/>
          <p:nvPr/>
        </p:nvSpPr>
        <p:spPr>
          <a:xfrm>
            <a:off x="194198" y="1905000"/>
            <a:ext cx="8645001" cy="440120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Esses blocos são geralmente utilizados quando trabalhamos com métodos relacionados a </a:t>
            </a:r>
            <a:r>
              <a:rPr lang="pt-BR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Source Serif Pro" panose="02040603050405020204" pitchFamily="18" charset="0"/>
              </a:rPr>
              <a:t>manipulação de </a:t>
            </a:r>
            <a:r>
              <a:rPr lang="pt-BR" sz="2000" b="1" i="0" dirty="0"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dados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, além de:</a:t>
            </a:r>
          </a:p>
          <a:p>
            <a:endParaRPr lang="pt-BR" sz="2000" b="0" i="0" dirty="0">
              <a:solidFill>
                <a:srgbClr val="0070C0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pt-BR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Source Serif Pro" panose="02040603050405020204" pitchFamily="18" charset="0"/>
              </a:rPr>
              <a:t>CRUD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no banco de dados;</a:t>
            </a:r>
          </a:p>
          <a:p>
            <a:endParaRPr lang="pt-BR" sz="2000" b="0" i="0" dirty="0">
              <a:solidFill>
                <a:srgbClr val="0070C0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Índices fora do intervalo de 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array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;</a:t>
            </a:r>
          </a:p>
          <a:p>
            <a:endParaRPr lang="pt-BR" sz="2000" b="0" i="0" dirty="0">
              <a:solidFill>
                <a:srgbClr val="0070C0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Cálculos matemáticos;</a:t>
            </a:r>
          </a:p>
          <a:p>
            <a:endParaRPr lang="pt-BR" sz="2000" b="0" i="0" dirty="0">
              <a:solidFill>
                <a:srgbClr val="0070C0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I/O de dados;</a:t>
            </a:r>
          </a:p>
          <a:p>
            <a:endParaRPr lang="pt-BR" sz="2000" b="0" i="0" dirty="0">
              <a:solidFill>
                <a:srgbClr val="0070C0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Erros de rede;</a:t>
            </a:r>
          </a:p>
          <a:p>
            <a:endParaRPr lang="pt-BR" sz="2000" b="0" i="0" dirty="0">
              <a:solidFill>
                <a:srgbClr val="0070C0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Anulação de objetos.</a:t>
            </a:r>
          </a:p>
        </p:txBody>
      </p:sp>
    </p:spTree>
    <p:extLst>
      <p:ext uri="{BB962C8B-B14F-4D97-AF65-F5344CB8AC3E}">
        <p14:creationId xmlns:p14="http://schemas.microsoft.com/office/powerpoint/2010/main" val="2027086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Blocos </a:t>
            </a:r>
            <a:r>
              <a:rPr lang="pt-BR" sz="2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try</a:t>
            </a:r>
            <a:r>
              <a:rPr lang="pt-B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/catch </a:t>
            </a:r>
            <a:r>
              <a:rPr lang="pt-BR" sz="2400" dirty="0">
                <a:solidFill>
                  <a:srgbClr val="0070C0"/>
                </a:solidFill>
              </a:rPr>
              <a:t>– </a:t>
            </a:r>
            <a:r>
              <a:rPr lang="pt-BR" sz="2400" b="1" dirty="0">
                <a:solidFill>
                  <a:schemeClr val="tx1"/>
                </a:solidFill>
              </a:rPr>
              <a:t>Exemplo</a:t>
            </a:r>
            <a:endParaRPr lang="pt-BR" sz="24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FA41B8-E79A-0CDF-E786-BBB855D9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53892"/>
            <a:ext cx="8075944" cy="308970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28231A8-0628-B376-A86D-202454CB299B}"/>
              </a:ext>
            </a:extLst>
          </p:cNvPr>
          <p:cNvSpPr txBox="1"/>
          <p:nvPr/>
        </p:nvSpPr>
        <p:spPr>
          <a:xfrm>
            <a:off x="3810000" y="1797119"/>
            <a:ext cx="524170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Método da classe </a:t>
            </a:r>
            <a:r>
              <a:rPr lang="pt-BR" sz="2800" b="1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String</a:t>
            </a:r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 que deixa as letras em maiúscula.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DBE3776-32B4-3657-51E5-7B10AB2F1ED4}"/>
              </a:ext>
            </a:extLst>
          </p:cNvPr>
          <p:cNvCxnSpPr/>
          <p:nvPr/>
        </p:nvCxnSpPr>
        <p:spPr bwMode="auto">
          <a:xfrm flipH="1">
            <a:off x="6019800" y="2751226"/>
            <a:ext cx="2819399" cy="151597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3759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Blocos </a:t>
            </a:r>
            <a:r>
              <a:rPr lang="pt-BR" sz="2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try</a:t>
            </a:r>
            <a:r>
              <a:rPr lang="pt-B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/catch </a:t>
            </a:r>
            <a:r>
              <a:rPr lang="pt-BR" sz="2400" dirty="0">
                <a:solidFill>
                  <a:srgbClr val="0070C0"/>
                </a:solidFill>
              </a:rPr>
              <a:t>– </a:t>
            </a:r>
            <a:r>
              <a:rPr lang="pt-BR" sz="2400" b="1" dirty="0">
                <a:solidFill>
                  <a:schemeClr val="tx1"/>
                </a:solidFill>
              </a:rPr>
              <a:t>Exemplo</a:t>
            </a:r>
            <a:endParaRPr lang="pt-BR" sz="24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8CC14C3-BC26-0C58-F341-2DA6F8F9FF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056" y="2024498"/>
            <a:ext cx="8075944" cy="308970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75C98D-B671-53E6-6FAD-FA38A7A43573}"/>
              </a:ext>
            </a:extLst>
          </p:cNvPr>
          <p:cNvSpPr txBox="1"/>
          <p:nvPr/>
        </p:nvSpPr>
        <p:spPr>
          <a:xfrm>
            <a:off x="1021467" y="4331544"/>
            <a:ext cx="7284333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Arial Narrow" panose="020B0606020202030204" pitchFamily="34" charset="0"/>
              </a:rPr>
              <a:t>Observe </a:t>
            </a:r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que no momento de utilizar o método, a variável </a:t>
            </a:r>
            <a:r>
              <a:rPr lang="pt-BR" sz="2800" b="1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 está nula, ocasionando um erro, uma exceção chamado </a:t>
            </a:r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latin typeface="Roboto mono"/>
              </a:rPr>
              <a:t>.</a:t>
            </a:r>
            <a:endParaRPr lang="pt-BR" sz="28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BEF9518-3FCC-C8BA-5118-548409FBC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64948"/>
            <a:ext cx="8991600" cy="8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37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285670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Blocos </a:t>
            </a:r>
            <a:r>
              <a:rPr lang="pt-BR" sz="2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try</a:t>
            </a:r>
            <a:r>
              <a:rPr lang="pt-B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/catch </a:t>
            </a:r>
            <a:r>
              <a:rPr lang="pt-BR" sz="2400" dirty="0">
                <a:solidFill>
                  <a:srgbClr val="0070C0"/>
                </a:solidFill>
              </a:rPr>
              <a:t>– </a:t>
            </a:r>
            <a:r>
              <a:rPr lang="pt-BR" sz="2400" b="1" dirty="0">
                <a:solidFill>
                  <a:schemeClr val="tx1"/>
                </a:solidFill>
              </a:rPr>
              <a:t>Exemplo 1</a:t>
            </a:r>
            <a:endParaRPr lang="pt-BR" sz="24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A7B59B-F864-9BDA-F549-8B01FB53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47335"/>
            <a:ext cx="7018235" cy="461726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5BFBFC8-87D6-18C1-61B1-E8E6B99C9CF7}"/>
              </a:ext>
            </a:extLst>
          </p:cNvPr>
          <p:cNvSpPr/>
          <p:nvPr/>
        </p:nvSpPr>
        <p:spPr>
          <a:xfrm>
            <a:off x="1219200" y="2971800"/>
            <a:ext cx="4839504" cy="6059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DE96B3-435D-953B-D262-718BC9D82903}"/>
              </a:ext>
            </a:extLst>
          </p:cNvPr>
          <p:cNvSpPr txBox="1"/>
          <p:nvPr/>
        </p:nvSpPr>
        <p:spPr>
          <a:xfrm>
            <a:off x="2667000" y="5692914"/>
            <a:ext cx="63991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Arial Narrow" panose="020B0606020202030204" pitchFamily="34" charset="0"/>
              </a:rPr>
              <a:t>Coloca-se dentro do </a:t>
            </a:r>
            <a:r>
              <a:rPr lang="pt-BR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try</a:t>
            </a:r>
            <a:r>
              <a:rPr lang="pt-BR" b="1" dirty="0">
                <a:solidFill>
                  <a:srgbClr val="FF0000"/>
                </a:solidFill>
                <a:latin typeface="Arial Narrow" panose="020B0606020202030204" pitchFamily="34" charset="0"/>
              </a:rPr>
              <a:t> parte do código onde é possível um retorno de exceção.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CE0BA46-C062-F522-31D2-7ED4F7AEE1CD}"/>
              </a:ext>
            </a:extLst>
          </p:cNvPr>
          <p:cNvCxnSpPr/>
          <p:nvPr/>
        </p:nvCxnSpPr>
        <p:spPr bwMode="auto">
          <a:xfrm flipH="1" flipV="1">
            <a:off x="5866569" y="3274760"/>
            <a:ext cx="1749321" cy="241815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73150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285670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Blocos </a:t>
            </a:r>
            <a:r>
              <a:rPr lang="pt-BR" sz="2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try</a:t>
            </a:r>
            <a:r>
              <a:rPr lang="pt-B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/catch </a:t>
            </a:r>
            <a:r>
              <a:rPr lang="pt-BR" sz="2400" dirty="0">
                <a:solidFill>
                  <a:srgbClr val="0070C0"/>
                </a:solidFill>
              </a:rPr>
              <a:t>– </a:t>
            </a:r>
            <a:r>
              <a:rPr lang="pt-BR" sz="2400" b="1" dirty="0">
                <a:solidFill>
                  <a:schemeClr val="tx1"/>
                </a:solidFill>
              </a:rPr>
              <a:t>Exemplo 1</a:t>
            </a:r>
            <a:endParaRPr lang="pt-BR" sz="24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A7B59B-F864-9BDA-F549-8B01FB53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747335"/>
            <a:ext cx="6781800" cy="461726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5BFBFC8-87D6-18C1-61B1-E8E6B99C9CF7}"/>
              </a:ext>
            </a:extLst>
          </p:cNvPr>
          <p:cNvSpPr/>
          <p:nvPr/>
        </p:nvSpPr>
        <p:spPr>
          <a:xfrm>
            <a:off x="1219200" y="3585080"/>
            <a:ext cx="6705600" cy="15203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DE96B3-435D-953B-D262-718BC9D82903}"/>
              </a:ext>
            </a:extLst>
          </p:cNvPr>
          <p:cNvSpPr txBox="1"/>
          <p:nvPr/>
        </p:nvSpPr>
        <p:spPr>
          <a:xfrm>
            <a:off x="2667000" y="5692914"/>
            <a:ext cx="63991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Arial Narrow" panose="020B0606020202030204" pitchFamily="34" charset="0"/>
              </a:rPr>
              <a:t>No catch coloca-se uma possível solução caso haja o lançamento da exceção no </a:t>
            </a:r>
            <a:r>
              <a:rPr lang="pt-BR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try</a:t>
            </a:r>
            <a:r>
              <a:rPr lang="pt-BR" b="1" dirty="0">
                <a:solidFill>
                  <a:srgbClr val="FF0000"/>
                </a:solidFill>
                <a:latin typeface="Arial Narrow" panose="020B0606020202030204" pitchFamily="34" charset="0"/>
              </a:rPr>
              <a:t> anterior!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CE0BA46-C062-F522-31D2-7ED4F7AEE1CD}"/>
              </a:ext>
            </a:extLst>
          </p:cNvPr>
          <p:cNvCxnSpPr/>
          <p:nvPr/>
        </p:nvCxnSpPr>
        <p:spPr bwMode="auto">
          <a:xfrm flipH="1" flipV="1">
            <a:off x="7010401" y="4572000"/>
            <a:ext cx="605489" cy="112091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0076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297862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Blocos </a:t>
            </a:r>
            <a:r>
              <a:rPr lang="pt-BR" sz="2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try</a:t>
            </a:r>
            <a:r>
              <a:rPr lang="pt-B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/catch </a:t>
            </a:r>
            <a:r>
              <a:rPr lang="pt-BR" sz="2400" dirty="0">
                <a:solidFill>
                  <a:srgbClr val="0070C0"/>
                </a:solidFill>
              </a:rPr>
              <a:t>– </a:t>
            </a:r>
            <a:r>
              <a:rPr lang="pt-BR" sz="2400" b="1" dirty="0">
                <a:solidFill>
                  <a:schemeClr val="tx1"/>
                </a:solidFill>
              </a:rPr>
              <a:t>Exemplo 2</a:t>
            </a:r>
            <a:endParaRPr lang="pt-BR" sz="24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2D2A97-7826-62F0-EDD6-FD93C40C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59102"/>
            <a:ext cx="87153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02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297862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Blocos </a:t>
            </a:r>
            <a:r>
              <a:rPr lang="pt-BR" sz="2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try</a:t>
            </a:r>
            <a:r>
              <a:rPr lang="pt-B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/catch </a:t>
            </a:r>
            <a:r>
              <a:rPr lang="pt-BR" sz="2400" dirty="0">
                <a:solidFill>
                  <a:srgbClr val="0070C0"/>
                </a:solidFill>
              </a:rPr>
              <a:t>– </a:t>
            </a:r>
            <a:r>
              <a:rPr lang="pt-BR" sz="2400" b="1" dirty="0">
                <a:solidFill>
                  <a:schemeClr val="tx1"/>
                </a:solidFill>
              </a:rPr>
              <a:t>Exemplo 2</a:t>
            </a:r>
            <a:endParaRPr lang="pt-BR" sz="24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2D2A97-7826-62F0-EDD6-FD93C40C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59102"/>
            <a:ext cx="87153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87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120251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O tratamento de exceções é um importante recurso que permite criar programas tolerantes a falhas. Trata-se de um mecanismo que permite resolver ou ao menos lidar com exceções, muitas vezes evitando que a execução do software seja interrompida.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 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CF6F6-8939-F32F-8E91-28FB733C5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40890"/>
            <a:ext cx="861060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FF0000"/>
                </a:solidFill>
              </a:rPr>
              <a:t>Quando se desenvolve códigos de em Java, existe a possibilidade de </a:t>
            </a:r>
            <a:r>
              <a:rPr lang="pt-BR" dirty="0">
                <a:solidFill>
                  <a:schemeClr val="tx1"/>
                </a:solidFill>
              </a:rPr>
              <a:t>ocorrer erros </a:t>
            </a:r>
            <a:r>
              <a:rPr lang="pt-BR" dirty="0">
                <a:solidFill>
                  <a:srgbClr val="FF0000"/>
                </a:solidFill>
              </a:rPr>
              <a:t>imprevistos durante sua execução.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96B98-9802-7453-5048-EBECE27C4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861060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FF0000"/>
                </a:solidFill>
              </a:rPr>
              <a:t>Esses erros são conhecidos como exceções e podem ser provenientes de erros de lógica ou acesso a dispositivos ou arquivos externos.</a:t>
            </a:r>
          </a:p>
        </p:txBody>
      </p:sp>
    </p:spTree>
    <p:extLst>
      <p:ext uri="{BB962C8B-B14F-4D97-AF65-F5344CB8AC3E}">
        <p14:creationId xmlns:p14="http://schemas.microsoft.com/office/powerpoint/2010/main" val="695290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77675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2060"/>
                </a:solidFill>
              </a:rPr>
              <a:t>O que é um Exceção?</a:t>
            </a: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Uma indicação de um problema que ocorre durante a execução de um programa. 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 - Introdução 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CF6F6-8939-F32F-8E91-28FB733C5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40890"/>
            <a:ext cx="8610600" cy="133075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2060"/>
                </a:solidFill>
              </a:rPr>
              <a:t>O que é o Tratamento de exceções?</a:t>
            </a: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FF0000"/>
                </a:solidFill>
              </a:rPr>
              <a:t>É tentar resolver exceções que poderiam ocorrer para que o programa continue ou termine elegantemente. O tratamento de exceções permite que os programadores criem programas mais robustos e tolerantes a falhas.</a:t>
            </a:r>
          </a:p>
        </p:txBody>
      </p:sp>
    </p:spTree>
    <p:extLst>
      <p:ext uri="{BB962C8B-B14F-4D97-AF65-F5344CB8AC3E}">
        <p14:creationId xmlns:p14="http://schemas.microsoft.com/office/powerpoint/2010/main" val="4145546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4295664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2060"/>
                </a:solidFill>
              </a:rPr>
              <a:t>Alguns possíveis motivos externos para ocorrer uma exceção são:</a:t>
            </a:r>
          </a:p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b="1" dirty="0">
              <a:solidFill>
                <a:srgbClr val="002060"/>
              </a:solidFill>
            </a:endParaRPr>
          </a:p>
          <a:p>
            <a:pPr marL="292100" indent="-285750"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Tentar abrir um arquivo que não existe.</a:t>
            </a: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endParaRPr lang="pt-BR" dirty="0">
              <a:solidFill>
                <a:srgbClr val="0070C0"/>
              </a:solidFill>
            </a:endParaRPr>
          </a:p>
          <a:p>
            <a:pPr marL="292100" indent="-285750"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Tentar fazer consulta a um banco de dados que não está disponível.</a:t>
            </a:r>
          </a:p>
          <a:p>
            <a:pPr marL="292100" indent="-285750"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dirty="0">
              <a:solidFill>
                <a:srgbClr val="0070C0"/>
              </a:solidFill>
            </a:endParaRPr>
          </a:p>
          <a:p>
            <a:pPr marL="292100" indent="-285750"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Tentar escrever algo em um arquivo sobre o qual não se tem permissão de escrita.</a:t>
            </a:r>
          </a:p>
          <a:p>
            <a:pPr marL="292100" indent="-285750"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dirty="0">
              <a:solidFill>
                <a:srgbClr val="0070C0"/>
              </a:solidFill>
            </a:endParaRPr>
          </a:p>
          <a:p>
            <a:pPr marL="292100" indent="-285750"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Tentar conectar em servidor inexistente.</a:t>
            </a: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 </a:t>
            </a:r>
            <a:endParaRPr lang="en-GB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82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 - </a:t>
            </a:r>
            <a:r>
              <a:rPr lang="pt-BR" b="1" dirty="0">
                <a:solidFill>
                  <a:srgbClr val="002060"/>
                </a:solidFill>
              </a:rPr>
              <a:t>Hierarquias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endParaRPr lang="en-GB" altLang="en-US" dirty="0">
              <a:solidFill>
                <a:srgbClr val="0070C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E0F1E2-CFF2-4AD7-ECE6-2AB104F6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078729"/>
            <a:ext cx="8839200" cy="5245871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D08E070-7F18-565D-F338-17DD267C1440}"/>
              </a:ext>
            </a:extLst>
          </p:cNvPr>
          <p:cNvCxnSpPr/>
          <p:nvPr/>
        </p:nvCxnSpPr>
        <p:spPr bwMode="auto">
          <a:xfrm>
            <a:off x="457200" y="685800"/>
            <a:ext cx="914400" cy="12954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CC1B6E4-7D5B-7CE3-B14E-607AAB3DC658}"/>
              </a:ext>
            </a:extLst>
          </p:cNvPr>
          <p:cNvCxnSpPr/>
          <p:nvPr/>
        </p:nvCxnSpPr>
        <p:spPr bwMode="auto">
          <a:xfrm>
            <a:off x="152399" y="1752600"/>
            <a:ext cx="609602" cy="1400991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3C10D8F-7713-6BF7-6506-5FB90C1B2D71}"/>
              </a:ext>
            </a:extLst>
          </p:cNvPr>
          <p:cNvCxnSpPr/>
          <p:nvPr/>
        </p:nvCxnSpPr>
        <p:spPr bwMode="auto">
          <a:xfrm>
            <a:off x="6172200" y="703632"/>
            <a:ext cx="609602" cy="1400991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D8CE12C0-BB78-81AA-CBE3-D1FCF0DDA524}"/>
              </a:ext>
            </a:extLst>
          </p:cNvPr>
          <p:cNvSpPr/>
          <p:nvPr/>
        </p:nvSpPr>
        <p:spPr bwMode="auto">
          <a:xfrm>
            <a:off x="4572000" y="1981200"/>
            <a:ext cx="1524000" cy="533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noFill/>
              <a:effectLst/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92DCFF6-B48C-3A4C-45D4-2DD636B525A6}"/>
              </a:ext>
            </a:extLst>
          </p:cNvPr>
          <p:cNvSpPr/>
          <p:nvPr/>
        </p:nvSpPr>
        <p:spPr bwMode="auto">
          <a:xfrm>
            <a:off x="2595976" y="2957746"/>
            <a:ext cx="1524000" cy="5334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noFill/>
              <a:effectLst/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D001017-EC78-E2E6-14BE-DFDA1CAABF91}"/>
              </a:ext>
            </a:extLst>
          </p:cNvPr>
          <p:cNvSpPr/>
          <p:nvPr/>
        </p:nvSpPr>
        <p:spPr bwMode="auto">
          <a:xfrm>
            <a:off x="5562600" y="2971800"/>
            <a:ext cx="1524000" cy="5334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noFill/>
              <a:effectLst/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B25F2DA-D3DA-C9F1-FC36-E3365254A2D2}"/>
              </a:ext>
            </a:extLst>
          </p:cNvPr>
          <p:cNvSpPr/>
          <p:nvPr/>
        </p:nvSpPr>
        <p:spPr bwMode="auto">
          <a:xfrm>
            <a:off x="4566824" y="1986376"/>
            <a:ext cx="1524000" cy="5334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noFill/>
              <a:effectLst/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33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 - </a:t>
            </a:r>
            <a:r>
              <a:rPr lang="pt-BR" sz="1800" b="1" i="0" dirty="0" err="1">
                <a:solidFill>
                  <a:srgbClr val="FF0000"/>
                </a:solidFill>
                <a:effectLst/>
                <a:latin typeface="Roboto mono"/>
              </a:rPr>
              <a:t>Throwable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D6CC90-29AA-503A-614B-BCBA831D7262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A classe </a:t>
            </a: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pt-BR" sz="2400" dirty="0">
                <a:solidFill>
                  <a:srgbClr val="0070C0"/>
                </a:solidFill>
              </a:rPr>
              <a:t> tem duas subclasses: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04FA32-2F08-AD27-7A89-D94467FF64DE}"/>
              </a:ext>
            </a:extLst>
          </p:cNvPr>
          <p:cNvSpPr txBox="1"/>
          <p:nvPr/>
        </p:nvSpPr>
        <p:spPr>
          <a:xfrm>
            <a:off x="228600" y="2057400"/>
            <a:ext cx="8610599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0070C0"/>
                </a:solidFill>
              </a:rPr>
              <a:t>Exception</a:t>
            </a:r>
            <a:r>
              <a:rPr lang="pt-BR" sz="2400" dirty="0">
                <a:solidFill>
                  <a:srgbClr val="0070C0"/>
                </a:solidFill>
              </a:rPr>
              <a:t> (</a:t>
            </a:r>
            <a:r>
              <a:rPr lang="pt-BR" sz="2400" dirty="0" err="1">
                <a:solidFill>
                  <a:srgbClr val="0070C0"/>
                </a:solidFill>
              </a:rPr>
              <a:t>java.lang.Exception</a:t>
            </a:r>
            <a:r>
              <a:rPr lang="pt-BR" sz="2400" dirty="0">
                <a:solidFill>
                  <a:srgbClr val="0070C0"/>
                </a:solidFill>
              </a:rPr>
              <a:t>) – É a raiz das classes originárias da classe </a:t>
            </a:r>
            <a:r>
              <a:rPr lang="pt-BR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pt-BR" sz="2400" dirty="0">
                <a:solidFill>
                  <a:srgbClr val="0070C0"/>
                </a:solidFill>
              </a:rPr>
              <a:t>, onde mostra as situações em que a aplicação pode querer capturar e realizar um tratamento para conseguir realizar o processamento.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C9A8D0-D5AE-E2AD-2F19-EA8559C4C249}"/>
              </a:ext>
            </a:extLst>
          </p:cNvPr>
          <p:cNvSpPr txBox="1"/>
          <p:nvPr/>
        </p:nvSpPr>
        <p:spPr>
          <a:xfrm>
            <a:off x="228600" y="4074616"/>
            <a:ext cx="8610599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0070C0"/>
                </a:solidFill>
              </a:rPr>
              <a:t>Error</a:t>
            </a:r>
            <a:r>
              <a:rPr lang="pt-BR" sz="2400" dirty="0">
                <a:solidFill>
                  <a:srgbClr val="0070C0"/>
                </a:solidFill>
              </a:rPr>
              <a:t> (</a:t>
            </a:r>
            <a:r>
              <a:rPr lang="pt-BR" sz="2400" dirty="0" err="1">
                <a:solidFill>
                  <a:srgbClr val="0070C0"/>
                </a:solidFill>
              </a:rPr>
              <a:t>java.lang.Error</a:t>
            </a:r>
            <a:r>
              <a:rPr lang="pt-BR" sz="2400" dirty="0">
                <a:solidFill>
                  <a:srgbClr val="0070C0"/>
                </a:solidFill>
              </a:rPr>
              <a:t>) – Também é raiz das classes originárias da classe </a:t>
            </a:r>
            <a:r>
              <a:rPr lang="pt-BR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pt-BR" sz="2400" dirty="0">
                <a:solidFill>
                  <a:srgbClr val="0070C0"/>
                </a:solidFill>
              </a:rPr>
              <a:t>, indicando as situações em que a aplicação não deve tentar tratar, como ocorrências que não deveriam acontecer.</a:t>
            </a:r>
          </a:p>
        </p:txBody>
      </p:sp>
    </p:spTree>
    <p:extLst>
      <p:ext uri="{BB962C8B-B14F-4D97-AF65-F5344CB8AC3E}">
        <p14:creationId xmlns:p14="http://schemas.microsoft.com/office/powerpoint/2010/main" val="1854465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 - </a:t>
            </a:r>
            <a:r>
              <a:rPr lang="pt-BR" sz="1800" b="1" i="0" dirty="0" err="1">
                <a:solidFill>
                  <a:srgbClr val="FF0000"/>
                </a:solidFill>
                <a:effectLst/>
                <a:latin typeface="Roboto mono"/>
              </a:rPr>
              <a:t>Throwable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E61BD6-E8D8-8BF7-3599-55D5F7F80B77}"/>
              </a:ext>
            </a:extLst>
          </p:cNvPr>
          <p:cNvSpPr txBox="1"/>
          <p:nvPr/>
        </p:nvSpPr>
        <p:spPr>
          <a:xfrm>
            <a:off x="159797" y="1388888"/>
            <a:ext cx="8755603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Existe uma diferença entre “</a:t>
            </a:r>
            <a:r>
              <a:rPr lang="pt-BR" sz="2000" b="1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Erro (</a:t>
            </a:r>
            <a:r>
              <a:rPr lang="pt-BR" sz="2000" b="1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Error</a:t>
            </a:r>
            <a:r>
              <a:rPr lang="pt-BR" sz="2000" b="1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)”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 e “</a:t>
            </a:r>
            <a:r>
              <a:rPr lang="pt-BR" sz="2000" b="1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Exceção (</a:t>
            </a:r>
            <a:r>
              <a:rPr lang="pt-BR" sz="2000" b="1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Exception</a:t>
            </a:r>
            <a:r>
              <a:rPr lang="pt-BR" sz="2000" b="1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)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”. O “Erro” é algo que </a:t>
            </a:r>
            <a:r>
              <a:rPr lang="pt-BR" sz="20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não pode mais ser tratado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, ao contrário da “</a:t>
            </a:r>
            <a:r>
              <a:rPr lang="pt-BR" sz="20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Exceção” que trata seus erros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, pois todas as subclasses de 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Exception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(menos as subclasses 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RuntimeException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) são exceções e devem ser tratadas.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B1C4E1-B610-9F78-FD72-F9C29878C485}"/>
              </a:ext>
            </a:extLst>
          </p:cNvPr>
          <p:cNvSpPr txBox="1"/>
          <p:nvPr/>
        </p:nvSpPr>
        <p:spPr>
          <a:xfrm>
            <a:off x="152400" y="3048000"/>
            <a:ext cx="8755603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Os erros da classe 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Error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ou 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RuntimeException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são erros e não precisam de tratamento, por esse motivo é usado o </a:t>
            </a:r>
            <a:r>
              <a:rPr lang="pt-BR" sz="2000" b="1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try</a:t>
            </a:r>
            <a:r>
              <a:rPr lang="pt-BR" sz="2000" b="1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/catch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 e/ou propagação com </a:t>
            </a:r>
            <a:r>
              <a:rPr lang="pt-BR" sz="2000" b="1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throw</a:t>
            </a:r>
            <a:r>
              <a:rPr lang="pt-BR" sz="2000" b="1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/</a:t>
            </a:r>
            <a:r>
              <a:rPr lang="pt-BR" sz="2000" b="1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throws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811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DDD3-B3A6-82EA-41B0-80D292A0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4419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Tratamento de Exceções - 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Roboto mono"/>
              </a:rPr>
              <a:t>Tipos</a:t>
            </a:r>
            <a:r>
              <a:rPr lang="pt-BR" altLang="en-US" b="1" dirty="0">
                <a:solidFill>
                  <a:srgbClr val="0070C0"/>
                </a:solidFill>
              </a:rPr>
              <a:t> 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E61BD6-E8D8-8BF7-3599-55D5F7F80B77}"/>
              </a:ext>
            </a:extLst>
          </p:cNvPr>
          <p:cNvSpPr txBox="1"/>
          <p:nvPr/>
        </p:nvSpPr>
        <p:spPr>
          <a:xfrm>
            <a:off x="159797" y="2438400"/>
            <a:ext cx="8755603" cy="70788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Indica que a aplicação tentou usar uma </a:t>
            </a:r>
            <a:r>
              <a:rPr lang="pt-BR" sz="2000" b="0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referência a um objeto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que não foi ainda definida ou o programa tenta, em tempo de execução: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B1C4E1-B610-9F78-FD72-F9C29878C485}"/>
              </a:ext>
            </a:extLst>
          </p:cNvPr>
          <p:cNvSpPr txBox="1"/>
          <p:nvPr/>
        </p:nvSpPr>
        <p:spPr>
          <a:xfrm>
            <a:off x="152400" y="3429000"/>
            <a:ext cx="8755603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1 - 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Source Serif Pro" panose="02040603050405020204" pitchFamily="18" charset="0"/>
              </a:rPr>
              <a:t>Acessar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métodos de objetos que estão </a:t>
            </a:r>
            <a:r>
              <a:rPr lang="pt-BR" sz="2000" b="1" dirty="0">
                <a:solidFill>
                  <a:srgbClr val="FF0000"/>
                </a:solidFill>
                <a:latin typeface="Source Serif Pro" panose="02040603050405020204" pitchFamily="18" charset="0"/>
              </a:rPr>
              <a:t>nulos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(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null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).</a:t>
            </a:r>
          </a:p>
          <a:p>
            <a:endParaRPr lang="pt-BR" sz="2000" b="0" i="0" dirty="0">
              <a:solidFill>
                <a:srgbClr val="0070C0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2 - </a:t>
            </a:r>
            <a:r>
              <a:rPr lang="pt-BR" sz="2000" b="1" dirty="0">
                <a:solidFill>
                  <a:srgbClr val="FF0000"/>
                </a:solidFill>
                <a:latin typeface="Source Serif Pro" panose="02040603050405020204" pitchFamily="18" charset="0"/>
              </a:rPr>
              <a:t>Alterar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Source Serif Pro" panose="02040603050405020204" pitchFamily="18" charset="0"/>
              </a:rPr>
              <a:t>visualizar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atributos de objetos </a:t>
            </a:r>
            <a:r>
              <a:rPr lang="pt-BR" sz="2000" b="1" dirty="0">
                <a:solidFill>
                  <a:srgbClr val="FF0000"/>
                </a:solidFill>
                <a:latin typeface="Source Serif Pro" panose="02040603050405020204" pitchFamily="18" charset="0"/>
              </a:rPr>
              <a:t>nulos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(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null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).</a:t>
            </a:r>
          </a:p>
          <a:p>
            <a:endParaRPr lang="pt-BR" sz="2000" b="0" i="0" dirty="0">
              <a:solidFill>
                <a:srgbClr val="0070C0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3 - </a:t>
            </a:r>
            <a:r>
              <a:rPr lang="pt-BR" sz="2000" b="1" dirty="0">
                <a:solidFill>
                  <a:srgbClr val="FF0000"/>
                </a:solidFill>
                <a:latin typeface="Source Serif Pro" panose="02040603050405020204" pitchFamily="18" charset="0"/>
              </a:rPr>
              <a:t>Verificação de tamanho 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(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length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) de um </a:t>
            </a:r>
            <a:r>
              <a:rPr lang="pt-BR" sz="2000" b="1" dirty="0" err="1">
                <a:solidFill>
                  <a:srgbClr val="FF0000"/>
                </a:solidFill>
                <a:latin typeface="Source Serif Pro" panose="02040603050405020204" pitchFamily="18" charset="0"/>
              </a:rPr>
              <a:t>array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ainda </a:t>
            </a:r>
            <a:r>
              <a:rPr lang="pt-BR" sz="2000" b="1" dirty="0">
                <a:solidFill>
                  <a:srgbClr val="FF0000"/>
                </a:solidFill>
                <a:latin typeface="Source Serif Pro" panose="02040603050405020204" pitchFamily="18" charset="0"/>
              </a:rPr>
              <a:t>nulo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(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null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).</a:t>
            </a:r>
          </a:p>
          <a:p>
            <a:endParaRPr lang="pt-BR" sz="2000" b="0" i="0" dirty="0">
              <a:solidFill>
                <a:srgbClr val="0070C0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4 - </a:t>
            </a:r>
            <a:r>
              <a:rPr lang="pt-BR" sz="2000" b="1" dirty="0">
                <a:solidFill>
                  <a:srgbClr val="FF0000"/>
                </a:solidFill>
                <a:latin typeface="Source Serif Pro" panose="02040603050405020204" pitchFamily="18" charset="0"/>
              </a:rPr>
              <a:t>Modificação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de campos de um 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array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Source Serif Pro" panose="02040603050405020204" pitchFamily="18" charset="0"/>
              </a:rPr>
              <a:t>nulo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 (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null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ource Serif Pro" panose="02040603050405020204" pitchFamily="18" charset="0"/>
              </a:rPr>
              <a:t>).</a:t>
            </a:r>
          </a:p>
          <a:p>
            <a:endParaRPr lang="pt-BR" sz="2000" b="0" i="0" dirty="0">
              <a:solidFill>
                <a:srgbClr val="0070C0"/>
              </a:solidFill>
              <a:effectLst/>
              <a:latin typeface="Source Serif Pro" panose="020406030504050202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6E0AC-40D6-BFB4-D644-22889F655F23}"/>
              </a:ext>
            </a:extLst>
          </p:cNvPr>
          <p:cNvSpPr txBox="1"/>
          <p:nvPr/>
        </p:nvSpPr>
        <p:spPr>
          <a:xfrm>
            <a:off x="228600" y="1310054"/>
            <a:ext cx="8610599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70C0"/>
                </a:solidFill>
              </a:rPr>
              <a:t>Exceções: </a:t>
            </a:r>
            <a:r>
              <a:rPr lang="pt-BR" sz="2400" b="1" dirty="0" err="1">
                <a:solidFill>
                  <a:srgbClr val="FF0000"/>
                </a:solidFill>
              </a:rPr>
              <a:t>NullPointerException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01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11026</TotalTime>
  <Words>1486</Words>
  <Application>Microsoft Office PowerPoint</Application>
  <PresentationFormat>Apresentação na tela (4:3)</PresentationFormat>
  <Paragraphs>191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Consolas</vt:lpstr>
      <vt:lpstr>Courier New</vt:lpstr>
      <vt:lpstr>Roboto mono</vt:lpstr>
      <vt:lpstr>Source Serif Pro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usuario 1</cp:lastModifiedBy>
  <cp:revision>1911</cp:revision>
  <cp:lastPrinted>1601-01-01T00:00:00Z</cp:lastPrinted>
  <dcterms:created xsi:type="dcterms:W3CDTF">2015-08-12T20:16:29Z</dcterms:created>
  <dcterms:modified xsi:type="dcterms:W3CDTF">2023-10-10T01:53:30Z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