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1" r:id="rId3"/>
    <p:sldId id="392" r:id="rId4"/>
    <p:sldId id="519" r:id="rId5"/>
    <p:sldId id="571" r:id="rId6"/>
    <p:sldId id="552" r:id="rId7"/>
    <p:sldId id="572" r:id="rId8"/>
    <p:sldId id="556" r:id="rId9"/>
    <p:sldId id="547" r:id="rId10"/>
    <p:sldId id="573" r:id="rId11"/>
    <p:sldId id="555" r:id="rId12"/>
    <p:sldId id="551" r:id="rId13"/>
    <p:sldId id="574" r:id="rId14"/>
    <p:sldId id="553" r:id="rId15"/>
    <p:sldId id="575" r:id="rId16"/>
    <p:sldId id="520" r:id="rId17"/>
    <p:sldId id="566" r:id="rId18"/>
    <p:sldId id="567" r:id="rId19"/>
    <p:sldId id="568" r:id="rId20"/>
    <p:sldId id="569" r:id="rId21"/>
    <p:sldId id="570" r:id="rId22"/>
    <p:sldId id="523" r:id="rId23"/>
    <p:sldId id="521" r:id="rId24"/>
    <p:sldId id="522" r:id="rId2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4/19/2024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885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02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828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492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29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97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524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752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926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43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533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364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79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426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20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1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34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341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09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11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561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30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11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1544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800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>
                <a:solidFill>
                  <a:srgbClr val="0070C0"/>
                </a:solidFill>
                <a:latin typeface="Calibri Light" panose="020F0302020204030204" pitchFamily="34" charset="0"/>
              </a:rPr>
              <a:t>Aula 07</a:t>
            </a:r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7EBD2B-86BF-4841-9804-5C9F23FA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3EA759-58E1-429B-9479-2A2CAF73DCFF}"/>
              </a:ext>
            </a:extLst>
          </p:cNvPr>
          <p:cNvSpPr txBox="1"/>
          <p:nvPr/>
        </p:nvSpPr>
        <p:spPr>
          <a:xfrm>
            <a:off x="152400" y="23622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Neste exemplo a classe 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Roboto mono"/>
              </a:rPr>
              <a:t>Thread1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 é derivada da classe 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Roboto mono"/>
              </a:rPr>
              <a:t>Thread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. No método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Roboto mono"/>
              </a:rPr>
              <a:t>run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Roboto mono"/>
              </a:rPr>
              <a:t>()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 da classe </a:t>
            </a:r>
            <a:r>
              <a:rPr lang="pt-BR" sz="1600" dirty="0">
                <a:solidFill>
                  <a:schemeClr val="tx1"/>
                </a:solidFill>
                <a:latin typeface="Roboto mono"/>
              </a:rPr>
              <a:t>Thread1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 está contido o código necessário para implementar adequadamente o programa acima.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D1018E-A764-4A28-971E-C7CF4873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26401"/>
            <a:ext cx="4572000" cy="188379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package Threads;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Thread1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extends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{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private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public void run() {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while(true)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: "+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++);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}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F0E1917-74BF-4E3C-AC07-0DA8AE6E5B1E}"/>
              </a:ext>
            </a:extLst>
          </p:cNvPr>
          <p:cNvSpPr/>
          <p:nvPr/>
        </p:nvSpPr>
        <p:spPr>
          <a:xfrm>
            <a:off x="5013960" y="3526401"/>
            <a:ext cx="38862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tx1"/>
                </a:solidFill>
              </a:rPr>
              <a:t>package</a:t>
            </a:r>
            <a:r>
              <a:rPr lang="pt-BR" sz="1400" dirty="0">
                <a:solidFill>
                  <a:schemeClr val="tx1"/>
                </a:solidFill>
              </a:rPr>
              <a:t> Threads;</a:t>
            </a:r>
          </a:p>
          <a:p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class</a:t>
            </a:r>
            <a:r>
              <a:rPr lang="pt-BR" sz="1400" dirty="0">
                <a:solidFill>
                  <a:schemeClr val="tx1"/>
                </a:solidFill>
              </a:rPr>
              <a:t> TestaThread1 {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</a:t>
            </a:r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static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main</a:t>
            </a:r>
            <a:r>
              <a:rPr lang="pt-BR" sz="1400" dirty="0">
                <a:solidFill>
                  <a:schemeClr val="tx1"/>
                </a:solidFill>
              </a:rPr>
              <a:t>(</a:t>
            </a:r>
            <a:r>
              <a:rPr lang="pt-BR" sz="1400" dirty="0" err="1">
                <a:solidFill>
                  <a:schemeClr val="tx1"/>
                </a:solidFill>
              </a:rPr>
              <a:t>String</a:t>
            </a:r>
            <a:r>
              <a:rPr lang="pt-BR" sz="1400" dirty="0">
                <a:solidFill>
                  <a:schemeClr val="tx1"/>
                </a:solidFill>
              </a:rPr>
              <a:t>[] </a:t>
            </a:r>
            <a:r>
              <a:rPr lang="pt-BR" sz="1400" dirty="0" err="1">
                <a:solidFill>
                  <a:schemeClr val="tx1"/>
                </a:solidFill>
              </a:rPr>
              <a:t>args</a:t>
            </a:r>
            <a:r>
              <a:rPr lang="pt-BR" sz="1400" dirty="0">
                <a:solidFill>
                  <a:schemeClr val="tx1"/>
                </a:solidFill>
              </a:rPr>
              <a:t>) { 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Thread1 th1 = new Thread1(); 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//Cria o contexto de execução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th1.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run</a:t>
            </a:r>
            <a:r>
              <a:rPr lang="pt-BR" sz="1400" b="1" dirty="0">
                <a:solidFill>
                  <a:srgbClr val="0070C0"/>
                </a:solidFill>
              </a:rPr>
              <a:t>()</a:t>
            </a:r>
            <a:r>
              <a:rPr lang="pt-BR" sz="1400" dirty="0">
                <a:solidFill>
                  <a:schemeClr val="tx1"/>
                </a:solidFill>
              </a:rPr>
              <a:t>; //Ativa a thread 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} </a:t>
            </a:r>
          </a:p>
          <a:p>
            <a:r>
              <a:rPr lang="pt-BR" sz="1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AFF980-3C10-49D3-86C6-4DEF72B0FA24}"/>
              </a:ext>
            </a:extLst>
          </p:cNvPr>
          <p:cNvSpPr txBox="1"/>
          <p:nvPr/>
        </p:nvSpPr>
        <p:spPr>
          <a:xfrm>
            <a:off x="152400" y="5511225"/>
            <a:ext cx="876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Irão ser exibidos os números de 1 até infinito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2FC29F2-45C5-4A7C-A262-2CB4E2BC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92865"/>
            <a:ext cx="8229600" cy="34073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sz="1600" b="1" i="0" dirty="0">
                <a:solidFill>
                  <a:srgbClr val="253A44"/>
                </a:solidFill>
                <a:effectLst/>
                <a:highlight>
                  <a:srgbClr val="C0C0C0"/>
                </a:highlight>
                <a:latin typeface="Montserrat"/>
              </a:rPr>
              <a:t>Criação de threads – </a:t>
            </a:r>
            <a:r>
              <a:rPr lang="pt-BR" sz="1600" dirty="0">
                <a:solidFill>
                  <a:srgbClr val="0070C0"/>
                </a:solidFill>
                <a:highlight>
                  <a:srgbClr val="C0C0C0"/>
                </a:highlight>
              </a:rPr>
              <a:t>A partir </a:t>
            </a:r>
            <a:r>
              <a:rPr lang="pt-BR" sz="1600" b="1" dirty="0">
                <a:solidFill>
                  <a:srgbClr val="0070C0"/>
                </a:solidFill>
                <a:highlight>
                  <a:srgbClr val="FFFF00"/>
                </a:highlight>
              </a:rPr>
              <a:t>da herança da classe Thread</a:t>
            </a:r>
            <a:r>
              <a:rPr lang="pt-BR" sz="1600" dirty="0">
                <a:solidFill>
                  <a:srgbClr val="0070C0"/>
                </a:solidFill>
                <a:highlight>
                  <a:srgbClr val="C0C0C0"/>
                </a:highlight>
              </a:rPr>
              <a:t>  </a:t>
            </a:r>
            <a:r>
              <a:rPr lang="pt-BR" sz="1600" b="1" i="0" dirty="0">
                <a:solidFill>
                  <a:srgbClr val="0070C0"/>
                </a:solidFill>
                <a:effectLst/>
                <a:highlight>
                  <a:srgbClr val="C0C0C0"/>
                </a:highlight>
                <a:latin typeface="Montserrat"/>
              </a:rPr>
              <a:t>-  </a:t>
            </a:r>
            <a:r>
              <a:rPr lang="pt-BR" sz="1600" b="1" dirty="0">
                <a:solidFill>
                  <a:schemeClr val="tx1"/>
                </a:solidFill>
                <a:highlight>
                  <a:srgbClr val="C0C0C0"/>
                </a:highlight>
                <a:latin typeface="Montserrat"/>
              </a:rPr>
              <a:t>Estado start()</a:t>
            </a:r>
            <a:endParaRPr lang="pt-BR" sz="1600" b="1" i="0" dirty="0">
              <a:solidFill>
                <a:srgbClr val="0070C0"/>
              </a:solidFill>
              <a:effectLst/>
              <a:highlight>
                <a:srgbClr val="C0C0C0"/>
              </a:highlight>
              <a:latin typeface="Montserra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9C9BC1-A964-4A47-96B5-77C4A9D9F4F9}"/>
              </a:ext>
            </a:extLst>
          </p:cNvPr>
          <p:cNvSpPr txBox="1"/>
          <p:nvPr/>
        </p:nvSpPr>
        <p:spPr>
          <a:xfrm>
            <a:off x="76200" y="20782"/>
            <a:ext cx="460970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Exemplo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55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7EBD2B-86BF-4841-9804-5C9F23FA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D1018E-A764-4A28-971E-C7CF4873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" y="3095514"/>
            <a:ext cx="4572000" cy="231468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package Threads;</a:t>
            </a:r>
          </a:p>
          <a:p>
            <a:pPr lvl="0" algn="just" defTabSz="914400"/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Thread1 extends Thread {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private int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=1;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public void </a:t>
            </a:r>
            <a:r>
              <a:rPr lang="en-US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 {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while(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&lt;=10) {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Número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: "+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++);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}    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} </a:t>
            </a:r>
          </a:p>
          <a:p>
            <a:pPr lvl="0" algn="just" defTabSz="914400"/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F0E1917-74BF-4E3C-AC07-0DA8AE6E5B1E}"/>
              </a:ext>
            </a:extLst>
          </p:cNvPr>
          <p:cNvSpPr/>
          <p:nvPr/>
        </p:nvSpPr>
        <p:spPr>
          <a:xfrm>
            <a:off x="5067300" y="3095514"/>
            <a:ext cx="38862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package Threads;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class TestaThread1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static void main(String[] </a:t>
            </a:r>
            <a:r>
              <a:rPr lang="en-US" sz="1400" dirty="0" err="1">
                <a:solidFill>
                  <a:schemeClr val="tx1"/>
                </a:solidFill>
              </a:rPr>
              <a:t>args</a:t>
            </a:r>
            <a:r>
              <a:rPr lang="en-US" sz="1400" dirty="0">
                <a:solidFill>
                  <a:schemeClr val="tx1"/>
                </a:solidFill>
              </a:rPr>
              <a:t>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Thread1 th1 = new Thread1();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//</a:t>
            </a:r>
            <a:r>
              <a:rPr lang="en-US" sz="1400" dirty="0" err="1">
                <a:solidFill>
                  <a:schemeClr val="tx1"/>
                </a:solidFill>
              </a:rPr>
              <a:t>Cria</a:t>
            </a:r>
            <a:r>
              <a:rPr lang="en-US" sz="1400" dirty="0">
                <a:solidFill>
                  <a:schemeClr val="tx1"/>
                </a:solidFill>
              </a:rPr>
              <a:t> o </a:t>
            </a:r>
            <a:r>
              <a:rPr lang="en-US" sz="1400" dirty="0" err="1">
                <a:solidFill>
                  <a:schemeClr val="tx1"/>
                </a:solidFill>
              </a:rPr>
              <a:t>contexto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execução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th1.</a:t>
            </a:r>
            <a:r>
              <a:rPr lang="en-US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start</a:t>
            </a:r>
            <a:r>
              <a:rPr lang="en-US" sz="1400" dirty="0">
                <a:solidFill>
                  <a:schemeClr val="tx1"/>
                </a:solidFill>
              </a:rPr>
              <a:t>(); //</a:t>
            </a:r>
            <a:r>
              <a:rPr lang="en-US" sz="1400" dirty="0" err="1">
                <a:solidFill>
                  <a:schemeClr val="tx1"/>
                </a:solidFill>
              </a:rPr>
              <a:t>Ativa</a:t>
            </a:r>
            <a:r>
              <a:rPr lang="en-US" sz="1400" dirty="0">
                <a:solidFill>
                  <a:schemeClr val="tx1"/>
                </a:solidFill>
              </a:rPr>
              <a:t> a thread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E09979-51DD-407B-9AF4-E7C7CE56C26C}"/>
              </a:ext>
            </a:extLst>
          </p:cNvPr>
          <p:cNvSpPr txBox="1"/>
          <p:nvPr/>
        </p:nvSpPr>
        <p:spPr>
          <a:xfrm>
            <a:off x="381000" y="2362200"/>
            <a:ext cx="822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 método </a:t>
            </a:r>
            <a:r>
              <a:rPr lang="pt-BR" sz="1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stop ()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está </a:t>
            </a:r>
            <a:r>
              <a:rPr lang="pt-BR" sz="1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obsoleto 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em Java devido a problemas de </a:t>
            </a:r>
            <a:r>
              <a:rPr lang="pt-BR" sz="1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segurança de encadeamento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.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74B98C5-704C-4E30-8455-A6798630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936" y="4807527"/>
            <a:ext cx="4522264" cy="19742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4DF960-0363-4E33-8E04-AB748782D81E}"/>
              </a:ext>
            </a:extLst>
          </p:cNvPr>
          <p:cNvSpPr txBox="1"/>
          <p:nvPr/>
        </p:nvSpPr>
        <p:spPr>
          <a:xfrm>
            <a:off x="152400" y="5511225"/>
            <a:ext cx="876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Irão ser exibidos os números de 1 até 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F725321-129E-4F50-A044-B7F70ED0BE24}"/>
              </a:ext>
            </a:extLst>
          </p:cNvPr>
          <p:cNvSpPr txBox="1"/>
          <p:nvPr/>
        </p:nvSpPr>
        <p:spPr>
          <a:xfrm>
            <a:off x="76200" y="-34637"/>
            <a:ext cx="460970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Exemplo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1BCD11F-1C53-40D7-B5C8-D857AED74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92865"/>
            <a:ext cx="8229600" cy="34073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sz="1600" b="1" i="0" dirty="0">
                <a:solidFill>
                  <a:srgbClr val="253A44"/>
                </a:solidFill>
                <a:effectLst/>
                <a:highlight>
                  <a:srgbClr val="C0C0C0"/>
                </a:highlight>
                <a:latin typeface="Montserrat"/>
              </a:rPr>
              <a:t>Criação de threads – </a:t>
            </a:r>
            <a:r>
              <a:rPr lang="pt-BR" sz="1600" dirty="0">
                <a:solidFill>
                  <a:srgbClr val="0070C0"/>
                </a:solidFill>
                <a:highlight>
                  <a:srgbClr val="C0C0C0"/>
                </a:highlight>
              </a:rPr>
              <a:t>A partir </a:t>
            </a:r>
            <a:r>
              <a:rPr lang="pt-BR" sz="1600" b="1" dirty="0">
                <a:solidFill>
                  <a:srgbClr val="0070C0"/>
                </a:solidFill>
                <a:highlight>
                  <a:srgbClr val="FFFF00"/>
                </a:highlight>
              </a:rPr>
              <a:t>da herança da classe Thread</a:t>
            </a:r>
            <a:r>
              <a:rPr lang="pt-BR" sz="1600" dirty="0">
                <a:solidFill>
                  <a:srgbClr val="0070C0"/>
                </a:solidFill>
                <a:highlight>
                  <a:srgbClr val="C0C0C0"/>
                </a:highlight>
              </a:rPr>
              <a:t>  </a:t>
            </a:r>
            <a:r>
              <a:rPr lang="pt-BR" sz="1600" b="1" i="0" dirty="0">
                <a:solidFill>
                  <a:srgbClr val="0070C0"/>
                </a:solidFill>
                <a:effectLst/>
                <a:highlight>
                  <a:srgbClr val="C0C0C0"/>
                </a:highlight>
                <a:latin typeface="Montserrat"/>
              </a:rPr>
              <a:t>-  </a:t>
            </a:r>
            <a:r>
              <a:rPr lang="pt-BR" sz="1600" b="1" dirty="0">
                <a:solidFill>
                  <a:schemeClr val="tx1"/>
                </a:solidFill>
                <a:highlight>
                  <a:srgbClr val="C0C0C0"/>
                </a:highlight>
                <a:latin typeface="Montserrat"/>
              </a:rPr>
              <a:t>Estado start()</a:t>
            </a:r>
            <a:endParaRPr lang="pt-BR" sz="1600" b="1" i="0" dirty="0">
              <a:solidFill>
                <a:srgbClr val="0070C0"/>
              </a:solidFill>
              <a:effectLst/>
              <a:highlight>
                <a:srgbClr val="C0C0C0"/>
              </a:highlight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94163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7EBD2B-86BF-4841-9804-5C9F23FA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F1CDE0-59E3-408B-870C-88B1C3F7BC1D}"/>
              </a:ext>
            </a:extLst>
          </p:cNvPr>
          <p:cNvSpPr txBox="1"/>
          <p:nvPr/>
        </p:nvSpPr>
        <p:spPr>
          <a:xfrm>
            <a:off x="76200" y="4237180"/>
            <a:ext cx="8991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package Threads;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public class Thread2 {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public static void main(String[]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throws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InterruptedException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  …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 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Thread.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sleep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tempo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…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}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Noto Serif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B2E60B-C15C-4802-AB30-50E847247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26957"/>
            <a:ext cx="8686800" cy="49244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No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método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 main,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definimos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apenas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o que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queremos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executar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como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a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máquina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virtual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realmente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faz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esse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trabalho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não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sabemos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.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C5A585F-99F3-43BF-AB4B-1225AA48A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4" y="3218022"/>
            <a:ext cx="866601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A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máquina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virtual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manda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o thread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dormir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através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do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método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estático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 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Thread.sleep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():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DAC91-D4EB-4259-9D1E-9038404B9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Thread  -  </a:t>
            </a:r>
            <a:r>
              <a:rPr lang="en-US" altLang="en-US" b="1" dirty="0" err="1">
                <a:solidFill>
                  <a:srgbClr val="252525"/>
                </a:solidFill>
                <a:latin typeface="Noto Serif"/>
              </a:rPr>
              <a:t>método</a:t>
            </a:r>
            <a:r>
              <a:rPr lang="en-US" altLang="en-US" b="1" dirty="0">
                <a:solidFill>
                  <a:srgbClr val="252525"/>
                </a:solidFill>
                <a:latin typeface="Noto Serif"/>
              </a:rPr>
              <a:t> </a:t>
            </a:r>
            <a:r>
              <a:rPr lang="en-US" altLang="en-US" b="1" dirty="0" err="1">
                <a:solidFill>
                  <a:srgbClr val="252525"/>
                </a:solidFill>
                <a:latin typeface="Noto Serif"/>
              </a:rPr>
              <a:t>estático</a:t>
            </a:r>
            <a:r>
              <a:rPr lang="en-US" altLang="en-US" b="1" dirty="0">
                <a:solidFill>
                  <a:srgbClr val="252525"/>
                </a:solidFill>
                <a:latin typeface="Noto Serif"/>
              </a:rPr>
              <a:t> </a:t>
            </a:r>
            <a:r>
              <a:rPr lang="en-US" altLang="en-US" b="1" dirty="0" err="1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Thread.sleep</a:t>
            </a:r>
            <a:r>
              <a:rPr lang="en-US" altLang="en-US" b="1" dirty="0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() – um </a:t>
            </a:r>
            <a:r>
              <a:rPr lang="en-US" altLang="en-US" b="1" dirty="0" err="1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Processo</a:t>
            </a:r>
            <a:endParaRPr lang="pt-BR" altLang="en-US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9F489B-F689-4196-A7B4-AFC32104C66A}"/>
              </a:ext>
            </a:extLst>
          </p:cNvPr>
          <p:cNvSpPr txBox="1"/>
          <p:nvPr/>
        </p:nvSpPr>
        <p:spPr>
          <a:xfrm>
            <a:off x="267094" y="3733800"/>
            <a:ext cx="46097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Sintaxe: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06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7EBD2B-86BF-4841-9804-5C9F23FA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F1CDE0-59E3-408B-870C-88B1C3F7BC1D}"/>
              </a:ext>
            </a:extLst>
          </p:cNvPr>
          <p:cNvSpPr txBox="1"/>
          <p:nvPr/>
        </p:nvSpPr>
        <p:spPr>
          <a:xfrm>
            <a:off x="76200" y="3957697"/>
            <a:ext cx="8991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package Threads;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public class Thread2 {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public static void main(String[]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throws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InterruptedException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System.out.println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("Thread MAIN");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Thread.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sleep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(5000);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System.out.println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("DORMIU POR 5000 MILISEGUNDOS");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}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Noto Serif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C5A585F-99F3-43BF-AB4B-1225AA48A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4" y="2514600"/>
            <a:ext cx="866601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Como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esse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programinha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acaba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muito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rápido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,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vamos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pedir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 para a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máquina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 virtual mandar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aquele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 thread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dormir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! Como?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Muito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fácil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, </a:t>
            </a:r>
            <a:r>
              <a:rPr lang="en-US" altLang="en-US" sz="1600" dirty="0" err="1">
                <a:solidFill>
                  <a:srgbClr val="252525"/>
                </a:solidFill>
                <a:latin typeface="Noto Serif"/>
              </a:rPr>
              <a:t>através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 do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método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estático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 </a:t>
            </a:r>
            <a:r>
              <a:rPr lang="en-US" altLang="en-US" sz="1600" dirty="0" err="1">
                <a:solidFill>
                  <a:srgbClr val="FF0000"/>
                </a:solidFill>
                <a:latin typeface="Noto Serif"/>
              </a:rPr>
              <a:t>Thread.sleep</a:t>
            </a:r>
            <a:r>
              <a:rPr lang="en-US" altLang="en-US" sz="1600" dirty="0">
                <a:solidFill>
                  <a:srgbClr val="FF0000"/>
                </a:solidFill>
                <a:latin typeface="Noto Serif"/>
              </a:rPr>
              <a:t>()</a:t>
            </a:r>
            <a:r>
              <a:rPr lang="en-US" altLang="en-US" sz="1600" dirty="0">
                <a:solidFill>
                  <a:srgbClr val="252525"/>
                </a:solidFill>
                <a:latin typeface="Noto Serif"/>
              </a:rPr>
              <a:t>: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395E9B-32FE-4D55-AB2B-53951771B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24490"/>
            <a:ext cx="86106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Ao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executar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esse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programa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vai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demorar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no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mínimo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5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segundos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para ser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encerrado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. Tempo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suficiente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para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visualizar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o Thread que a JVM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criou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. Como?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Executando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a ferramenta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jconsole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na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linha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 de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comando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erif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DAC91-D4EB-4259-9D1E-9038404B9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Thread  -  </a:t>
            </a:r>
            <a:r>
              <a:rPr lang="en-US" altLang="en-US" b="1" dirty="0" err="1">
                <a:solidFill>
                  <a:srgbClr val="252525"/>
                </a:solidFill>
                <a:latin typeface="Noto Serif"/>
              </a:rPr>
              <a:t>método</a:t>
            </a:r>
            <a:r>
              <a:rPr lang="en-US" altLang="en-US" b="1" dirty="0">
                <a:solidFill>
                  <a:srgbClr val="252525"/>
                </a:solidFill>
                <a:latin typeface="Noto Serif"/>
              </a:rPr>
              <a:t> </a:t>
            </a:r>
            <a:r>
              <a:rPr lang="en-US" altLang="en-US" b="1" dirty="0" err="1">
                <a:solidFill>
                  <a:srgbClr val="252525"/>
                </a:solidFill>
                <a:latin typeface="Noto Serif"/>
              </a:rPr>
              <a:t>estático</a:t>
            </a:r>
            <a:r>
              <a:rPr lang="en-US" altLang="en-US" b="1" dirty="0">
                <a:solidFill>
                  <a:srgbClr val="252525"/>
                </a:solidFill>
                <a:latin typeface="Noto Serif"/>
              </a:rPr>
              <a:t> </a:t>
            </a:r>
            <a:r>
              <a:rPr lang="en-US" altLang="en-US" b="1" dirty="0" err="1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Thread.sleep</a:t>
            </a:r>
            <a:r>
              <a:rPr lang="en-US" altLang="en-US" b="1" dirty="0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() – um </a:t>
            </a:r>
            <a:r>
              <a:rPr lang="en-US" altLang="en-US" b="1" dirty="0" err="1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Processo</a:t>
            </a:r>
            <a:endParaRPr lang="pt-BR" altLang="en-US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96BD10-BEDA-4687-99CB-CCDA7838D98D}"/>
              </a:ext>
            </a:extLst>
          </p:cNvPr>
          <p:cNvSpPr txBox="1"/>
          <p:nvPr/>
        </p:nvSpPr>
        <p:spPr>
          <a:xfrm>
            <a:off x="76200" y="-71582"/>
            <a:ext cx="460970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Exemplo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262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847687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7EBD2B-86BF-4841-9804-5C9F23FA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28687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B68B4-C56A-4BFC-A4AB-CFD3FE92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1" y="2827207"/>
            <a:ext cx="4495799" cy="326879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implements Runnable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public void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run()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catch(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InterruptedException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e) 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A99B60-73AB-4DEF-B57D-919BF8A079AF}"/>
              </a:ext>
            </a:extLst>
          </p:cNvPr>
          <p:cNvSpPr txBox="1"/>
          <p:nvPr/>
        </p:nvSpPr>
        <p:spPr>
          <a:xfrm>
            <a:off x="4876801" y="2816399"/>
            <a:ext cx="41148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</a:rPr>
              <a:t>VariasThreads</a:t>
            </a:r>
            <a:r>
              <a:rPr lang="en-US" sz="1600" dirty="0">
                <a:solidFill>
                  <a:schemeClr val="tx1"/>
                </a:solidFill>
              </a:rPr>
              <a:t> {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public static void main(String[] </a:t>
            </a:r>
            <a:r>
              <a:rPr lang="en-US" sz="1600" dirty="0" err="1">
                <a:solidFill>
                  <a:schemeClr val="tx1"/>
                </a:solidFill>
              </a:rPr>
              <a:t>args</a:t>
            </a:r>
            <a:r>
              <a:rPr lang="en-US" sz="1600" dirty="0">
                <a:solidFill>
                  <a:schemeClr val="tx1"/>
                </a:solidFill>
              </a:rPr>
              <a:t>) {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new Thread(new </a:t>
            </a:r>
            <a:r>
              <a:rPr lang="en-US" sz="1600" dirty="0" err="1">
                <a:solidFill>
                  <a:schemeClr val="tx1"/>
                </a:solidFill>
              </a:rPr>
              <a:t>Mostrar</a:t>
            </a:r>
            <a:r>
              <a:rPr lang="en-US" sz="1600" dirty="0">
                <a:solidFill>
                  <a:schemeClr val="tx1"/>
                </a:solidFill>
              </a:rPr>
              <a:t>()).start();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new Thread(new </a:t>
            </a:r>
            <a:r>
              <a:rPr lang="en-US" sz="1600" dirty="0" err="1">
                <a:solidFill>
                  <a:schemeClr val="tx1"/>
                </a:solidFill>
              </a:rPr>
              <a:t>Mostrar</a:t>
            </a:r>
            <a:r>
              <a:rPr lang="en-US" sz="1600" dirty="0">
                <a:solidFill>
                  <a:schemeClr val="tx1"/>
                </a:solidFill>
              </a:rPr>
              <a:t>()).start();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6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7A7C9ED-4A1E-4010-A3B4-6D5204285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Thread  -  </a:t>
            </a:r>
            <a:r>
              <a:rPr lang="en-US" altLang="en-US" b="1" dirty="0" err="1">
                <a:solidFill>
                  <a:srgbClr val="252525"/>
                </a:solidFill>
                <a:latin typeface="Noto Serif"/>
              </a:rPr>
              <a:t>método</a:t>
            </a:r>
            <a:r>
              <a:rPr lang="en-US" altLang="en-US" b="1" dirty="0">
                <a:solidFill>
                  <a:srgbClr val="252525"/>
                </a:solidFill>
                <a:latin typeface="Noto Serif"/>
              </a:rPr>
              <a:t> </a:t>
            </a:r>
            <a:r>
              <a:rPr lang="en-US" altLang="en-US" b="1" dirty="0" err="1">
                <a:solidFill>
                  <a:srgbClr val="252525"/>
                </a:solidFill>
                <a:latin typeface="Noto Serif"/>
              </a:rPr>
              <a:t>estático</a:t>
            </a:r>
            <a:r>
              <a:rPr lang="en-US" altLang="en-US" b="1" dirty="0">
                <a:solidFill>
                  <a:srgbClr val="252525"/>
                </a:solidFill>
                <a:latin typeface="Noto Serif"/>
              </a:rPr>
              <a:t> </a:t>
            </a:r>
            <a:r>
              <a:rPr lang="en-US" altLang="en-US" b="1" dirty="0" err="1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Thread.sleep</a:t>
            </a:r>
            <a:r>
              <a:rPr lang="en-US" altLang="en-US" b="1" dirty="0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() – </a:t>
            </a:r>
            <a:r>
              <a:rPr lang="en-US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Noto Serif"/>
              </a:rPr>
              <a:t>dois</a:t>
            </a:r>
            <a:r>
              <a:rPr lang="en-US" altLang="en-US" b="1" dirty="0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 </a:t>
            </a:r>
            <a:r>
              <a:rPr lang="en-US" altLang="en-US" b="1" dirty="0" err="1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Processos</a:t>
            </a:r>
            <a:endParaRPr lang="pt-BR" altLang="en-US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F00FEA-91BF-41E1-AA35-E99DD4D61137}"/>
              </a:ext>
            </a:extLst>
          </p:cNvPr>
          <p:cNvSpPr txBox="1"/>
          <p:nvPr/>
        </p:nvSpPr>
        <p:spPr>
          <a:xfrm>
            <a:off x="267094" y="2373868"/>
            <a:ext cx="46097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Sintaxe: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06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7EBD2B-86BF-4841-9804-5C9F23FA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B2E60B-C15C-4802-AB30-50E847247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9538"/>
            <a:ext cx="8686800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A execução de uma thread nativa depende do S.O. Embora a linguagem Java seja totalmente portável, certos cuidados tem que ser tomados para que as threads cooperam adequadamente, independente da JVM. Na verdade, o que se espera é que uma thread, após ser executada, passe a promover outras threads, mantendo a ordem de prioridade entre as mesmas. Se isto não ocorrer, alguns S.O. poderão ter as demais threads paradas durante a execução da thread “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”. O programa </a:t>
            </a:r>
            <a:r>
              <a:rPr lang="pt-BR" sz="1200" b="1" i="0" dirty="0">
                <a:solidFill>
                  <a:srgbClr val="FF0000"/>
                </a:solidFill>
                <a:effectLst/>
                <a:latin typeface="Roboto mono"/>
              </a:rPr>
              <a:t>VariasThreads.java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 refaz a classe Escrita para, após exibir a mensagem na saída padrão, a thread ficar inativa por pelo menos </a:t>
            </a:r>
            <a:r>
              <a:rPr lang="pt-BR" sz="12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500 </a:t>
            </a:r>
            <a:r>
              <a:rPr lang="pt-BR" sz="1200" b="1" i="0" dirty="0" err="1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milisegundos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. O método </a:t>
            </a:r>
            <a:r>
              <a:rPr lang="pt-BR" sz="1200" b="1" i="0" dirty="0" err="1">
                <a:solidFill>
                  <a:srgbClr val="FF0000"/>
                </a:solidFill>
                <a:effectLst/>
                <a:latin typeface="Roboto mono"/>
              </a:rPr>
              <a:t>sleep</a:t>
            </a:r>
            <a:r>
              <a:rPr lang="pt-BR" sz="12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(</a:t>
            </a:r>
            <a:r>
              <a:rPr lang="pt-BR" sz="1200" b="1" i="0" dirty="0" err="1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long</a:t>
            </a:r>
            <a:r>
              <a:rPr lang="pt-BR" sz="12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 tempo)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 faz com que a thread adormeça por tempo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milisegundos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 e promove outras threads.</a:t>
            </a:r>
            <a:endParaRPr lang="en-US" altLang="en-US" sz="1200" dirty="0">
              <a:solidFill>
                <a:srgbClr val="FF0000"/>
              </a:solidFill>
              <a:latin typeface="Noto Serif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B68B4-C56A-4BFC-A4AB-CFD3FE92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25526"/>
            <a:ext cx="6172200" cy="403823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package Threads;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implements Runnable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private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private static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private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identificacao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public void run() { //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Correção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implementar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método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'run'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while (true)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("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identificacao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"): "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Thread.sleep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(5000);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} catch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InterruptedException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identificacao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A99B60-73AB-4DEF-B57D-919BF8A079AF}"/>
              </a:ext>
            </a:extLst>
          </p:cNvPr>
          <p:cNvSpPr txBox="1"/>
          <p:nvPr/>
        </p:nvSpPr>
        <p:spPr>
          <a:xfrm>
            <a:off x="6415889" y="2806005"/>
            <a:ext cx="288051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package Threads;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public class Threads {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public static void main(String[] </a:t>
            </a:r>
            <a:r>
              <a:rPr lang="en-US" sz="1200" dirty="0" err="1">
                <a:solidFill>
                  <a:srgbClr val="FF0000"/>
                </a:solidFill>
              </a:rPr>
              <a:t>args</a:t>
            </a:r>
            <a:r>
              <a:rPr lang="en-US" sz="1200" dirty="0">
                <a:solidFill>
                  <a:srgbClr val="FF0000"/>
                </a:solidFill>
              </a:rPr>
              <a:t>) {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new Thread(new </a:t>
            </a:r>
            <a:r>
              <a:rPr lang="en-US" sz="1200" dirty="0" err="1">
                <a:solidFill>
                  <a:srgbClr val="FF0000"/>
                </a:solidFill>
              </a:rPr>
              <a:t>Mostra</a:t>
            </a:r>
            <a:r>
              <a:rPr lang="en-US" sz="1200" dirty="0">
                <a:solidFill>
                  <a:srgbClr val="FF0000"/>
                </a:solidFill>
              </a:rPr>
              <a:t>()).start();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new Thread(new </a:t>
            </a:r>
            <a:r>
              <a:rPr lang="en-US" sz="1200" dirty="0" err="1">
                <a:solidFill>
                  <a:srgbClr val="FF0000"/>
                </a:solidFill>
              </a:rPr>
              <a:t>Mostra</a:t>
            </a:r>
            <a:r>
              <a:rPr lang="en-US" sz="1200" dirty="0">
                <a:solidFill>
                  <a:srgbClr val="FF0000"/>
                </a:solidFill>
              </a:rPr>
              <a:t>()).start();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7EEC1A-4327-453A-9E8B-2A84F959DC93}"/>
              </a:ext>
            </a:extLst>
          </p:cNvPr>
          <p:cNvSpPr txBox="1"/>
          <p:nvPr/>
        </p:nvSpPr>
        <p:spPr>
          <a:xfrm>
            <a:off x="4800600" y="5357336"/>
            <a:ext cx="42672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SERÁ IMPRESSO NA TELA OS NÚMEROS DOS DOIS (1 e 2) PROCESSOS DE 0 A INFINITO, ALEATÓRIOS, </a:t>
            </a:r>
            <a:r>
              <a:rPr lang="en-US" sz="1400" dirty="0" err="1">
                <a:solidFill>
                  <a:srgbClr val="FF0000"/>
                </a:solidFill>
              </a:rPr>
              <a:t>dando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uma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parada</a:t>
            </a:r>
            <a:r>
              <a:rPr lang="en-US" sz="1400" dirty="0">
                <a:solidFill>
                  <a:srgbClr val="FF0000"/>
                </a:solidFill>
              </a:rPr>
              <a:t> de 5000 </a:t>
            </a:r>
            <a:r>
              <a:rPr lang="en-US" sz="1400" dirty="0" err="1">
                <a:solidFill>
                  <a:srgbClr val="FF0000"/>
                </a:solidFill>
              </a:rPr>
              <a:t>milisegundos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E02946C-CB11-4F1A-8ACB-E50B33A7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76564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Thread  -  </a:t>
            </a:r>
            <a:r>
              <a:rPr lang="en-US" altLang="en-US" b="1" dirty="0" err="1">
                <a:solidFill>
                  <a:srgbClr val="252525"/>
                </a:solidFill>
                <a:latin typeface="Noto Serif"/>
              </a:rPr>
              <a:t>método</a:t>
            </a:r>
            <a:r>
              <a:rPr lang="en-US" altLang="en-US" b="1" dirty="0">
                <a:solidFill>
                  <a:srgbClr val="252525"/>
                </a:solidFill>
                <a:latin typeface="Noto Serif"/>
              </a:rPr>
              <a:t> </a:t>
            </a:r>
            <a:r>
              <a:rPr lang="en-US" altLang="en-US" b="1" dirty="0" err="1">
                <a:solidFill>
                  <a:srgbClr val="252525"/>
                </a:solidFill>
                <a:latin typeface="Noto Serif"/>
              </a:rPr>
              <a:t>estático</a:t>
            </a:r>
            <a:r>
              <a:rPr lang="en-US" altLang="en-US" b="1" dirty="0">
                <a:solidFill>
                  <a:srgbClr val="252525"/>
                </a:solidFill>
                <a:latin typeface="Noto Serif"/>
              </a:rPr>
              <a:t> </a:t>
            </a:r>
            <a:r>
              <a:rPr lang="en-US" altLang="en-US" b="1" dirty="0" err="1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Thread.sleep</a:t>
            </a:r>
            <a:r>
              <a:rPr lang="en-US" altLang="en-US" b="1" dirty="0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() – </a:t>
            </a:r>
            <a:r>
              <a:rPr lang="en-US" altLang="en-US" b="1" dirty="0" err="1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dois</a:t>
            </a:r>
            <a:r>
              <a:rPr lang="en-US" altLang="en-US" b="1" dirty="0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 </a:t>
            </a:r>
            <a:r>
              <a:rPr lang="en-US" altLang="en-US" b="1" dirty="0" err="1">
                <a:solidFill>
                  <a:srgbClr val="252525"/>
                </a:solidFill>
                <a:highlight>
                  <a:srgbClr val="FFFF00"/>
                </a:highlight>
                <a:latin typeface="Noto Serif"/>
              </a:rPr>
              <a:t>Processos</a:t>
            </a:r>
            <a:endParaRPr lang="pt-BR" altLang="en-US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BD4770-AFF8-4089-8583-F198938552BC}"/>
              </a:ext>
            </a:extLst>
          </p:cNvPr>
          <p:cNvSpPr txBox="1"/>
          <p:nvPr/>
        </p:nvSpPr>
        <p:spPr>
          <a:xfrm>
            <a:off x="76200" y="-71582"/>
            <a:ext cx="460970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Exemplo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00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93849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- Situação-problema: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92C5C8-D554-4AAF-B928-48EBB8A78856}"/>
              </a:ext>
            </a:extLst>
          </p:cNvPr>
          <p:cNvSpPr/>
          <p:nvPr/>
        </p:nvSpPr>
        <p:spPr>
          <a:xfrm>
            <a:off x="381000" y="2845475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Um programador deve desenvolver um software comercial que mantém atualizado os dados de </a:t>
            </a:r>
            <a:r>
              <a:rPr lang="pt-BR" dirty="0">
                <a:solidFill>
                  <a:schemeClr val="tx1"/>
                </a:solidFill>
              </a:rPr>
              <a:t>estoque de produtos </a:t>
            </a:r>
            <a:r>
              <a:rPr lang="pt-BR" dirty="0">
                <a:solidFill>
                  <a:srgbClr val="0070C0"/>
                </a:solidFill>
              </a:rPr>
              <a:t>de uma empresa. Esse sistema deve </a:t>
            </a:r>
            <a:r>
              <a:rPr lang="pt-BR" dirty="0">
                <a:solidFill>
                  <a:srgbClr val="C00000"/>
                </a:solidFill>
              </a:rPr>
              <a:t>realizar conexões com servidores via redes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>
                <a:solidFill>
                  <a:srgbClr val="C00000"/>
                </a:solidFill>
              </a:rPr>
              <a:t>acessar banco de dados </a:t>
            </a:r>
            <a:r>
              <a:rPr lang="pt-BR" dirty="0">
                <a:solidFill>
                  <a:srgbClr val="0070C0"/>
                </a:solidFill>
              </a:rPr>
              <a:t>e </a:t>
            </a:r>
            <a:r>
              <a:rPr lang="pt-BR" dirty="0">
                <a:solidFill>
                  <a:srgbClr val="C00000"/>
                </a:solidFill>
              </a:rPr>
              <a:t>processar requisições web</a:t>
            </a:r>
            <a:r>
              <a:rPr lang="pt-BR" dirty="0">
                <a:solidFill>
                  <a:srgbClr val="0070C0"/>
                </a:solidFill>
              </a:rPr>
              <a:t>. No entanto, todas essas operações são importantes e devem ser executadas de forma simultânea em um servidor. Como podemos fazer com que todos esses processos sejam executados de forma paralela?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DBA937-BB92-4550-995C-1FC509C2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73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93849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dirty="0">
                <a:solidFill>
                  <a:srgbClr val="FF0000"/>
                </a:solidFill>
              </a:rPr>
              <a:t>- Situação-problema: GABARITO – 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Conexões INFINITAS</a:t>
            </a:r>
            <a:endParaRPr lang="pt-B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DBA937-BB92-4550-995C-1FC509C2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0BCF17-AD90-485C-A1F9-5F3B5B573C9A}"/>
              </a:ext>
            </a:extLst>
          </p:cNvPr>
          <p:cNvSpPr txBox="1"/>
          <p:nvPr/>
        </p:nvSpPr>
        <p:spPr>
          <a:xfrm>
            <a:off x="304800" y="2151995"/>
            <a:ext cx="653241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package Thread;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Servidores</a:t>
            </a:r>
            <a:r>
              <a:rPr lang="en-US" sz="1400" dirty="0">
                <a:solidFill>
                  <a:schemeClr val="tx1"/>
                </a:solidFill>
              </a:rPr>
              <a:t> implements Runnable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int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static int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 = 0;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//private int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void run()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while(true)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// 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Número</a:t>
            </a:r>
            <a:r>
              <a:rPr lang="en-US" sz="1400" dirty="0">
                <a:solidFill>
                  <a:schemeClr val="tx1"/>
                </a:solidFill>
              </a:rPr>
              <a:t> (" +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 + "):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try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//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Número</a:t>
            </a:r>
            <a:r>
              <a:rPr lang="en-US" sz="1400" dirty="0">
                <a:solidFill>
                  <a:schemeClr val="tx1"/>
                </a:solidFill>
              </a:rPr>
              <a:t> (" +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 + "):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Servidores</a:t>
            </a:r>
            <a:r>
              <a:rPr lang="en-US" sz="1400" dirty="0">
                <a:solidFill>
                  <a:schemeClr val="tx1"/>
                </a:solidFill>
              </a:rPr>
              <a:t> 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</a:t>
            </a:r>
            <a:r>
              <a:rPr lang="en-US" sz="1400" dirty="0" err="1">
                <a:solidFill>
                  <a:schemeClr val="tx1"/>
                </a:solidFill>
              </a:rPr>
              <a:t>Thread.sleep</a:t>
            </a:r>
            <a:r>
              <a:rPr lang="en-US" sz="1400" dirty="0">
                <a:solidFill>
                  <a:schemeClr val="tx1"/>
                </a:solidFill>
              </a:rPr>
              <a:t>(1000);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catch(</a:t>
            </a:r>
            <a:r>
              <a:rPr lang="en-US" sz="1400" dirty="0" err="1">
                <a:solidFill>
                  <a:schemeClr val="tx1"/>
                </a:solidFill>
              </a:rPr>
              <a:t>InterruptedException</a:t>
            </a:r>
            <a:r>
              <a:rPr lang="en-US" sz="1400" dirty="0">
                <a:solidFill>
                  <a:schemeClr val="tx1"/>
                </a:solidFill>
              </a:rPr>
              <a:t> e) {}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</a:t>
            </a:r>
            <a:r>
              <a:rPr lang="en-US" sz="1400" dirty="0" err="1">
                <a:solidFill>
                  <a:schemeClr val="tx1"/>
                </a:solidFill>
              </a:rPr>
              <a:t>Servidores</a:t>
            </a:r>
            <a:r>
              <a:rPr lang="en-US" sz="1400" dirty="0">
                <a:solidFill>
                  <a:schemeClr val="tx1"/>
                </a:solidFill>
              </a:rPr>
              <a:t>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//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++;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++;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266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DBA937-BB92-4550-995C-1FC509C2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0BCF17-AD90-485C-A1F9-5F3B5B573C9A}"/>
              </a:ext>
            </a:extLst>
          </p:cNvPr>
          <p:cNvSpPr txBox="1"/>
          <p:nvPr/>
        </p:nvSpPr>
        <p:spPr>
          <a:xfrm>
            <a:off x="304800" y="2151995"/>
            <a:ext cx="653241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package Thread;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BancodeDados</a:t>
            </a:r>
            <a:r>
              <a:rPr lang="en-US" sz="1400" dirty="0">
                <a:solidFill>
                  <a:schemeClr val="tx1"/>
                </a:solidFill>
              </a:rPr>
              <a:t> implements Runnable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int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static int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 = 0;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//private int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void run()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while(true)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// 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Número</a:t>
            </a:r>
            <a:r>
              <a:rPr lang="en-US" sz="1400" dirty="0">
                <a:solidFill>
                  <a:schemeClr val="tx1"/>
                </a:solidFill>
              </a:rPr>
              <a:t> (" +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 + "):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try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//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Número</a:t>
            </a:r>
            <a:r>
              <a:rPr lang="en-US" sz="1400" dirty="0">
                <a:solidFill>
                  <a:schemeClr val="tx1"/>
                </a:solidFill>
              </a:rPr>
              <a:t> (" +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 + "):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("Banco de dados 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</a:t>
            </a:r>
            <a:r>
              <a:rPr lang="en-US" sz="1400" dirty="0" err="1">
                <a:solidFill>
                  <a:schemeClr val="tx1"/>
                </a:solidFill>
              </a:rPr>
              <a:t>Thread.sleep</a:t>
            </a:r>
            <a:r>
              <a:rPr lang="en-US" sz="1400" dirty="0">
                <a:solidFill>
                  <a:schemeClr val="tx1"/>
                </a:solidFill>
              </a:rPr>
              <a:t>(1000);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catch(</a:t>
            </a:r>
            <a:r>
              <a:rPr lang="en-US" sz="1400" dirty="0" err="1">
                <a:solidFill>
                  <a:schemeClr val="tx1"/>
                </a:solidFill>
              </a:rPr>
              <a:t>InterruptedException</a:t>
            </a:r>
            <a:r>
              <a:rPr lang="en-US" sz="1400" dirty="0">
                <a:solidFill>
                  <a:schemeClr val="tx1"/>
                </a:solidFill>
              </a:rPr>
              <a:t> e) {}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</a:t>
            </a:r>
            <a:r>
              <a:rPr lang="en-US" sz="1400" dirty="0" err="1">
                <a:solidFill>
                  <a:schemeClr val="tx1"/>
                </a:solidFill>
              </a:rPr>
              <a:t>BancodeDados</a:t>
            </a:r>
            <a:r>
              <a:rPr lang="en-US" sz="1400" dirty="0">
                <a:solidFill>
                  <a:schemeClr val="tx1"/>
                </a:solidFill>
              </a:rPr>
              <a:t>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//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++;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++;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4EC463-2DC6-4AF9-B44A-A0F3B99D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93849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- Situação-problema: GABARITO – 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Conexões INFINITAS</a:t>
            </a:r>
            <a:endParaRPr lang="pt-BR" altLang="en-US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6795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DBA937-BB92-4550-995C-1FC509C2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0BCF17-AD90-485C-A1F9-5F3B5B573C9A}"/>
              </a:ext>
            </a:extLst>
          </p:cNvPr>
          <p:cNvSpPr txBox="1"/>
          <p:nvPr/>
        </p:nvSpPr>
        <p:spPr>
          <a:xfrm>
            <a:off x="0" y="2151995"/>
            <a:ext cx="541020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package Thread;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RequisicaoWeb</a:t>
            </a:r>
            <a:r>
              <a:rPr lang="en-US" sz="1400" dirty="0">
                <a:solidFill>
                  <a:schemeClr val="tx1"/>
                </a:solidFill>
              </a:rPr>
              <a:t> implements Runnable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int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static int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 = 0;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//private int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void run()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while(true)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// 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Número</a:t>
            </a:r>
            <a:r>
              <a:rPr lang="en-US" sz="1400" dirty="0">
                <a:solidFill>
                  <a:schemeClr val="tx1"/>
                </a:solidFill>
              </a:rPr>
              <a:t> (" +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 + "):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try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//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Número</a:t>
            </a:r>
            <a:r>
              <a:rPr lang="en-US" sz="1400" dirty="0">
                <a:solidFill>
                  <a:schemeClr val="tx1"/>
                </a:solidFill>
              </a:rPr>
              <a:t> (" +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 + "):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Requisição</a:t>
            </a:r>
            <a:r>
              <a:rPr lang="en-US" sz="1400" dirty="0">
                <a:solidFill>
                  <a:schemeClr val="tx1"/>
                </a:solidFill>
              </a:rPr>
              <a:t> Web 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</a:t>
            </a:r>
            <a:r>
              <a:rPr lang="en-US" sz="1400" dirty="0" err="1">
                <a:solidFill>
                  <a:schemeClr val="tx1"/>
                </a:solidFill>
              </a:rPr>
              <a:t>Thread.sleep</a:t>
            </a:r>
            <a:r>
              <a:rPr lang="en-US" sz="1400" dirty="0">
                <a:solidFill>
                  <a:schemeClr val="tx1"/>
                </a:solidFill>
              </a:rPr>
              <a:t>(5000);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catch(</a:t>
            </a:r>
            <a:r>
              <a:rPr lang="en-US" sz="1400" dirty="0" err="1">
                <a:solidFill>
                  <a:schemeClr val="tx1"/>
                </a:solidFill>
              </a:rPr>
              <a:t>InterruptedException</a:t>
            </a:r>
            <a:r>
              <a:rPr lang="en-US" sz="1400" dirty="0">
                <a:solidFill>
                  <a:schemeClr val="tx1"/>
                </a:solidFill>
              </a:rPr>
              <a:t> e) {}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</a:t>
            </a:r>
            <a:r>
              <a:rPr lang="en-US" sz="1400" dirty="0" err="1">
                <a:solidFill>
                  <a:schemeClr val="tx1"/>
                </a:solidFill>
              </a:rPr>
              <a:t>RequisicaoWeb</a:t>
            </a:r>
            <a:r>
              <a:rPr lang="en-US" sz="1400" dirty="0">
                <a:solidFill>
                  <a:schemeClr val="tx1"/>
                </a:solidFill>
              </a:rPr>
              <a:t>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//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++; </a:t>
            </a:r>
            <a:r>
              <a:rPr lang="en-US" sz="1400" dirty="0" err="1">
                <a:solidFill>
                  <a:schemeClr val="tx1"/>
                </a:solidFill>
              </a:rPr>
              <a:t>identificacao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++;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F221DF-8933-4906-ACA8-53655BBDC54D}"/>
              </a:ext>
            </a:extLst>
          </p:cNvPr>
          <p:cNvSpPr txBox="1"/>
          <p:nvPr/>
        </p:nvSpPr>
        <p:spPr>
          <a:xfrm>
            <a:off x="5500255" y="2338387"/>
            <a:ext cx="3567545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package Thread;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class Estoque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static void main(String[] </a:t>
            </a:r>
            <a:r>
              <a:rPr lang="en-US" sz="1400" dirty="0" err="1">
                <a:solidFill>
                  <a:schemeClr val="tx1"/>
                </a:solidFill>
              </a:rPr>
              <a:t>args</a:t>
            </a:r>
            <a:r>
              <a:rPr lang="en-US" sz="1400" dirty="0">
                <a:solidFill>
                  <a:schemeClr val="tx1"/>
                </a:solidFill>
              </a:rPr>
              <a:t>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Runnable r1 = new </a:t>
            </a:r>
            <a:r>
              <a:rPr lang="en-US" sz="1400" dirty="0" err="1">
                <a:solidFill>
                  <a:schemeClr val="tx1"/>
                </a:solidFill>
              </a:rPr>
              <a:t>Servidores</a:t>
            </a:r>
            <a:r>
              <a:rPr lang="en-US" sz="1400" dirty="0">
                <a:solidFill>
                  <a:schemeClr val="tx1"/>
                </a:solidFill>
              </a:rPr>
              <a:t>();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Runnable r2 = new </a:t>
            </a:r>
            <a:r>
              <a:rPr lang="en-US" sz="1400" dirty="0" err="1">
                <a:solidFill>
                  <a:schemeClr val="tx1"/>
                </a:solidFill>
              </a:rPr>
              <a:t>BancodeDados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Runnable r3 = new </a:t>
            </a:r>
            <a:r>
              <a:rPr lang="en-US" sz="1400" dirty="0" err="1">
                <a:solidFill>
                  <a:schemeClr val="tx1"/>
                </a:solidFill>
              </a:rPr>
              <a:t>RequisicaoWeb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new Thread(r1).start();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new Thread(r2).start();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new Thread(r3).start();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5787463-F250-4AC8-82FD-66E75F203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93849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- Situação-problema: GABARITO – 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Conexões INFINITAS</a:t>
            </a:r>
            <a:endParaRPr lang="pt-BR" altLang="en-US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139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838307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PROGRAMAÇÃO PARALELA EM JAVA: THREADS</a:t>
            </a: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en-US" sz="2000" dirty="0">
                <a:solidFill>
                  <a:srgbClr val="0070C0"/>
                </a:solidFill>
              </a:rPr>
              <a:t>Parte 01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0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93849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- Situação-problema: GABARITO – 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10 conexões para cada processo</a:t>
            </a:r>
            <a:r>
              <a:rPr lang="pt-BR" dirty="0">
                <a:solidFill>
                  <a:srgbClr val="0070C0"/>
                </a:solidFill>
              </a:rPr>
              <a:t>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DBA937-BB92-4550-995C-1FC509C2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0BCF17-AD90-485C-A1F9-5F3B5B573C9A}"/>
              </a:ext>
            </a:extLst>
          </p:cNvPr>
          <p:cNvSpPr txBox="1"/>
          <p:nvPr/>
        </p:nvSpPr>
        <p:spPr>
          <a:xfrm>
            <a:off x="0" y="2364700"/>
            <a:ext cx="4191000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package Thread;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Servidores</a:t>
            </a:r>
            <a:r>
              <a:rPr lang="en-US" sz="1400" dirty="0">
                <a:solidFill>
                  <a:schemeClr val="tx1"/>
                </a:solidFill>
              </a:rPr>
              <a:t> implements Runnable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int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static int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 = 0;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void run()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while (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&lt;=10 )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Servidores</a:t>
            </a:r>
            <a:r>
              <a:rPr lang="en-US" sz="1400" dirty="0">
                <a:solidFill>
                  <a:schemeClr val="tx1"/>
                </a:solidFill>
              </a:rPr>
              <a:t> 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</a:t>
            </a:r>
            <a:r>
              <a:rPr lang="en-US" sz="1400" dirty="0" err="1">
                <a:solidFill>
                  <a:schemeClr val="tx1"/>
                </a:solidFill>
              </a:rPr>
              <a:t>Servidores</a:t>
            </a:r>
            <a:r>
              <a:rPr lang="en-US" sz="1400" dirty="0">
                <a:solidFill>
                  <a:schemeClr val="tx1"/>
                </a:solidFill>
              </a:rPr>
              <a:t>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++;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54882-5FA7-4BE0-B4E9-3108D7A0AEC8}"/>
              </a:ext>
            </a:extLst>
          </p:cNvPr>
          <p:cNvSpPr txBox="1"/>
          <p:nvPr/>
        </p:nvSpPr>
        <p:spPr>
          <a:xfrm>
            <a:off x="4343400" y="2362200"/>
            <a:ext cx="4572000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package Thread;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BancodeDados</a:t>
            </a:r>
            <a:r>
              <a:rPr lang="en-US" sz="1400" dirty="0">
                <a:solidFill>
                  <a:schemeClr val="tx1"/>
                </a:solidFill>
              </a:rPr>
              <a:t> implements Runnable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int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static int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 = 0;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void run()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while (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&lt;=10 )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("Banco de Dados 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</a:t>
            </a:r>
            <a:r>
              <a:rPr lang="en-US" sz="1400" dirty="0" err="1">
                <a:solidFill>
                  <a:schemeClr val="tx1"/>
                </a:solidFill>
              </a:rPr>
              <a:t>BancodeDados</a:t>
            </a:r>
            <a:r>
              <a:rPr lang="en-US" sz="1400" dirty="0">
                <a:solidFill>
                  <a:schemeClr val="tx1"/>
                </a:solidFill>
              </a:rPr>
              <a:t>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++;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757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DBA937-BB92-4550-995C-1FC509C2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0BCF17-AD90-485C-A1F9-5F3B5B573C9A}"/>
              </a:ext>
            </a:extLst>
          </p:cNvPr>
          <p:cNvSpPr txBox="1"/>
          <p:nvPr/>
        </p:nvSpPr>
        <p:spPr>
          <a:xfrm>
            <a:off x="0" y="2364700"/>
            <a:ext cx="4191000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package Thread;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RequisicaoWeb</a:t>
            </a:r>
            <a:r>
              <a:rPr lang="en-US" sz="1400" dirty="0">
                <a:solidFill>
                  <a:schemeClr val="tx1"/>
                </a:solidFill>
              </a:rPr>
              <a:t> implements Runnable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int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private static int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 = 0;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void run()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while (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&lt;=10 )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System.out.println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Requisição</a:t>
            </a:r>
            <a:r>
              <a:rPr lang="en-US" sz="1400" dirty="0">
                <a:solidFill>
                  <a:schemeClr val="tx1"/>
                </a:solidFill>
              </a:rPr>
              <a:t> Web : " +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</a:t>
            </a:r>
            <a:r>
              <a:rPr lang="en-US" sz="1400" dirty="0" err="1">
                <a:solidFill>
                  <a:schemeClr val="tx1"/>
                </a:solidFill>
              </a:rPr>
              <a:t>RequisicaoWeb</a:t>
            </a:r>
            <a:r>
              <a:rPr lang="en-US" sz="1400" dirty="0">
                <a:solidFill>
                  <a:schemeClr val="tx1"/>
                </a:solidFill>
              </a:rPr>
              <a:t>()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cont</a:t>
            </a:r>
            <a:r>
              <a:rPr lang="en-US" sz="1400" dirty="0">
                <a:solidFill>
                  <a:schemeClr val="tx1"/>
                </a:solidFill>
              </a:rPr>
              <a:t>++;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54882-5FA7-4BE0-B4E9-3108D7A0AEC8}"/>
              </a:ext>
            </a:extLst>
          </p:cNvPr>
          <p:cNvSpPr txBox="1"/>
          <p:nvPr/>
        </p:nvSpPr>
        <p:spPr>
          <a:xfrm>
            <a:off x="4343400" y="2362200"/>
            <a:ext cx="4191000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package Thread;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class Estoque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static void main(String[] </a:t>
            </a:r>
            <a:r>
              <a:rPr lang="en-US" sz="1400" dirty="0" err="1">
                <a:solidFill>
                  <a:schemeClr val="tx1"/>
                </a:solidFill>
              </a:rPr>
              <a:t>args</a:t>
            </a:r>
            <a:r>
              <a:rPr lang="en-US" sz="1400" dirty="0">
                <a:solidFill>
                  <a:schemeClr val="tx1"/>
                </a:solidFill>
              </a:rPr>
              <a:t>)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Runnable r1 = new </a:t>
            </a:r>
            <a:r>
              <a:rPr lang="en-US" sz="1400" dirty="0" err="1">
                <a:solidFill>
                  <a:schemeClr val="tx1"/>
                </a:solidFill>
              </a:rPr>
              <a:t>Servidores</a:t>
            </a:r>
            <a:r>
              <a:rPr lang="en-US" sz="1400" dirty="0">
                <a:solidFill>
                  <a:schemeClr val="tx1"/>
                </a:solidFill>
              </a:rPr>
              <a:t>();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Runnable r2 = new </a:t>
            </a:r>
            <a:r>
              <a:rPr lang="en-US" sz="1400" dirty="0" err="1">
                <a:solidFill>
                  <a:schemeClr val="tx1"/>
                </a:solidFill>
              </a:rPr>
              <a:t>BancodeDados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Runnable r3 = new </a:t>
            </a:r>
            <a:r>
              <a:rPr lang="en-US" sz="1400" dirty="0" err="1">
                <a:solidFill>
                  <a:schemeClr val="tx1"/>
                </a:solidFill>
              </a:rPr>
              <a:t>RequisicaoWeb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new Thread(r1).start();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new Thread(r2).start();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new Thread(r3).start();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93D10E0-E931-45EA-8464-2939CA156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93849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- Situação-problema: GABARITO – 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10 conexões para cada processo</a:t>
            </a:r>
            <a:r>
              <a:rPr lang="pt-BR" dirty="0">
                <a:solidFill>
                  <a:srgbClr val="0070C0"/>
                </a:solidFill>
              </a:rPr>
              <a:t> </a:t>
            </a:r>
            <a:endParaRPr lang="pt-B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8541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- Atividade verificadora de aprendizagem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92C5C8-D554-4AAF-B928-48EBB8A78856}"/>
              </a:ext>
            </a:extLst>
          </p:cNvPr>
          <p:cNvSpPr/>
          <p:nvPr/>
        </p:nvSpPr>
        <p:spPr>
          <a:xfrm>
            <a:off x="381000" y="2845475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Um programador resolveu implementar usando threads um novo servidor web. O servidor é um processo </a:t>
            </a:r>
            <a:r>
              <a:rPr lang="pt-BR" dirty="0" err="1">
                <a:solidFill>
                  <a:srgbClr val="0070C0"/>
                </a:solidFill>
              </a:rPr>
              <a:t>daemon</a:t>
            </a:r>
            <a:r>
              <a:rPr lang="pt-BR" dirty="0">
                <a:solidFill>
                  <a:srgbClr val="0070C0"/>
                </a:solidFill>
              </a:rPr>
              <a:t> que possui uma thread bloqueada a espera de requisições http que cheguem via rede. Ao receber uma requisição, esse thread se desbloqueia, cria uma nova thread para atender a requisição que chegou e volta a se bloquear até que uma nova requisição chegue. Essa solução baseada em threads funciona para máquinas </a:t>
            </a:r>
            <a:r>
              <a:rPr lang="pt-BR" dirty="0" err="1">
                <a:solidFill>
                  <a:srgbClr val="0070C0"/>
                </a:solidFill>
              </a:rPr>
              <a:t>monoprocessadas</a:t>
            </a:r>
            <a:r>
              <a:rPr lang="pt-BR" dirty="0">
                <a:solidFill>
                  <a:srgbClr val="0070C0"/>
                </a:solidFill>
              </a:rPr>
              <a:t> e para máquinas </a:t>
            </a:r>
            <a:r>
              <a:rPr lang="pt-BR" dirty="0" err="1">
                <a:solidFill>
                  <a:srgbClr val="0070C0"/>
                </a:solidFill>
              </a:rPr>
              <a:t>multiprocessadas</a:t>
            </a:r>
            <a:r>
              <a:rPr lang="pt-BR" dirty="0">
                <a:solidFill>
                  <a:srgbClr val="0070C0"/>
                </a:solidFill>
              </a:rPr>
              <a:t>? Justifique sua resposta. O exercício deve ser respondido durante a aula.</a:t>
            </a:r>
          </a:p>
        </p:txBody>
      </p:sp>
    </p:spTree>
    <p:extLst>
      <p:ext uri="{BB962C8B-B14F-4D97-AF65-F5344CB8AC3E}">
        <p14:creationId xmlns:p14="http://schemas.microsoft.com/office/powerpoint/2010/main" val="1410864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Leitura específica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2D99932-EA9F-4473-868E-A00AC96A5D97}"/>
              </a:ext>
            </a:extLst>
          </p:cNvPr>
          <p:cNvSpPr/>
          <p:nvPr/>
        </p:nvSpPr>
        <p:spPr>
          <a:xfrm>
            <a:off x="228600" y="2637472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[1] SCHILDT, Herbert. Java para Iniciantes. 6ª Ed.. Porto Alegre: Bookman, 2015. Capítulo 11 - Programação com várias threads. 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b="1" dirty="0">
                <a:solidFill>
                  <a:srgbClr val="0070C0"/>
                </a:solidFill>
              </a:rPr>
              <a:t>Disponível em:</a:t>
            </a:r>
          </a:p>
          <a:p>
            <a:endParaRPr lang="pt-BR" b="1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https://integrada.minhabiblioteca.com.br/#/books/9788582603376/cfi/381</a:t>
            </a:r>
            <a:endParaRPr lang="pt-BR" sz="1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75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Aprenda +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2D99932-EA9F-4473-868E-A00AC96A5D97}"/>
              </a:ext>
            </a:extLst>
          </p:cNvPr>
          <p:cNvSpPr/>
          <p:nvPr/>
        </p:nvSpPr>
        <p:spPr>
          <a:xfrm>
            <a:off x="228600" y="2514600"/>
            <a:ext cx="8839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Assista ao vídeo: </a:t>
            </a:r>
          </a:p>
          <a:p>
            <a:endParaRPr lang="pt-BR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70C0"/>
                </a:solidFill>
              </a:rPr>
              <a:t>Thread (entenda como sua aplicação funciona) // Dicionário do Programador. 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b="1" dirty="0">
                <a:solidFill>
                  <a:srgbClr val="0070C0"/>
                </a:solidFill>
              </a:rPr>
              <a:t>Disponível em: 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https://www.youtube.com/watch?v=xNBMNKjpJzM</a:t>
            </a:r>
            <a:endParaRPr lang="pt-BR" sz="1600" dirty="0">
              <a:solidFill>
                <a:srgbClr val="0070C0"/>
              </a:solidFill>
            </a:endParaRPr>
          </a:p>
          <a:p>
            <a:endParaRPr lang="pt-BR" sz="1700" dirty="0">
              <a:solidFill>
                <a:srgbClr val="0070C0"/>
              </a:solidFill>
            </a:endParaRPr>
          </a:p>
          <a:p>
            <a:endParaRPr lang="pt-BR" sz="1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94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6822"/>
            <a:ext cx="79248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Aplicar os conceitos de programação paralela para resolver um problema que exija que atividades sejam executadas nessa arquitetura.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OBJETIVOS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90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79248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4.2 IMPLEMENTANDO THREADS EM JAVA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TÓPICOS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60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79248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As possíveis formas de criação de uma Thread: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F728B6-5E33-4303-BD36-D7F6499F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42488"/>
            <a:ext cx="79248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A partir da interface </a:t>
            </a:r>
            <a:r>
              <a:rPr lang="pt-BR" dirty="0" err="1">
                <a:solidFill>
                  <a:srgbClr val="0070C0"/>
                </a:solidFill>
              </a:rPr>
              <a:t>Runnable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CD06A2D-FC10-452A-91E4-2A04AA43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29087"/>
            <a:ext cx="79248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A partir da herança da classe Thread</a:t>
            </a:r>
            <a:endParaRPr lang="pt-B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33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31762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1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7EBD2B-86BF-4841-9804-5C9F23FA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26065"/>
            <a:ext cx="8382000" cy="340735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1600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sz="1600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BC290-8B5E-4B96-BBD2-75606F43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79" y="2254338"/>
            <a:ext cx="4609706" cy="26224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ublic class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implements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public void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BE70F1-4527-4842-841B-9B246E3411F2}"/>
              </a:ext>
            </a:extLst>
          </p:cNvPr>
          <p:cNvSpPr txBox="1"/>
          <p:nvPr/>
        </p:nvSpPr>
        <p:spPr>
          <a:xfrm>
            <a:off x="4966855" y="2228433"/>
            <a:ext cx="3872345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package Threads;</a:t>
            </a:r>
          </a:p>
          <a:p>
            <a:r>
              <a:rPr lang="en-US" sz="1600" dirty="0">
                <a:solidFill>
                  <a:schemeClr val="tx1"/>
                </a:solidFill>
              </a:rPr>
              <a:t>public class </a:t>
            </a:r>
            <a:r>
              <a:rPr lang="en-US" sz="1600" b="1" dirty="0" err="1">
                <a:solidFill>
                  <a:schemeClr val="tx1"/>
                </a:solidFill>
              </a:rPr>
              <a:t>VariasThreads</a:t>
            </a:r>
            <a:r>
              <a:rPr lang="en-US" sz="1600" dirty="0">
                <a:solidFill>
                  <a:schemeClr val="tx1"/>
                </a:solidFill>
              </a:rPr>
              <a:t> {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public static void main(String[] </a:t>
            </a:r>
            <a:r>
              <a:rPr lang="en-US" sz="1600" dirty="0" err="1">
                <a:solidFill>
                  <a:schemeClr val="tx1"/>
                </a:solidFill>
              </a:rPr>
              <a:t>args</a:t>
            </a:r>
            <a:r>
              <a:rPr lang="en-US" sz="1600" dirty="0">
                <a:solidFill>
                  <a:schemeClr val="tx1"/>
                </a:solidFill>
              </a:rPr>
              <a:t>) {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rgbClr val="FF0000"/>
                </a:solidFill>
              </a:rPr>
              <a:t>Runnable</a:t>
            </a:r>
            <a:r>
              <a:rPr lang="en-US" sz="1600" dirty="0">
                <a:solidFill>
                  <a:schemeClr val="tx1"/>
                </a:solidFill>
              </a:rPr>
              <a:t> r1 = new </a:t>
            </a:r>
            <a:r>
              <a:rPr lang="en-US" sz="1600" dirty="0" err="1">
                <a:solidFill>
                  <a:schemeClr val="tx1"/>
                </a:solidFill>
              </a:rPr>
              <a:t>Mostra</a:t>
            </a:r>
            <a:r>
              <a:rPr lang="en-US" sz="1600" dirty="0">
                <a:solidFill>
                  <a:schemeClr val="tx1"/>
                </a:solidFill>
              </a:rPr>
              <a:t>();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rgbClr val="FF0000"/>
                </a:solidFill>
              </a:rPr>
              <a:t>Runnable</a:t>
            </a:r>
            <a:r>
              <a:rPr lang="en-US" sz="1600" dirty="0">
                <a:solidFill>
                  <a:schemeClr val="tx1"/>
                </a:solidFill>
              </a:rPr>
              <a:t> r2 = new </a:t>
            </a:r>
            <a:r>
              <a:rPr lang="en-US" sz="1600" dirty="0" err="1">
                <a:solidFill>
                  <a:schemeClr val="tx1"/>
                </a:solidFill>
              </a:rPr>
              <a:t>Mostra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rgbClr val="FF0000"/>
                </a:solidFill>
              </a:rPr>
              <a:t>Runnable</a:t>
            </a:r>
            <a:r>
              <a:rPr lang="en-US" sz="1600" dirty="0">
                <a:solidFill>
                  <a:schemeClr val="tx1"/>
                </a:solidFill>
              </a:rPr>
              <a:t> r3 = new </a:t>
            </a:r>
            <a:r>
              <a:rPr lang="en-US" sz="1600" dirty="0" err="1">
                <a:solidFill>
                  <a:schemeClr val="tx1"/>
                </a:solidFill>
              </a:rPr>
              <a:t>Mostra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new Thread(r1).start();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new Thread(r2).start();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new Thread(r3).start();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6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538EE9C-6737-4F65-A8BC-F6B64E4C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229600" cy="34073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sz="1600" b="1" i="0" dirty="0">
                <a:solidFill>
                  <a:srgbClr val="253A44"/>
                </a:solidFill>
                <a:effectLst/>
                <a:highlight>
                  <a:srgbClr val="C0C0C0"/>
                </a:highlight>
                <a:latin typeface="Montserrat"/>
              </a:rPr>
              <a:t>Criação de threads – </a:t>
            </a:r>
            <a:r>
              <a:rPr lang="pt-BR" sz="1600" dirty="0">
                <a:solidFill>
                  <a:srgbClr val="0070C0"/>
                </a:solidFill>
                <a:highlight>
                  <a:srgbClr val="C0C0C0"/>
                </a:highlight>
              </a:rPr>
              <a:t>A partir da interface </a:t>
            </a:r>
            <a:r>
              <a:rPr lang="pt-BR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Runnable</a:t>
            </a:r>
            <a:r>
              <a:rPr lang="pt-BR" sz="1600" dirty="0">
                <a:solidFill>
                  <a:srgbClr val="0070C0"/>
                </a:solidFill>
                <a:highlight>
                  <a:srgbClr val="C0C0C0"/>
                </a:highlight>
              </a:rPr>
              <a:t>  </a:t>
            </a:r>
            <a:r>
              <a:rPr lang="pt-BR" sz="1600" b="1" i="0" dirty="0">
                <a:solidFill>
                  <a:srgbClr val="0070C0"/>
                </a:solidFill>
                <a:effectLst/>
                <a:highlight>
                  <a:srgbClr val="C0C0C0"/>
                </a:highlight>
                <a:latin typeface="Montserrat"/>
              </a:rPr>
              <a:t>-  </a:t>
            </a:r>
            <a:r>
              <a:rPr lang="pt-BR" sz="1600" b="1" dirty="0">
                <a:solidFill>
                  <a:schemeClr val="tx1"/>
                </a:solidFill>
                <a:highlight>
                  <a:srgbClr val="C0C0C0"/>
                </a:highlight>
                <a:latin typeface="Montserrat"/>
              </a:rPr>
              <a:t>Estado start()</a:t>
            </a:r>
            <a:endParaRPr lang="pt-BR" sz="1600" b="1" i="0" dirty="0">
              <a:solidFill>
                <a:srgbClr val="0070C0"/>
              </a:solidFill>
              <a:effectLst/>
              <a:highlight>
                <a:srgbClr val="C0C0C0"/>
              </a:highlight>
              <a:latin typeface="Montserrat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D45DFD-780F-454F-BCFA-981219226C12}"/>
              </a:ext>
            </a:extLst>
          </p:cNvPr>
          <p:cNvSpPr txBox="1"/>
          <p:nvPr/>
        </p:nvSpPr>
        <p:spPr>
          <a:xfrm>
            <a:off x="381000" y="1752600"/>
            <a:ext cx="121388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Sintaxe: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675B83-2137-04D2-E316-054170646D49}"/>
              </a:ext>
            </a:extLst>
          </p:cNvPr>
          <p:cNvSpPr txBox="1"/>
          <p:nvPr/>
        </p:nvSpPr>
        <p:spPr>
          <a:xfrm>
            <a:off x="262378" y="4939605"/>
            <a:ext cx="8576821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pt-BR" sz="1600" b="1" dirty="0">
                <a:solidFill>
                  <a:schemeClr val="tx1"/>
                </a:solidFill>
              </a:rPr>
              <a:t>A classe Thread pode ser estendida</a:t>
            </a:r>
            <a:r>
              <a:rPr lang="pt-BR" sz="1600" dirty="0">
                <a:solidFill>
                  <a:schemeClr val="tx1"/>
                </a:solidFill>
              </a:rPr>
              <a:t>. É o ideal a ser feito, pois precisamos utilizar os atributos e métodos dessa classe para as atividades paralelas.</a:t>
            </a:r>
          </a:p>
          <a:p>
            <a:pPr algn="l"/>
            <a:endParaRPr lang="pt-BR" sz="1600" dirty="0">
              <a:solidFill>
                <a:schemeClr val="tx1"/>
              </a:solidFill>
            </a:endParaRPr>
          </a:p>
          <a:p>
            <a:pPr algn="just"/>
            <a:r>
              <a:rPr lang="pt-BR" sz="1600" dirty="0">
                <a:solidFill>
                  <a:schemeClr val="tx1"/>
                </a:solidFill>
              </a:rPr>
              <a:t>A classe thread possui o método </a:t>
            </a:r>
            <a:r>
              <a:rPr lang="pt-BR" sz="1600" b="1" dirty="0" err="1">
                <a:solidFill>
                  <a:schemeClr val="tx1"/>
                </a:solidFill>
              </a:rPr>
              <a:t>run</a:t>
            </a:r>
            <a:r>
              <a:rPr lang="pt-BR" sz="1600" b="1" dirty="0">
                <a:solidFill>
                  <a:schemeClr val="tx1"/>
                </a:solidFill>
              </a:rPr>
              <a:t>() </a:t>
            </a:r>
            <a:r>
              <a:rPr lang="pt-BR" sz="1600" dirty="0">
                <a:solidFill>
                  <a:schemeClr val="tx1"/>
                </a:solidFill>
              </a:rPr>
              <a:t>e iremos colocar dentro desse método as tarefas que queremos realizar, ou seja, temos aqui novamente a </a:t>
            </a:r>
            <a:r>
              <a:rPr lang="pt-BR" sz="1600" b="1" dirty="0">
                <a:solidFill>
                  <a:schemeClr val="tx1"/>
                </a:solidFill>
              </a:rPr>
              <a:t>sobrescrita de método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30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31762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1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7EBD2B-86BF-4841-9804-5C9F23FA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26065"/>
            <a:ext cx="8382000" cy="340735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1600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sz="1600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BC290-8B5E-4B96-BBD2-75606F43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79" y="3579027"/>
            <a:ext cx="5833621" cy="274557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package Threads;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implements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private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private static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private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identificacao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public void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while(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("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identificacao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"): "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identificacao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A2EF92-F414-4A88-972F-4EE7F7CC8034}"/>
              </a:ext>
            </a:extLst>
          </p:cNvPr>
          <p:cNvSpPr txBox="1"/>
          <p:nvPr/>
        </p:nvSpPr>
        <p:spPr>
          <a:xfrm>
            <a:off x="6186055" y="5334000"/>
            <a:ext cx="288174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SERÁ IMPRESSO NA TELA OS NÚMEROS DOS TRÊS (1, 2 e 3) PROCESSOS DE 0 A INFINITO, ALEATÓRIOS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BE70F1-4527-4842-841B-9B246E3411F2}"/>
              </a:ext>
            </a:extLst>
          </p:cNvPr>
          <p:cNvSpPr txBox="1"/>
          <p:nvPr/>
        </p:nvSpPr>
        <p:spPr>
          <a:xfrm>
            <a:off x="6186055" y="3210342"/>
            <a:ext cx="2881745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package Threads;</a:t>
            </a:r>
          </a:p>
          <a:p>
            <a:r>
              <a:rPr lang="en-US" sz="1200" dirty="0">
                <a:solidFill>
                  <a:schemeClr val="tx1"/>
                </a:solidFill>
              </a:rPr>
              <a:t>public class </a:t>
            </a:r>
            <a:r>
              <a:rPr lang="en-US" sz="1200" b="1" dirty="0" err="1">
                <a:solidFill>
                  <a:schemeClr val="tx1"/>
                </a:solidFill>
              </a:rPr>
              <a:t>VariasThreads</a:t>
            </a:r>
            <a:r>
              <a:rPr lang="en-US" sz="1200" dirty="0">
                <a:solidFill>
                  <a:schemeClr val="tx1"/>
                </a:solidFill>
              </a:rPr>
              <a:t> {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public static void main(String[] </a:t>
            </a:r>
            <a:r>
              <a:rPr lang="en-US" sz="1200" dirty="0" err="1">
                <a:solidFill>
                  <a:schemeClr val="tx1"/>
                </a:solidFill>
              </a:rPr>
              <a:t>args</a:t>
            </a:r>
            <a:r>
              <a:rPr lang="en-US" sz="1200" dirty="0">
                <a:solidFill>
                  <a:schemeClr val="tx1"/>
                </a:solidFill>
              </a:rPr>
              <a:t>) {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Runnable r1 = new </a:t>
            </a:r>
            <a:r>
              <a:rPr lang="en-US" sz="1200" dirty="0" err="1">
                <a:solidFill>
                  <a:schemeClr val="tx1"/>
                </a:solidFill>
              </a:rPr>
              <a:t>Mostra</a:t>
            </a:r>
            <a:r>
              <a:rPr lang="en-US" sz="1200" dirty="0">
                <a:solidFill>
                  <a:schemeClr val="tx1"/>
                </a:solidFill>
              </a:rPr>
              <a:t>();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Runnable r2 = new </a:t>
            </a:r>
            <a:r>
              <a:rPr lang="en-US" sz="1200" dirty="0" err="1">
                <a:solidFill>
                  <a:schemeClr val="tx1"/>
                </a:solidFill>
              </a:rPr>
              <a:t>Mostra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Runnable r3 = new </a:t>
            </a:r>
            <a:r>
              <a:rPr lang="en-US" sz="1200" dirty="0" err="1">
                <a:solidFill>
                  <a:schemeClr val="tx1"/>
                </a:solidFill>
              </a:rPr>
              <a:t>Mostra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new Thread(r1).start();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new Thread(r2).start();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new Thread(r3).start();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2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538EE9C-6737-4F65-A8BC-F6B64E4C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229600" cy="34073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sz="1600" b="1" i="0" dirty="0">
                <a:solidFill>
                  <a:srgbClr val="253A44"/>
                </a:solidFill>
                <a:effectLst/>
                <a:latin typeface="Montserrat"/>
              </a:rPr>
              <a:t>Criação de threads – </a:t>
            </a:r>
            <a:r>
              <a:rPr lang="pt-BR" sz="1600" dirty="0">
                <a:solidFill>
                  <a:srgbClr val="0070C0"/>
                </a:solidFill>
              </a:rPr>
              <a:t>A partir da interface </a:t>
            </a:r>
            <a:r>
              <a:rPr lang="pt-BR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Runnable</a:t>
            </a:r>
            <a:r>
              <a:rPr lang="pt-BR" sz="1600" dirty="0">
                <a:solidFill>
                  <a:srgbClr val="0070C0"/>
                </a:solidFill>
              </a:rPr>
              <a:t>  </a:t>
            </a:r>
            <a:r>
              <a:rPr lang="pt-BR" sz="1600" b="1" i="0" dirty="0">
                <a:solidFill>
                  <a:srgbClr val="0070C0"/>
                </a:solidFill>
                <a:effectLst/>
                <a:latin typeface="Montserrat"/>
              </a:rPr>
              <a:t>-  </a:t>
            </a:r>
            <a:r>
              <a:rPr lang="pt-BR" sz="1600" b="1" dirty="0">
                <a:solidFill>
                  <a:schemeClr val="tx1"/>
                </a:solidFill>
                <a:latin typeface="Montserrat"/>
              </a:rPr>
              <a:t>Estado start()</a:t>
            </a:r>
            <a:endParaRPr lang="pt-BR" sz="1600" b="1" i="0" dirty="0">
              <a:solidFill>
                <a:srgbClr val="0070C0"/>
              </a:solidFill>
              <a:effectLst/>
              <a:latin typeface="Montserra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2C55DF6-42B1-444B-9B1A-64A8DA0CF477}"/>
              </a:ext>
            </a:extLst>
          </p:cNvPr>
          <p:cNvSpPr txBox="1"/>
          <p:nvPr/>
        </p:nvSpPr>
        <p:spPr>
          <a:xfrm>
            <a:off x="152400" y="1701225"/>
            <a:ext cx="86867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No exemplo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VariasThreads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 a classe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implementa a interface </a:t>
            </a:r>
            <a:r>
              <a:rPr lang="pt-BR" sz="1600" b="0" i="0" dirty="0" err="1">
                <a:solidFill>
                  <a:srgbClr val="FF0000"/>
                </a:solidFill>
                <a:effectLst/>
                <a:latin typeface="Roboto mono"/>
              </a:rPr>
              <a:t>Runnable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.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Qualquer classe que implementar a 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interface </a:t>
            </a:r>
            <a:r>
              <a:rPr lang="pt-BR" sz="1600" b="0" i="0" dirty="0" err="1">
                <a:solidFill>
                  <a:srgbClr val="FF0000"/>
                </a:solidFill>
                <a:effectLst/>
                <a:latin typeface="Roboto mono"/>
              </a:rPr>
              <a:t>Runnable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 deve ter a descrição do </a:t>
            </a:r>
            <a:r>
              <a:rPr lang="pt-BR" sz="16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método </a:t>
            </a:r>
            <a:r>
              <a:rPr lang="pt-BR" sz="1600" b="0" i="0" dirty="0" err="1">
                <a:solidFill>
                  <a:srgbClr val="0070C0"/>
                </a:solidFill>
                <a:effectLst/>
                <a:latin typeface="Roboto mono"/>
              </a:rPr>
              <a:t>run</a:t>
            </a:r>
            <a:r>
              <a:rPr lang="pt-BR" sz="1600" b="0" i="0" dirty="0">
                <a:solidFill>
                  <a:srgbClr val="0070C0"/>
                </a:solidFill>
                <a:effectLst/>
                <a:latin typeface="Roboto mono"/>
              </a:rPr>
              <a:t>()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D45DFD-780F-454F-BCFA-981219226C12}"/>
              </a:ext>
            </a:extLst>
          </p:cNvPr>
          <p:cNvSpPr txBox="1"/>
          <p:nvPr/>
        </p:nvSpPr>
        <p:spPr>
          <a:xfrm>
            <a:off x="76200" y="2427982"/>
            <a:ext cx="4609706" cy="1077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A classe </a:t>
            </a:r>
            <a:r>
              <a:rPr lang="en-US" altLang="en-US" sz="1600" dirty="0">
                <a:solidFill>
                  <a:srgbClr val="FF0000"/>
                </a:solidFill>
                <a:latin typeface="Source Serif Pro" panose="020406030504050202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lang="en-US" altLang="en-US" sz="1600" dirty="0">
                <a:solidFill>
                  <a:srgbClr val="FF0000"/>
                </a:solidFill>
                <a:latin typeface="Source Serif Pro" panose="02040603050405020204" pitchFamily="18" charset="0"/>
              </a:rPr>
              <a:t> 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 cria o contexto de execução da thread no momento que cria uma instância de um objeto 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Roboto mono"/>
              </a:rPr>
              <a:t>Runnable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, que no caso é o objeto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2A9409-FB6D-41DF-9EC8-9CDCC4E8BCCE}"/>
              </a:ext>
            </a:extLst>
          </p:cNvPr>
          <p:cNvSpPr txBox="1"/>
          <p:nvPr/>
        </p:nvSpPr>
        <p:spPr>
          <a:xfrm>
            <a:off x="4876800" y="2438400"/>
            <a:ext cx="41148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O 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início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 da thread propriamente dito ocorrerá com o 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método 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Roboto mono"/>
              </a:rPr>
              <a:t>start()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29D162-83B5-4EFC-B2BF-B3C735B950CE}"/>
              </a:ext>
            </a:extLst>
          </p:cNvPr>
          <p:cNvSpPr txBox="1"/>
          <p:nvPr/>
        </p:nvSpPr>
        <p:spPr>
          <a:xfrm>
            <a:off x="76200" y="20782"/>
            <a:ext cx="460970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Exemplo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66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7EBD2B-86BF-4841-9804-5C9F23FA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BC290-8B5E-4B96-BBD2-75606F43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79" y="1143000"/>
            <a:ext cx="5937316" cy="311490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package Threads;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implements Runnable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private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private static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private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identificacao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public void run()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//while(true)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while (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&lt;= 6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("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identificacao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"): "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identificacao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004068-D8CB-4BB8-8B23-7196E07ED568}"/>
              </a:ext>
            </a:extLst>
          </p:cNvPr>
          <p:cNvSpPr txBox="1"/>
          <p:nvPr/>
        </p:nvSpPr>
        <p:spPr>
          <a:xfrm>
            <a:off x="6232235" y="1143000"/>
            <a:ext cx="2881745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package Threads;</a:t>
            </a:r>
          </a:p>
          <a:p>
            <a:r>
              <a:rPr lang="en-US" sz="1200" dirty="0">
                <a:solidFill>
                  <a:schemeClr val="tx1"/>
                </a:solidFill>
              </a:rPr>
              <a:t>public class </a:t>
            </a:r>
            <a:r>
              <a:rPr lang="en-US" sz="1200" dirty="0" err="1">
                <a:solidFill>
                  <a:schemeClr val="tx1"/>
                </a:solidFill>
              </a:rPr>
              <a:t>VariasThreads</a:t>
            </a:r>
            <a:r>
              <a:rPr lang="en-US" sz="1200" dirty="0">
                <a:solidFill>
                  <a:schemeClr val="tx1"/>
                </a:solidFill>
              </a:rPr>
              <a:t> {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public static void main(String[] </a:t>
            </a:r>
            <a:r>
              <a:rPr lang="en-US" sz="1200" dirty="0" err="1">
                <a:solidFill>
                  <a:schemeClr val="tx1"/>
                </a:solidFill>
              </a:rPr>
              <a:t>args</a:t>
            </a:r>
            <a:r>
              <a:rPr lang="en-US" sz="1200" dirty="0">
                <a:solidFill>
                  <a:schemeClr val="tx1"/>
                </a:solidFill>
              </a:rPr>
              <a:t>) {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Runnable r1 = new </a:t>
            </a:r>
            <a:r>
              <a:rPr lang="en-US" sz="1200" dirty="0" err="1">
                <a:solidFill>
                  <a:schemeClr val="tx1"/>
                </a:solidFill>
              </a:rPr>
              <a:t>Mostra</a:t>
            </a:r>
            <a:r>
              <a:rPr lang="en-US" sz="1200" dirty="0">
                <a:solidFill>
                  <a:schemeClr val="tx1"/>
                </a:solidFill>
              </a:rPr>
              <a:t>();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Runnable r2 = new </a:t>
            </a:r>
            <a:r>
              <a:rPr lang="en-US" sz="1200" dirty="0" err="1">
                <a:solidFill>
                  <a:schemeClr val="tx1"/>
                </a:solidFill>
              </a:rPr>
              <a:t>Mostra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Runnable r3 = new </a:t>
            </a:r>
            <a:r>
              <a:rPr lang="en-US" sz="1200" dirty="0" err="1">
                <a:solidFill>
                  <a:schemeClr val="tx1"/>
                </a:solidFill>
              </a:rPr>
              <a:t>Mostra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new Thread(r1).start();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new Thread(r2).start();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new Thread(r3).start();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} </a:t>
            </a:r>
          </a:p>
          <a:p>
            <a:r>
              <a:rPr lang="en-US" sz="12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233315-9B7A-46E1-9495-1D634E904958}"/>
              </a:ext>
            </a:extLst>
          </p:cNvPr>
          <p:cNvSpPr txBox="1"/>
          <p:nvPr/>
        </p:nvSpPr>
        <p:spPr>
          <a:xfrm>
            <a:off x="609600" y="4648200"/>
            <a:ext cx="426720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SERÁ IMPRESSO NA TELA OS NÚMEROS DOS TRÊS (1, 2 e 3) PROCESSOS DE 0 A 6, ALEATÓRIOS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DBDCC5-7C85-4858-8505-B9BBE43C9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82" y="3307535"/>
            <a:ext cx="3735575" cy="3062885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16411C4-D1E4-4831-8CB5-40FDAFF7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8229600" cy="34073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sz="1600" b="1" i="0" dirty="0">
                <a:solidFill>
                  <a:srgbClr val="253A44"/>
                </a:solidFill>
                <a:effectLst/>
                <a:latin typeface="Montserrat"/>
              </a:rPr>
              <a:t>Criação de threads – </a:t>
            </a:r>
            <a:r>
              <a:rPr lang="pt-BR" sz="1600" dirty="0">
                <a:solidFill>
                  <a:srgbClr val="0070C0"/>
                </a:solidFill>
              </a:rPr>
              <a:t>A partir da interface </a:t>
            </a:r>
            <a:r>
              <a:rPr lang="pt-BR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Runnable</a:t>
            </a:r>
            <a:r>
              <a:rPr lang="pt-BR" sz="1600" dirty="0">
                <a:solidFill>
                  <a:srgbClr val="0070C0"/>
                </a:solidFill>
              </a:rPr>
              <a:t>  </a:t>
            </a:r>
            <a:r>
              <a:rPr lang="pt-BR" sz="1600" b="1" i="0" dirty="0">
                <a:solidFill>
                  <a:srgbClr val="0070C0"/>
                </a:solidFill>
                <a:effectLst/>
                <a:latin typeface="Montserrat"/>
              </a:rPr>
              <a:t>-  </a:t>
            </a:r>
            <a:r>
              <a:rPr lang="pt-BR" sz="1600" b="1" dirty="0">
                <a:solidFill>
                  <a:schemeClr val="tx1"/>
                </a:solidFill>
                <a:latin typeface="Montserrat"/>
              </a:rPr>
              <a:t>Estado start()</a:t>
            </a:r>
            <a:endParaRPr lang="pt-BR" sz="1600" b="1" i="0" dirty="0">
              <a:solidFill>
                <a:srgbClr val="0070C0"/>
              </a:solidFill>
              <a:effectLst/>
              <a:latin typeface="Montserra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AF8DA5-F940-4B9D-B99C-BAA10F4EF682}"/>
              </a:ext>
            </a:extLst>
          </p:cNvPr>
          <p:cNvSpPr txBox="1"/>
          <p:nvPr/>
        </p:nvSpPr>
        <p:spPr>
          <a:xfrm>
            <a:off x="76200" y="20782"/>
            <a:ext cx="460970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Exemplo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66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7EBD2B-86BF-4841-9804-5C9F23FA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309"/>
            <a:ext cx="8382000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THREADS E SUA IMPORTÂNCIA PARA O PROCESSAMENTO PARALELO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D1018E-A764-4A28-971E-C7CF4873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93075"/>
            <a:ext cx="4267200" cy="163757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/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Thread1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extends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Thread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{ </a:t>
            </a:r>
          </a:p>
          <a:p>
            <a:pPr lvl="0" algn="just" defTabSz="914400"/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… </a:t>
            </a:r>
          </a:p>
          <a:p>
            <a:pPr lvl="0" algn="just" defTabSz="914400"/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public void run() { </a:t>
            </a:r>
          </a:p>
          <a:p>
            <a:pPr lvl="0" algn="just" defTabSz="914400"/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… </a:t>
            </a:r>
          </a:p>
          <a:p>
            <a:pPr lvl="0" algn="just" defTabSz="914400"/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} </a:t>
            </a:r>
          </a:p>
          <a:p>
            <a:pPr lvl="0" algn="just" defTabSz="914400"/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F0E1917-74BF-4E3C-AC07-0DA8AE6E5B1E}"/>
              </a:ext>
            </a:extLst>
          </p:cNvPr>
          <p:cNvSpPr/>
          <p:nvPr/>
        </p:nvSpPr>
        <p:spPr>
          <a:xfrm>
            <a:off x="4572000" y="2693075"/>
            <a:ext cx="432816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class</a:t>
            </a:r>
            <a:r>
              <a:rPr lang="pt-BR" dirty="0">
                <a:solidFill>
                  <a:schemeClr val="tx1"/>
                </a:solidFill>
              </a:rPr>
              <a:t> TestaThread1 {</a:t>
            </a:r>
          </a:p>
          <a:p>
            <a:r>
              <a:rPr lang="pt-BR" dirty="0">
                <a:solidFill>
                  <a:schemeClr val="tx1"/>
                </a:solidFill>
              </a:rPr>
              <a:t>   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static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void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main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r>
              <a:rPr lang="pt-BR" dirty="0">
                <a:solidFill>
                  <a:schemeClr val="tx1"/>
                </a:solidFill>
              </a:rPr>
              <a:t>[] </a:t>
            </a:r>
            <a:r>
              <a:rPr lang="pt-BR" dirty="0" err="1">
                <a:solidFill>
                  <a:schemeClr val="tx1"/>
                </a:solidFill>
              </a:rPr>
              <a:t>args</a:t>
            </a:r>
            <a:r>
              <a:rPr lang="pt-BR" dirty="0">
                <a:solidFill>
                  <a:schemeClr val="tx1"/>
                </a:solidFill>
              </a:rPr>
              <a:t>) { </a:t>
            </a:r>
          </a:p>
          <a:p>
            <a:r>
              <a:rPr lang="pt-BR" dirty="0">
                <a:solidFill>
                  <a:schemeClr val="tx1"/>
                </a:solidFill>
              </a:rPr>
              <a:t>        Thread1 th1 = new Thread1(); </a:t>
            </a:r>
          </a:p>
          <a:p>
            <a:r>
              <a:rPr lang="pt-BR" dirty="0">
                <a:solidFill>
                  <a:schemeClr val="tx1"/>
                </a:solidFill>
              </a:rPr>
              <a:t>        //Cria o contexto de execução </a:t>
            </a:r>
          </a:p>
          <a:p>
            <a:r>
              <a:rPr lang="pt-BR" dirty="0">
                <a:solidFill>
                  <a:schemeClr val="tx1"/>
                </a:solidFill>
              </a:rPr>
              <a:t>        th1.</a:t>
            </a:r>
            <a:r>
              <a:rPr lang="pt-BR" b="1" dirty="0">
                <a:solidFill>
                  <a:srgbClr val="0070C0"/>
                </a:solidFill>
              </a:rPr>
              <a:t>run()</a:t>
            </a:r>
            <a:r>
              <a:rPr lang="pt-BR" dirty="0">
                <a:solidFill>
                  <a:schemeClr val="tx1"/>
                </a:solidFill>
              </a:rPr>
              <a:t>; //Ativa a thread </a:t>
            </a:r>
          </a:p>
          <a:p>
            <a:r>
              <a:rPr lang="pt-BR" dirty="0">
                <a:solidFill>
                  <a:schemeClr val="tx1"/>
                </a:solidFill>
              </a:rPr>
              <a:t>    } </a:t>
            </a:r>
          </a:p>
          <a:p>
            <a:r>
              <a:rPr lang="pt-BR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2FC29F2-45C5-4A7C-A262-2CB4E2BC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92865"/>
            <a:ext cx="8229600" cy="34073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sz="1600" b="1" i="0" dirty="0">
                <a:solidFill>
                  <a:srgbClr val="253A44"/>
                </a:solidFill>
                <a:effectLst/>
                <a:highlight>
                  <a:srgbClr val="C0C0C0"/>
                </a:highlight>
                <a:latin typeface="Montserrat"/>
              </a:rPr>
              <a:t>Criação de threads – </a:t>
            </a:r>
            <a:r>
              <a:rPr lang="pt-BR" sz="1600" dirty="0">
                <a:solidFill>
                  <a:srgbClr val="0070C0"/>
                </a:solidFill>
                <a:highlight>
                  <a:srgbClr val="C0C0C0"/>
                </a:highlight>
              </a:rPr>
              <a:t>A partir </a:t>
            </a:r>
            <a:r>
              <a:rPr lang="pt-BR" sz="1600" b="1" dirty="0">
                <a:solidFill>
                  <a:srgbClr val="0070C0"/>
                </a:solidFill>
                <a:highlight>
                  <a:srgbClr val="FFFF00"/>
                </a:highlight>
              </a:rPr>
              <a:t>da herança da classe Thread</a:t>
            </a:r>
            <a:r>
              <a:rPr lang="pt-BR" sz="1600" dirty="0">
                <a:solidFill>
                  <a:srgbClr val="0070C0"/>
                </a:solidFill>
                <a:highlight>
                  <a:srgbClr val="C0C0C0"/>
                </a:highlight>
              </a:rPr>
              <a:t>  </a:t>
            </a:r>
            <a:r>
              <a:rPr lang="pt-BR" sz="1600" b="1" i="0" dirty="0">
                <a:solidFill>
                  <a:srgbClr val="0070C0"/>
                </a:solidFill>
                <a:effectLst/>
                <a:highlight>
                  <a:srgbClr val="C0C0C0"/>
                </a:highlight>
                <a:latin typeface="Montserrat"/>
              </a:rPr>
              <a:t>-  </a:t>
            </a:r>
            <a:r>
              <a:rPr lang="pt-BR" sz="1600" b="1" dirty="0">
                <a:solidFill>
                  <a:schemeClr val="tx1"/>
                </a:solidFill>
                <a:highlight>
                  <a:srgbClr val="C0C0C0"/>
                </a:highlight>
                <a:latin typeface="Montserrat"/>
              </a:rPr>
              <a:t>Estado start()</a:t>
            </a:r>
            <a:endParaRPr lang="pt-BR" sz="1600" b="1" i="0" dirty="0">
              <a:solidFill>
                <a:srgbClr val="0070C0"/>
              </a:solidFill>
              <a:effectLst/>
              <a:highlight>
                <a:srgbClr val="C0C0C0"/>
              </a:highlight>
              <a:latin typeface="Montserrat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2A9D673-31D3-40FA-B6F4-E2ECF621ADFA}"/>
              </a:ext>
            </a:extLst>
          </p:cNvPr>
          <p:cNvSpPr txBox="1"/>
          <p:nvPr/>
        </p:nvSpPr>
        <p:spPr>
          <a:xfrm>
            <a:off x="304800" y="2286000"/>
            <a:ext cx="146879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Sintaxe: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BAF2B1-F6FE-5E72-87EB-7387BFC735CA}"/>
              </a:ext>
            </a:extLst>
          </p:cNvPr>
          <p:cNvSpPr txBox="1"/>
          <p:nvPr/>
        </p:nvSpPr>
        <p:spPr>
          <a:xfrm>
            <a:off x="262378" y="4939605"/>
            <a:ext cx="8576821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pt-BR" sz="1600" b="1" dirty="0">
                <a:solidFill>
                  <a:schemeClr val="tx1"/>
                </a:solidFill>
              </a:rPr>
              <a:t>A classe Thread pode ser estendida</a:t>
            </a:r>
            <a:r>
              <a:rPr lang="pt-BR" sz="1600" dirty="0">
                <a:solidFill>
                  <a:schemeClr val="tx1"/>
                </a:solidFill>
              </a:rPr>
              <a:t>. É o ideal a ser feito, pois precisamos utilizar os atributos e métodos dessa classe para as atividades paralelas.</a:t>
            </a:r>
          </a:p>
          <a:p>
            <a:pPr algn="l"/>
            <a:endParaRPr lang="pt-BR" sz="1600" dirty="0">
              <a:solidFill>
                <a:schemeClr val="tx1"/>
              </a:solidFill>
            </a:endParaRPr>
          </a:p>
          <a:p>
            <a:pPr algn="just"/>
            <a:r>
              <a:rPr lang="pt-BR" sz="1600" dirty="0">
                <a:solidFill>
                  <a:schemeClr val="tx1"/>
                </a:solidFill>
              </a:rPr>
              <a:t>A classe thread possui o método </a:t>
            </a:r>
            <a:r>
              <a:rPr lang="pt-BR" sz="1600" b="1" dirty="0" err="1">
                <a:solidFill>
                  <a:schemeClr val="tx1"/>
                </a:solidFill>
              </a:rPr>
              <a:t>run</a:t>
            </a:r>
            <a:r>
              <a:rPr lang="pt-BR" sz="1600" b="1" dirty="0">
                <a:solidFill>
                  <a:schemeClr val="tx1"/>
                </a:solidFill>
              </a:rPr>
              <a:t>() </a:t>
            </a:r>
            <a:r>
              <a:rPr lang="pt-BR" sz="1600" dirty="0">
                <a:solidFill>
                  <a:schemeClr val="tx1"/>
                </a:solidFill>
              </a:rPr>
              <a:t>e iremos colocar dentro desse método as tarefas que queremos realizar, ou seja, temos aqui novamente a </a:t>
            </a:r>
            <a:r>
              <a:rPr lang="pt-BR" sz="1600" b="1" dirty="0">
                <a:solidFill>
                  <a:schemeClr val="tx1"/>
                </a:solidFill>
              </a:rPr>
              <a:t>sobrescrita de método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68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13199</TotalTime>
  <Words>3035</Words>
  <Application>Microsoft Office PowerPoint</Application>
  <PresentationFormat>Apresentação na tela (4:3)</PresentationFormat>
  <Paragraphs>452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Montserrat</vt:lpstr>
      <vt:lpstr>Noto Serif</vt:lpstr>
      <vt:lpstr>Open Sans</vt:lpstr>
      <vt:lpstr>Roboto mono</vt:lpstr>
      <vt:lpstr>Source Serif Pro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EDIBERTO MARIANO DA SILVA</cp:lastModifiedBy>
  <cp:revision>2368</cp:revision>
  <cp:lastPrinted>1601-01-01T00:00:00Z</cp:lastPrinted>
  <dcterms:created xsi:type="dcterms:W3CDTF">2015-08-12T20:16:29Z</dcterms:created>
  <dcterms:modified xsi:type="dcterms:W3CDTF">2024-04-20T02:38:41Z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