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9"/>
  </p:notesMasterIdLst>
  <p:handoutMasterIdLst>
    <p:handoutMasterId r:id="rId30"/>
  </p:handoutMasterIdLst>
  <p:sldIdLst>
    <p:sldId id="256" r:id="rId2"/>
    <p:sldId id="572" r:id="rId3"/>
    <p:sldId id="519" r:id="rId4"/>
    <p:sldId id="595" r:id="rId5"/>
    <p:sldId id="573" r:id="rId6"/>
    <p:sldId id="571" r:id="rId7"/>
    <p:sldId id="574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6" r:id="rId28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0" autoAdjust="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4/19/2024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744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6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2705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536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702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056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0157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453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440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0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379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714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62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9032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97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935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088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90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34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4/20/2024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78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38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341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14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67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4/19/2024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95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08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4622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1000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>
                <a:solidFill>
                  <a:srgbClr val="0070C0"/>
                </a:solidFill>
                <a:latin typeface="Calibri Light" panose="020F0302020204030204" pitchFamily="34" charset="0"/>
              </a:rPr>
              <a:t>Aula 08</a:t>
            </a:r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Estendendo a classe Thread – Métodos </a:t>
            </a:r>
            <a:r>
              <a:rPr lang="pt-BR" b="1" dirty="0">
                <a:solidFill>
                  <a:srgbClr val="FF0000"/>
                </a:solidFill>
              </a:rPr>
              <a:t>start() e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D87650-BC63-3566-823F-95FA65A33626}"/>
              </a:ext>
            </a:extLst>
          </p:cNvPr>
          <p:cNvSpPr txBox="1"/>
          <p:nvPr/>
        </p:nvSpPr>
        <p:spPr>
          <a:xfrm>
            <a:off x="3323980" y="1384242"/>
            <a:ext cx="226744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2</a:t>
            </a:r>
            <a:r>
              <a:rPr lang="pt-BR" dirty="0"/>
              <a:t>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B49644-D886-1BA8-4C6F-DBDF13A8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99" y="1816100"/>
            <a:ext cx="6746775" cy="446987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E32CB3A-AF9F-C899-823A-516B159779D2}"/>
              </a:ext>
            </a:extLst>
          </p:cNvPr>
          <p:cNvSpPr/>
          <p:nvPr/>
        </p:nvSpPr>
        <p:spPr>
          <a:xfrm>
            <a:off x="1426326" y="3014856"/>
            <a:ext cx="6291348" cy="17095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A1120A-4BC4-5B55-06B9-4C1EF6174230}"/>
              </a:ext>
            </a:extLst>
          </p:cNvPr>
          <p:cNvSpPr txBox="1"/>
          <p:nvPr/>
        </p:nvSpPr>
        <p:spPr>
          <a:xfrm>
            <a:off x="2117236" y="1407800"/>
            <a:ext cx="5929281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Aqui, colocamos o que deve ser executado quando iniciamos a nossa thread, dentro do método </a:t>
            </a:r>
            <a:r>
              <a:rPr lang="pt-BR" sz="2000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run</a:t>
            </a:r>
            <a:r>
              <a:rPr lang="pt-BR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, ou seja, sobrescrevemos ele.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FDD1DF1-2F8C-E98E-F051-43B80F762CC1}"/>
              </a:ext>
            </a:extLst>
          </p:cNvPr>
          <p:cNvCxnSpPr/>
          <p:nvPr/>
        </p:nvCxnSpPr>
        <p:spPr bwMode="auto">
          <a:xfrm flipH="1">
            <a:off x="5638800" y="2423463"/>
            <a:ext cx="152400" cy="54833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9" y="1459468"/>
            <a:ext cx="17035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2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23216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Estendendo a classe Thread – Métodos </a:t>
            </a:r>
            <a:r>
              <a:rPr lang="pt-BR" b="1" dirty="0">
                <a:solidFill>
                  <a:srgbClr val="FF0000"/>
                </a:solidFill>
              </a:rPr>
              <a:t>start() e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9" y="1459468"/>
            <a:ext cx="17035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2</a:t>
            </a:r>
            <a:r>
              <a:rPr lang="pt-BR" dirty="0"/>
              <a:t>: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88E178C-32E2-6543-3C83-9E6396D6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61" y="1951386"/>
            <a:ext cx="6926676" cy="40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12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Estendendo a classe Thread – Métodos </a:t>
            </a:r>
            <a:r>
              <a:rPr lang="pt-BR" b="1" dirty="0">
                <a:solidFill>
                  <a:srgbClr val="FF0000"/>
                </a:solidFill>
              </a:rPr>
              <a:t>start() e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9" y="1459468"/>
            <a:ext cx="17035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2</a:t>
            </a:r>
            <a:r>
              <a:rPr lang="pt-BR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4944AD-8075-B7F2-B97B-F1EFDAA83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873500"/>
            <a:ext cx="4500610" cy="37653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1C27F1-5FD4-B6B1-468D-2CE4DCB3B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752850"/>
            <a:ext cx="37909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89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Estendendo a classe Thread – Métodos </a:t>
            </a:r>
            <a:r>
              <a:rPr lang="pt-BR" b="1" dirty="0">
                <a:solidFill>
                  <a:srgbClr val="FF0000"/>
                </a:solidFill>
              </a:rPr>
              <a:t>start() e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9" y="1459468"/>
            <a:ext cx="17035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2</a:t>
            </a:r>
            <a:r>
              <a:rPr lang="pt-BR" dirty="0"/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D86680C-C9B6-E2FD-262C-39AA4B15B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65" y="1877758"/>
            <a:ext cx="6557868" cy="421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2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Estendendo a classe Thread – Métodos </a:t>
            </a:r>
            <a:r>
              <a:rPr lang="pt-BR" b="1" dirty="0">
                <a:solidFill>
                  <a:srgbClr val="FF0000"/>
                </a:solidFill>
              </a:rPr>
              <a:t>start() ,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9" y="1459468"/>
            <a:ext cx="17035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2</a:t>
            </a:r>
            <a:r>
              <a:rPr lang="pt-BR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3A1578E-5DA5-F449-E524-8D54845B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98" y="1870710"/>
            <a:ext cx="7122605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5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Estendendo a classe Thread – Métodos </a:t>
            </a:r>
            <a:r>
              <a:rPr lang="pt-BR" b="1" dirty="0">
                <a:solidFill>
                  <a:srgbClr val="FF0000"/>
                </a:solidFill>
              </a:rPr>
              <a:t>start() ,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 e </a:t>
            </a:r>
            <a:r>
              <a:rPr lang="pt-BR" b="1" dirty="0" err="1">
                <a:solidFill>
                  <a:srgbClr val="0070C0"/>
                </a:solidFill>
              </a:rPr>
              <a:t>sleep</a:t>
            </a:r>
            <a:r>
              <a:rPr lang="pt-BR" b="1" dirty="0">
                <a:solidFill>
                  <a:srgbClr val="0070C0"/>
                </a:solidFill>
              </a:rPr>
              <a:t>()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9" y="1459468"/>
            <a:ext cx="17035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2</a:t>
            </a:r>
            <a:r>
              <a:rPr lang="pt-BR" dirty="0"/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15F233-8B56-89AB-6494-F7E916C5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39" y="1836134"/>
            <a:ext cx="8430721" cy="41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169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Estendendo a classe Thread – Métodos </a:t>
            </a:r>
            <a:r>
              <a:rPr lang="pt-BR" b="1" dirty="0">
                <a:solidFill>
                  <a:srgbClr val="FF0000"/>
                </a:solidFill>
              </a:rPr>
              <a:t>start() ,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 e </a:t>
            </a:r>
            <a:r>
              <a:rPr lang="pt-BR" b="1" dirty="0" err="1">
                <a:solidFill>
                  <a:srgbClr val="0070C0"/>
                </a:solidFill>
              </a:rPr>
              <a:t>sleep</a:t>
            </a:r>
            <a:r>
              <a:rPr lang="pt-BR" b="1" dirty="0">
                <a:solidFill>
                  <a:srgbClr val="0070C0"/>
                </a:solidFill>
              </a:rPr>
              <a:t>()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9" y="1459468"/>
            <a:ext cx="17035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3</a:t>
            </a:r>
            <a:r>
              <a:rPr lang="pt-BR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772B61-8C5B-E450-F008-E44653E3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1" y="1905000"/>
            <a:ext cx="8215198" cy="43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34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Estendendo a classe Thread – Métodos </a:t>
            </a:r>
            <a:r>
              <a:rPr lang="pt-BR" b="1" dirty="0">
                <a:solidFill>
                  <a:srgbClr val="FF0000"/>
                </a:solidFill>
              </a:rPr>
              <a:t>start() ,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 e </a:t>
            </a:r>
            <a:r>
              <a:rPr lang="pt-BR" b="1" dirty="0" err="1">
                <a:solidFill>
                  <a:srgbClr val="0070C0"/>
                </a:solidFill>
              </a:rPr>
              <a:t>sleep</a:t>
            </a:r>
            <a:r>
              <a:rPr lang="pt-BR" b="1" dirty="0">
                <a:solidFill>
                  <a:srgbClr val="0070C0"/>
                </a:solidFill>
              </a:rPr>
              <a:t>()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9" y="1459468"/>
            <a:ext cx="17035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3</a:t>
            </a:r>
            <a:r>
              <a:rPr lang="pt-BR" dirty="0"/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E9A5DD-6ABA-421D-CE4A-0C079A755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0" y="1836667"/>
            <a:ext cx="8544821" cy="44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77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Estendendo a classe Thread – Métodos </a:t>
            </a:r>
            <a:r>
              <a:rPr lang="pt-BR" b="1" dirty="0">
                <a:solidFill>
                  <a:srgbClr val="FF0000"/>
                </a:solidFill>
              </a:rPr>
              <a:t>start() ,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 e </a:t>
            </a:r>
            <a:r>
              <a:rPr lang="pt-BR" b="1" dirty="0" err="1">
                <a:solidFill>
                  <a:srgbClr val="0070C0"/>
                </a:solidFill>
              </a:rPr>
              <a:t>sleep</a:t>
            </a:r>
            <a:r>
              <a:rPr lang="pt-BR" b="1" dirty="0">
                <a:solidFill>
                  <a:srgbClr val="0070C0"/>
                </a:solidFill>
              </a:rPr>
              <a:t>()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9" y="1459468"/>
            <a:ext cx="17035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3</a:t>
            </a:r>
            <a:r>
              <a:rPr lang="pt-BR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6FD42B-C6D5-5DF4-F111-233C27AF6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7" y="1874033"/>
            <a:ext cx="7834866" cy="40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42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Implementando a interface </a:t>
            </a:r>
            <a:r>
              <a:rPr lang="pt-BR" b="1" dirty="0" err="1">
                <a:solidFill>
                  <a:srgbClr val="0070C0"/>
                </a:solidFill>
              </a:rPr>
              <a:t>Runnable</a:t>
            </a:r>
            <a:r>
              <a:rPr lang="pt-BR" b="1" dirty="0">
                <a:solidFill>
                  <a:srgbClr val="0070C0"/>
                </a:solidFill>
              </a:rPr>
              <a:t> – Métodos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 e </a:t>
            </a:r>
            <a:r>
              <a:rPr lang="pt-BR" b="1" dirty="0" err="1">
                <a:solidFill>
                  <a:srgbClr val="0070C0"/>
                </a:solidFill>
              </a:rPr>
              <a:t>sleep</a:t>
            </a:r>
            <a:r>
              <a:rPr lang="pt-BR" b="1" dirty="0">
                <a:solidFill>
                  <a:srgbClr val="0070C0"/>
                </a:solidFill>
              </a:rPr>
              <a:t>()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8" y="1459468"/>
            <a:ext cx="322326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3</a:t>
            </a:r>
            <a:r>
              <a:rPr lang="pt-BR" dirty="0"/>
              <a:t>:</a:t>
            </a:r>
            <a:r>
              <a:rPr lang="pt-BR" sz="1800" dirty="0">
                <a:solidFill>
                  <a:schemeClr val="tx1"/>
                </a:solidFill>
              </a:rPr>
              <a:t> (com </a:t>
            </a:r>
            <a:r>
              <a:rPr lang="pt-BR" sz="1800" dirty="0" err="1">
                <a:solidFill>
                  <a:schemeClr val="tx1"/>
                </a:solidFill>
              </a:rPr>
              <a:t>R</a:t>
            </a:r>
            <a:r>
              <a:rPr lang="pt-BR" sz="1800" i="1" dirty="0" err="1">
                <a:solidFill>
                  <a:schemeClr val="tx1"/>
                </a:solidFill>
              </a:rPr>
              <a:t>unnable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D5759C-BDB3-1720-6550-0327E78A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3" y="1905285"/>
            <a:ext cx="8148352" cy="41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13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838307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PROGRAMAÇÃO PARALELA EM JAVA: THREADS</a:t>
            </a: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en-US" sz="2000">
                <a:solidFill>
                  <a:srgbClr val="0070C0"/>
                </a:solidFill>
              </a:rPr>
              <a:t>PARTE 02</a:t>
            </a:r>
            <a:endParaRPr lang="pt-B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60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Implementando a interface </a:t>
            </a:r>
            <a:r>
              <a:rPr lang="pt-BR" b="1" dirty="0" err="1">
                <a:solidFill>
                  <a:srgbClr val="0070C0"/>
                </a:solidFill>
              </a:rPr>
              <a:t>Runnable</a:t>
            </a:r>
            <a:r>
              <a:rPr lang="pt-BR" b="1" dirty="0">
                <a:solidFill>
                  <a:srgbClr val="0070C0"/>
                </a:solidFill>
              </a:rPr>
              <a:t> – Métodos 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 e </a:t>
            </a:r>
            <a:r>
              <a:rPr lang="pt-BR" b="1" dirty="0" err="1">
                <a:solidFill>
                  <a:srgbClr val="0070C0"/>
                </a:solidFill>
              </a:rPr>
              <a:t>sleep</a:t>
            </a:r>
            <a:r>
              <a:rPr lang="pt-BR" b="1" dirty="0">
                <a:solidFill>
                  <a:srgbClr val="0070C0"/>
                </a:solidFill>
              </a:rPr>
              <a:t>()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8" y="1459468"/>
            <a:ext cx="322326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3</a:t>
            </a:r>
            <a:r>
              <a:rPr lang="pt-BR" dirty="0"/>
              <a:t>:</a:t>
            </a:r>
            <a:r>
              <a:rPr lang="pt-BR" sz="1800" dirty="0">
                <a:solidFill>
                  <a:schemeClr val="tx1"/>
                </a:solidFill>
              </a:rPr>
              <a:t> (com </a:t>
            </a:r>
            <a:r>
              <a:rPr lang="pt-BR" sz="1800" dirty="0" err="1">
                <a:solidFill>
                  <a:schemeClr val="tx1"/>
                </a:solidFill>
              </a:rPr>
              <a:t>R</a:t>
            </a:r>
            <a:r>
              <a:rPr lang="pt-BR" sz="1800" i="1" dirty="0" err="1">
                <a:solidFill>
                  <a:schemeClr val="tx1"/>
                </a:solidFill>
              </a:rPr>
              <a:t>unnable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F4B25D-17E5-AB1F-9AAF-CFB14351D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2" y="1863661"/>
            <a:ext cx="8240554" cy="40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85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Implementando a interface </a:t>
            </a:r>
            <a:r>
              <a:rPr lang="pt-BR" b="1" dirty="0" err="1">
                <a:solidFill>
                  <a:srgbClr val="0070C0"/>
                </a:solidFill>
              </a:rPr>
              <a:t>Runnable</a:t>
            </a:r>
            <a:r>
              <a:rPr lang="pt-BR" b="1" dirty="0">
                <a:solidFill>
                  <a:srgbClr val="0070C0"/>
                </a:solidFill>
              </a:rPr>
              <a:t> – Métodos 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 e </a:t>
            </a:r>
            <a:r>
              <a:rPr lang="pt-BR" b="1" dirty="0" err="1">
                <a:solidFill>
                  <a:srgbClr val="0070C0"/>
                </a:solidFill>
              </a:rPr>
              <a:t>sleep</a:t>
            </a:r>
            <a:r>
              <a:rPr lang="pt-BR" b="1" dirty="0">
                <a:solidFill>
                  <a:srgbClr val="0070C0"/>
                </a:solidFill>
              </a:rPr>
              <a:t>()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8" y="1459468"/>
            <a:ext cx="322326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3</a:t>
            </a:r>
            <a:r>
              <a:rPr lang="pt-BR" dirty="0"/>
              <a:t>:</a:t>
            </a:r>
            <a:r>
              <a:rPr lang="pt-BR" sz="1800" dirty="0">
                <a:solidFill>
                  <a:schemeClr val="tx1"/>
                </a:solidFill>
              </a:rPr>
              <a:t> (com </a:t>
            </a:r>
            <a:r>
              <a:rPr lang="pt-BR" sz="1800" dirty="0" err="1">
                <a:solidFill>
                  <a:schemeClr val="tx1"/>
                </a:solidFill>
              </a:rPr>
              <a:t>R</a:t>
            </a:r>
            <a:r>
              <a:rPr lang="pt-BR" sz="1800" i="1" dirty="0" err="1">
                <a:solidFill>
                  <a:schemeClr val="tx1"/>
                </a:solidFill>
              </a:rPr>
              <a:t>unnable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B6347C-39D0-2289-3DB9-9F73D1FC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1" y="1899923"/>
            <a:ext cx="8899799" cy="43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78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Implementando a interface </a:t>
            </a:r>
            <a:r>
              <a:rPr lang="pt-BR" b="1" dirty="0" err="1">
                <a:solidFill>
                  <a:srgbClr val="0070C0"/>
                </a:solidFill>
              </a:rPr>
              <a:t>Runnable</a:t>
            </a:r>
            <a:r>
              <a:rPr lang="pt-BR" b="1" dirty="0">
                <a:solidFill>
                  <a:srgbClr val="0070C0"/>
                </a:solidFill>
              </a:rPr>
              <a:t> – Métodos 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 e </a:t>
            </a:r>
            <a:r>
              <a:rPr lang="pt-BR" b="1" dirty="0" err="1">
                <a:solidFill>
                  <a:srgbClr val="0070C0"/>
                </a:solidFill>
              </a:rPr>
              <a:t>sleep</a:t>
            </a:r>
            <a:r>
              <a:rPr lang="pt-BR" b="1" dirty="0">
                <a:solidFill>
                  <a:srgbClr val="0070C0"/>
                </a:solidFill>
              </a:rPr>
              <a:t>()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8" y="1459468"/>
            <a:ext cx="322326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3</a:t>
            </a:r>
            <a:r>
              <a:rPr lang="pt-BR" dirty="0"/>
              <a:t>:</a:t>
            </a:r>
            <a:r>
              <a:rPr lang="pt-BR" sz="1800" dirty="0">
                <a:solidFill>
                  <a:schemeClr val="tx1"/>
                </a:solidFill>
              </a:rPr>
              <a:t> (com </a:t>
            </a:r>
            <a:r>
              <a:rPr lang="pt-BR" sz="1800" dirty="0" err="1">
                <a:solidFill>
                  <a:schemeClr val="tx1"/>
                </a:solidFill>
              </a:rPr>
              <a:t>R</a:t>
            </a:r>
            <a:r>
              <a:rPr lang="pt-BR" sz="1800" i="1" dirty="0" err="1">
                <a:solidFill>
                  <a:schemeClr val="tx1"/>
                </a:solidFill>
              </a:rPr>
              <a:t>unnable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37F42D-61FF-69A3-BADE-C47E4FB7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4" y="1937956"/>
            <a:ext cx="8836410" cy="431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62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Implementando a interface </a:t>
            </a:r>
            <a:r>
              <a:rPr lang="pt-BR" b="1" dirty="0" err="1">
                <a:solidFill>
                  <a:srgbClr val="0070C0"/>
                </a:solidFill>
              </a:rPr>
              <a:t>Runnable</a:t>
            </a:r>
            <a:r>
              <a:rPr lang="pt-BR" b="1" dirty="0">
                <a:solidFill>
                  <a:srgbClr val="0070C0"/>
                </a:solidFill>
              </a:rPr>
              <a:t> – Métodos </a:t>
            </a:r>
            <a:r>
              <a:rPr lang="pt-BR" b="1" dirty="0">
                <a:solidFill>
                  <a:srgbClr val="FF0000"/>
                </a:solidFill>
              </a:rPr>
              <a:t>start(),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 e </a:t>
            </a:r>
            <a:r>
              <a:rPr lang="pt-BR" b="1" dirty="0" err="1">
                <a:solidFill>
                  <a:srgbClr val="0070C0"/>
                </a:solidFill>
              </a:rPr>
              <a:t>sleep</a:t>
            </a:r>
            <a:r>
              <a:rPr lang="pt-BR" b="1" dirty="0">
                <a:solidFill>
                  <a:srgbClr val="0070C0"/>
                </a:solidFill>
              </a:rPr>
              <a:t>()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8" y="1459468"/>
            <a:ext cx="322326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3</a:t>
            </a:r>
            <a:r>
              <a:rPr lang="pt-BR" dirty="0"/>
              <a:t>:</a:t>
            </a:r>
            <a:r>
              <a:rPr lang="pt-BR" sz="1800" dirty="0">
                <a:solidFill>
                  <a:schemeClr val="tx1"/>
                </a:solidFill>
              </a:rPr>
              <a:t> (com </a:t>
            </a:r>
            <a:r>
              <a:rPr lang="pt-BR" sz="1800" dirty="0" err="1">
                <a:solidFill>
                  <a:schemeClr val="tx1"/>
                </a:solidFill>
              </a:rPr>
              <a:t>R</a:t>
            </a:r>
            <a:r>
              <a:rPr lang="pt-BR" sz="1800" i="1" dirty="0" err="1">
                <a:solidFill>
                  <a:schemeClr val="tx1"/>
                </a:solidFill>
              </a:rPr>
              <a:t>unnable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FA2442-2B6C-2914-409F-7CAFAE2B7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61" y="1937156"/>
            <a:ext cx="8684277" cy="38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182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Implementando a interface </a:t>
            </a:r>
            <a:r>
              <a:rPr lang="pt-BR" b="1" dirty="0" err="1">
                <a:solidFill>
                  <a:srgbClr val="0070C0"/>
                </a:solidFill>
              </a:rPr>
              <a:t>Runnable</a:t>
            </a:r>
            <a:r>
              <a:rPr lang="pt-BR" b="1" dirty="0">
                <a:solidFill>
                  <a:srgbClr val="0070C0"/>
                </a:solidFill>
              </a:rPr>
              <a:t> – Métodos </a:t>
            </a:r>
            <a:r>
              <a:rPr lang="pt-BR" b="1" dirty="0">
                <a:solidFill>
                  <a:srgbClr val="FF0000"/>
                </a:solidFill>
              </a:rPr>
              <a:t> start(),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 e </a:t>
            </a:r>
            <a:r>
              <a:rPr lang="pt-BR" b="1" dirty="0" err="1">
                <a:solidFill>
                  <a:srgbClr val="0070C0"/>
                </a:solidFill>
              </a:rPr>
              <a:t>sleep</a:t>
            </a:r>
            <a:r>
              <a:rPr lang="pt-BR" b="1" dirty="0">
                <a:solidFill>
                  <a:srgbClr val="0070C0"/>
                </a:solidFill>
              </a:rPr>
              <a:t>()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421569-8485-85C0-E718-5EE588C3583E}"/>
              </a:ext>
            </a:extLst>
          </p:cNvPr>
          <p:cNvSpPr txBox="1"/>
          <p:nvPr/>
        </p:nvSpPr>
        <p:spPr>
          <a:xfrm>
            <a:off x="205738" y="1459468"/>
            <a:ext cx="322326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3</a:t>
            </a:r>
            <a:r>
              <a:rPr lang="pt-BR" dirty="0"/>
              <a:t>:</a:t>
            </a:r>
            <a:r>
              <a:rPr lang="pt-BR" sz="1800" dirty="0">
                <a:solidFill>
                  <a:schemeClr val="tx1"/>
                </a:solidFill>
              </a:rPr>
              <a:t> (com </a:t>
            </a:r>
            <a:r>
              <a:rPr lang="pt-BR" sz="1800" dirty="0" err="1">
                <a:solidFill>
                  <a:schemeClr val="tx1"/>
                </a:solidFill>
              </a:rPr>
              <a:t>R</a:t>
            </a:r>
            <a:r>
              <a:rPr lang="pt-BR" sz="1800" i="1" dirty="0" err="1">
                <a:solidFill>
                  <a:schemeClr val="tx1"/>
                </a:solidFill>
              </a:rPr>
              <a:t>unnable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E066EB-637D-4335-4E8A-587C09A4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4" y="1905000"/>
            <a:ext cx="746087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04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02DBDC0-385B-A9AF-4249-3EAFC677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1800" b="1" dirty="0">
                <a:solidFill>
                  <a:srgbClr val="0070C0"/>
                </a:solidFill>
              </a:rPr>
              <a:t>Quando usar a </a:t>
            </a:r>
            <a:r>
              <a:rPr lang="pt-BR" sz="1800" b="1" dirty="0">
                <a:solidFill>
                  <a:srgbClr val="0070C0"/>
                </a:solidFill>
                <a:highlight>
                  <a:srgbClr val="FFFF00"/>
                </a:highlight>
              </a:rPr>
              <a:t>Thread</a:t>
            </a:r>
            <a:r>
              <a:rPr lang="pt-BR" sz="1800" b="1" dirty="0">
                <a:solidFill>
                  <a:srgbClr val="0070C0"/>
                </a:solidFill>
              </a:rPr>
              <a:t> ou a </a:t>
            </a:r>
            <a:r>
              <a:rPr lang="pt-BR" sz="18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Runnable</a:t>
            </a:r>
            <a:r>
              <a:rPr lang="pt-BR" sz="1800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4C76C3-247F-0701-7A72-9C506DFF3695}"/>
              </a:ext>
            </a:extLst>
          </p:cNvPr>
          <p:cNvSpPr txBox="1"/>
          <p:nvPr/>
        </p:nvSpPr>
        <p:spPr>
          <a:xfrm>
            <a:off x="227963" y="1873299"/>
            <a:ext cx="86106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Usar a implementação do </a:t>
            </a:r>
            <a:r>
              <a:rPr lang="pt-BR" sz="2400" i="1" dirty="0" err="1">
                <a:solidFill>
                  <a:srgbClr val="C00000"/>
                </a:solidFill>
              </a:rPr>
              <a:t>Runnable</a:t>
            </a:r>
            <a:r>
              <a:rPr lang="pt-BR" sz="2400" dirty="0">
                <a:solidFill>
                  <a:schemeClr val="tx1"/>
                </a:solidFill>
              </a:rPr>
              <a:t>, dá maior </a:t>
            </a:r>
            <a:r>
              <a:rPr lang="pt-BR" sz="2400" b="1" dirty="0">
                <a:solidFill>
                  <a:schemeClr val="tx1"/>
                </a:solidFill>
              </a:rPr>
              <a:t>flexibilidade de Design</a:t>
            </a:r>
            <a:r>
              <a:rPr lang="pt-BR" sz="2400" dirty="0">
                <a:solidFill>
                  <a:schemeClr val="tx1"/>
                </a:solidFill>
              </a:rPr>
              <a:t>, pois permite que a classe que implementou a interface </a:t>
            </a:r>
            <a:r>
              <a:rPr lang="pt-BR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java.lang.Runnable</a:t>
            </a:r>
            <a:r>
              <a:rPr lang="pt-BR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</a:rPr>
              <a:t>estenda o comportamento </a:t>
            </a:r>
            <a:r>
              <a:rPr lang="pt-BR" sz="2400" dirty="0">
                <a:solidFill>
                  <a:schemeClr val="tx1"/>
                </a:solidFill>
              </a:rPr>
              <a:t>de outra classe.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DC3749-8435-BBD1-57AC-74DFAC040713}"/>
              </a:ext>
            </a:extLst>
          </p:cNvPr>
          <p:cNvSpPr txBox="1"/>
          <p:nvPr/>
        </p:nvSpPr>
        <p:spPr>
          <a:xfrm>
            <a:off x="203548" y="3611940"/>
            <a:ext cx="86106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Estender diretamente a classe </a:t>
            </a:r>
            <a:r>
              <a:rPr lang="pt-BR" sz="2400" i="1" dirty="0">
                <a:solidFill>
                  <a:srgbClr val="C00000"/>
                </a:solidFill>
              </a:rPr>
              <a:t>Thread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b="1" dirty="0">
                <a:solidFill>
                  <a:schemeClr val="tx1"/>
                </a:solidFill>
              </a:rPr>
              <a:t>facilita o acesso aos métodos da classe </a:t>
            </a:r>
            <a:r>
              <a:rPr lang="pt-BR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java.lang.Thread</a:t>
            </a:r>
            <a:r>
              <a:rPr lang="pt-BR" sz="2400" dirty="0">
                <a:solidFill>
                  <a:schemeClr val="tx1"/>
                </a:solidFill>
              </a:rPr>
              <a:t>, mas </a:t>
            </a:r>
            <a:r>
              <a:rPr lang="pt-BR" sz="2400" b="1" dirty="0">
                <a:solidFill>
                  <a:schemeClr val="tx1"/>
                </a:solidFill>
              </a:rPr>
              <a:t>dificulta a modelagem </a:t>
            </a:r>
            <a:r>
              <a:rPr lang="pt-BR" sz="2400" dirty="0">
                <a:solidFill>
                  <a:schemeClr val="tx1"/>
                </a:solidFill>
              </a:rPr>
              <a:t>da POO pois </a:t>
            </a:r>
            <a:r>
              <a:rPr lang="pt-BR" sz="2400" b="1" dirty="0">
                <a:solidFill>
                  <a:schemeClr val="tx1"/>
                </a:solidFill>
              </a:rPr>
              <a:t>impede que a </a:t>
            </a:r>
            <a:r>
              <a:rPr lang="pt-BR" sz="2400" b="1" dirty="0" err="1">
                <a:solidFill>
                  <a:schemeClr val="tx1"/>
                </a:solidFill>
              </a:rPr>
              <a:t>sub-classe</a:t>
            </a:r>
            <a:r>
              <a:rPr lang="pt-BR" sz="2400" b="1" dirty="0">
                <a:solidFill>
                  <a:schemeClr val="tx1"/>
                </a:solidFill>
              </a:rPr>
              <a:t> de Thread estenda outra classe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818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02DBDC0-385B-A9AF-4249-3EAFC677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1800" b="1" dirty="0">
                <a:solidFill>
                  <a:srgbClr val="0070C0"/>
                </a:solidFill>
              </a:rPr>
              <a:t>Quando usar a </a:t>
            </a:r>
            <a:r>
              <a:rPr lang="pt-BR" sz="1800" b="1" dirty="0">
                <a:solidFill>
                  <a:srgbClr val="0070C0"/>
                </a:solidFill>
                <a:highlight>
                  <a:srgbClr val="FFFF00"/>
                </a:highlight>
              </a:rPr>
              <a:t>Thread</a:t>
            </a:r>
            <a:r>
              <a:rPr lang="pt-BR" sz="1800" b="1" dirty="0">
                <a:solidFill>
                  <a:srgbClr val="0070C0"/>
                </a:solidFill>
              </a:rPr>
              <a:t> ou a </a:t>
            </a:r>
            <a:r>
              <a:rPr lang="pt-BR" sz="1800" b="1" dirty="0" err="1">
                <a:solidFill>
                  <a:srgbClr val="0070C0"/>
                </a:solidFill>
                <a:highlight>
                  <a:srgbClr val="FFFF00"/>
                </a:highlight>
              </a:rPr>
              <a:t>Runnable</a:t>
            </a:r>
            <a:r>
              <a:rPr lang="pt-BR" sz="1800" b="1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C2F70D-C88A-3E3F-E87A-CB2460C30F39}"/>
              </a:ext>
            </a:extLst>
          </p:cNvPr>
          <p:cNvSpPr txBox="1"/>
          <p:nvPr/>
        </p:nvSpPr>
        <p:spPr>
          <a:xfrm>
            <a:off x="228602" y="1524000"/>
            <a:ext cx="8610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Se você quiser usar herança para outra coisa, não herde de Thread. Evite.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09635BA-906F-83C9-ECD9-2773C74D56A1}"/>
              </a:ext>
            </a:extLst>
          </p:cNvPr>
          <p:cNvSpPr txBox="1"/>
          <p:nvPr/>
        </p:nvSpPr>
        <p:spPr>
          <a:xfrm>
            <a:off x="204187" y="3262641"/>
            <a:ext cx="8610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De forma geral, é comum implementar a interface </a:t>
            </a:r>
            <a:r>
              <a:rPr lang="pt-BR" sz="2400" dirty="0" err="1">
                <a:solidFill>
                  <a:schemeClr val="tx1"/>
                </a:solidFill>
              </a:rPr>
              <a:t>Runnable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67757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02DBDC0-385B-A9AF-4249-3EAFC6774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1800" b="1" dirty="0">
                <a:solidFill>
                  <a:srgbClr val="0070C0"/>
                </a:solidFill>
              </a:rPr>
              <a:t>Bibliografia – Leitura OBRIGATÓRIA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07999B-73C1-B850-8655-A574492C6A25}"/>
              </a:ext>
            </a:extLst>
          </p:cNvPr>
          <p:cNvSpPr txBox="1"/>
          <p:nvPr/>
        </p:nvSpPr>
        <p:spPr>
          <a:xfrm>
            <a:off x="228602" y="1524000"/>
            <a:ext cx="8610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</a:rPr>
              <a:t>Deitel</a:t>
            </a:r>
            <a:r>
              <a:rPr lang="pt-BR" sz="2400" dirty="0">
                <a:solidFill>
                  <a:schemeClr val="tx1"/>
                </a:solidFill>
              </a:rPr>
              <a:t>, Paul; </a:t>
            </a:r>
            <a:r>
              <a:rPr lang="pt-BR" sz="2400" dirty="0" err="1">
                <a:solidFill>
                  <a:schemeClr val="tx1"/>
                </a:solidFill>
              </a:rPr>
              <a:t>Deitel</a:t>
            </a:r>
            <a:r>
              <a:rPr lang="pt-BR" sz="2400" dirty="0">
                <a:solidFill>
                  <a:schemeClr val="tx1"/>
                </a:solidFill>
              </a:rPr>
              <a:t>, Harvey. Java: Como Programar. 10ª Edição. São Paulo: Pearson, 2016.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10CA2B-DD38-9045-5C8A-8ED3CD22FBA6}"/>
              </a:ext>
            </a:extLst>
          </p:cNvPr>
          <p:cNvSpPr txBox="1"/>
          <p:nvPr/>
        </p:nvSpPr>
        <p:spPr>
          <a:xfrm>
            <a:off x="215901" y="2828835"/>
            <a:ext cx="86106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SEBESTA, Roberto. Conceitos de Linguagem de Programação. 4ª e 5ª Edições. Editora Bookman, 2000 e 2003.</a:t>
            </a:r>
          </a:p>
        </p:txBody>
      </p:sp>
    </p:spTree>
    <p:extLst>
      <p:ext uri="{BB962C8B-B14F-4D97-AF65-F5344CB8AC3E}">
        <p14:creationId xmlns:p14="http://schemas.microsoft.com/office/powerpoint/2010/main" val="1801238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90800"/>
            <a:ext cx="79248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4.2 SINCRONISMOS ENTRE THREADS EM JAVA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TÓPICOS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60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4C5915-D309-19C0-9F52-BE4FB092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4" y="152401"/>
            <a:ext cx="879356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4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2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Métodos da classe Thread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228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919" y="9144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F728B6-5E33-4303-BD36-D7F6499F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Ao instanciar a classe Thread, é possível utilizar outros métodos contidos nessa dentro dessa classe, dentre eles: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CD06A2D-FC10-452A-91E4-2A04AA43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71800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–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dirty="0">
                <a:solidFill>
                  <a:srgbClr val="0070C0"/>
                </a:solidFill>
              </a:rPr>
              <a:t>( ): é o método que executa as atividades de uma THREAD. Quando este método finaliza, a THREAD também termina.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267C1CA-ED77-F112-7AA3-4648532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33800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– </a:t>
            </a:r>
            <a:r>
              <a:rPr lang="pt-BR" b="1" dirty="0">
                <a:solidFill>
                  <a:srgbClr val="FF0000"/>
                </a:solidFill>
              </a:rPr>
              <a:t>start</a:t>
            </a:r>
            <a:r>
              <a:rPr lang="pt-BR" dirty="0">
                <a:solidFill>
                  <a:srgbClr val="0070C0"/>
                </a:solidFill>
              </a:rPr>
              <a:t>( ): método que dispara a execução de uma THREAD. Este método chama o método </a:t>
            </a:r>
            <a:r>
              <a:rPr lang="pt-BR" dirty="0" err="1">
                <a:solidFill>
                  <a:srgbClr val="0070C0"/>
                </a:solidFill>
              </a:rPr>
              <a:t>run</a:t>
            </a:r>
            <a:r>
              <a:rPr lang="pt-BR" dirty="0">
                <a:solidFill>
                  <a:srgbClr val="0070C0"/>
                </a:solidFill>
              </a:rPr>
              <a:t>( ) antes de terminar.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E04637-F81D-1854-56A8-469A8F69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958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– </a:t>
            </a:r>
            <a:r>
              <a:rPr lang="pt-BR" b="1" dirty="0" err="1">
                <a:solidFill>
                  <a:srgbClr val="FF0000"/>
                </a:solidFill>
              </a:rPr>
              <a:t>sleep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int</a:t>
            </a:r>
            <a:r>
              <a:rPr lang="pt-BR" dirty="0">
                <a:solidFill>
                  <a:srgbClr val="0070C0"/>
                </a:solidFill>
              </a:rPr>
              <a:t> x): método que coloca a THREAD para “dormir” por 𝑥 milissegundos.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D06A2D-FC10-452A-91E4-2A04AA43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90288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–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: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método que espera o término da THREAD para qual foi enviada a mensagem para ser liberada. 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267C1CA-ED77-F112-7AA3-4648532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24487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– </a:t>
            </a:r>
            <a:r>
              <a:rPr lang="pt-BR" b="1" dirty="0" err="1">
                <a:solidFill>
                  <a:srgbClr val="FF0000"/>
                </a:solidFill>
              </a:rPr>
              <a:t>interrupt</a:t>
            </a:r>
            <a:r>
              <a:rPr lang="pt-BR" b="1" dirty="0">
                <a:solidFill>
                  <a:srgbClr val="FF0000"/>
                </a:solidFill>
              </a:rPr>
              <a:t>( ): </a:t>
            </a:r>
            <a:r>
              <a:rPr lang="pt-BR" dirty="0">
                <a:solidFill>
                  <a:srgbClr val="0070C0"/>
                </a:solidFill>
              </a:rPr>
              <a:t>método que interrompe a execução de uma THREAD.</a:t>
            </a:r>
          </a:p>
        </p:txBody>
      </p:sp>
    </p:spTree>
    <p:extLst>
      <p:ext uri="{BB962C8B-B14F-4D97-AF65-F5344CB8AC3E}">
        <p14:creationId xmlns:p14="http://schemas.microsoft.com/office/powerpoint/2010/main" val="3367804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E04637-F81D-1854-56A8-469A8F69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75548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– </a:t>
            </a:r>
            <a:r>
              <a:rPr lang="pt-BR" b="1" dirty="0" err="1">
                <a:solidFill>
                  <a:srgbClr val="FF0000"/>
                </a:solidFill>
              </a:rPr>
              <a:t>yield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 - O método </a:t>
            </a:r>
            <a:r>
              <a:rPr lang="pt-BR" dirty="0" err="1">
                <a:solidFill>
                  <a:srgbClr val="0070C0"/>
                </a:solidFill>
              </a:rPr>
              <a:t>yield</a:t>
            </a:r>
            <a:r>
              <a:rPr lang="pt-BR" dirty="0">
                <a:solidFill>
                  <a:srgbClr val="0070C0"/>
                </a:solidFill>
              </a:rPr>
              <a:t>() faz com que um Thread com maior prioridade possa ser executado primeiro.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49DC03-1321-86E5-E731-27E8A762B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2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Métodos da classe Thread (continuação)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26ADF0C1-64D3-7C85-5AC8-5BE694950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228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36F3F9-D227-32BA-7BF9-AF78052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919" y="9144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766CF24-1978-03D3-F241-A6F242A45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– </a:t>
            </a:r>
            <a:r>
              <a:rPr lang="pt-BR" b="1" dirty="0" err="1">
                <a:solidFill>
                  <a:srgbClr val="FF0000"/>
                </a:solidFill>
              </a:rPr>
              <a:t>interrupted</a:t>
            </a:r>
            <a:r>
              <a:rPr lang="pt-BR" b="1" dirty="0">
                <a:solidFill>
                  <a:srgbClr val="FF0000"/>
                </a:solidFill>
              </a:rPr>
              <a:t>( )</a:t>
            </a:r>
            <a:r>
              <a:rPr lang="pt-BR" dirty="0">
                <a:solidFill>
                  <a:srgbClr val="0070C0"/>
                </a:solidFill>
              </a:rPr>
              <a:t>: método que testa se uma THREAD está ou não interrompida.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CD06A2D-FC10-452A-91E4-2A04AA43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04578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– </a:t>
            </a:r>
            <a:r>
              <a:rPr lang="pt-BR" b="1" dirty="0" err="1">
                <a:solidFill>
                  <a:srgbClr val="FF0000"/>
                </a:solidFill>
              </a:rPr>
              <a:t>wait</a:t>
            </a:r>
            <a:r>
              <a:rPr lang="pt-BR" b="1" dirty="0">
                <a:solidFill>
                  <a:srgbClr val="FF0000"/>
                </a:solidFill>
              </a:rPr>
              <a:t>( ): </a:t>
            </a:r>
            <a:r>
              <a:rPr lang="pt-BR" dirty="0">
                <a:solidFill>
                  <a:srgbClr val="0070C0"/>
                </a:solidFill>
              </a:rPr>
              <a:t>suspende a thread que chamou o método até que outra thread a acorde ou até que o tempo especificado como argumento tenha passado;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2267C1CA-ED77-F112-7AA3-4648532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80148"/>
            <a:ext cx="8610600" cy="648512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– </a:t>
            </a:r>
            <a:r>
              <a:rPr lang="pt-BR" b="1" dirty="0" err="1">
                <a:solidFill>
                  <a:srgbClr val="FF0000"/>
                </a:solidFill>
              </a:rPr>
              <a:t>notify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 - acorda, se existir, alguma thread que esteja esperando um evento neste objeto; 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9E04637-F81D-1854-56A8-469A8F69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672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– </a:t>
            </a:r>
            <a:r>
              <a:rPr lang="pt-BR" b="1" dirty="0" err="1">
                <a:solidFill>
                  <a:srgbClr val="FF0000"/>
                </a:solidFill>
              </a:rPr>
              <a:t>notifyAll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 - acorda todas as threads que estejam esperando neste objeto.</a:t>
            </a:r>
          </a:p>
        </p:txBody>
      </p:sp>
    </p:spTree>
    <p:extLst>
      <p:ext uri="{BB962C8B-B14F-4D97-AF65-F5344CB8AC3E}">
        <p14:creationId xmlns:p14="http://schemas.microsoft.com/office/powerpoint/2010/main" val="3377733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Implementando a classe Thread – Método </a:t>
            </a:r>
            <a:r>
              <a:rPr lang="pt-BR" b="1" dirty="0" err="1">
                <a:solidFill>
                  <a:srgbClr val="FF0000"/>
                </a:solidFill>
              </a:rPr>
              <a:t>join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E8DDEDD-976A-23DA-51CB-0C1A29EE7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83974"/>
            <a:ext cx="5815892" cy="414634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050E8AF-2327-B24D-6009-DAB0C3609C52}"/>
              </a:ext>
            </a:extLst>
          </p:cNvPr>
          <p:cNvSpPr txBox="1"/>
          <p:nvPr/>
        </p:nvSpPr>
        <p:spPr>
          <a:xfrm>
            <a:off x="6391461" y="2362200"/>
            <a:ext cx="27739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Esta exceção é lançada quando uma </a:t>
            </a:r>
            <a:r>
              <a:rPr lang="pt-BR" sz="1400" b="1" i="1" dirty="0">
                <a:solidFill>
                  <a:schemeClr val="tx1"/>
                </a:solidFill>
              </a:rPr>
              <a:t>Thread</a:t>
            </a:r>
            <a:r>
              <a:rPr lang="pt-BR" sz="1400" dirty="0">
                <a:solidFill>
                  <a:schemeClr val="tx1"/>
                </a:solidFill>
              </a:rPr>
              <a:t> está aguardando, dormindo ou pausada e uma outra Thread a interrompe.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102C2A6-1231-8FE0-220A-BC1E59104856}"/>
              </a:ext>
            </a:extLst>
          </p:cNvPr>
          <p:cNvCxnSpPr>
            <a:stCxn id="12" idx="2"/>
          </p:cNvCxnSpPr>
          <p:nvPr/>
        </p:nvCxnSpPr>
        <p:spPr bwMode="auto">
          <a:xfrm flipH="1">
            <a:off x="4074707" y="3316307"/>
            <a:ext cx="3703751" cy="177488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D87650-BC63-3566-823F-95FA65A33626}"/>
              </a:ext>
            </a:extLst>
          </p:cNvPr>
          <p:cNvSpPr txBox="1"/>
          <p:nvPr/>
        </p:nvSpPr>
        <p:spPr>
          <a:xfrm>
            <a:off x="3323980" y="1384242"/>
            <a:ext cx="226744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1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2141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Estendendo a classe Thread – Métodos </a:t>
            </a:r>
            <a:r>
              <a:rPr lang="pt-BR" b="1" dirty="0">
                <a:solidFill>
                  <a:srgbClr val="FF0000"/>
                </a:solidFill>
              </a:rPr>
              <a:t>start() e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D87650-BC63-3566-823F-95FA65A33626}"/>
              </a:ext>
            </a:extLst>
          </p:cNvPr>
          <p:cNvSpPr txBox="1"/>
          <p:nvPr/>
        </p:nvSpPr>
        <p:spPr>
          <a:xfrm>
            <a:off x="3323980" y="1384242"/>
            <a:ext cx="226744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2</a:t>
            </a:r>
            <a:r>
              <a:rPr lang="pt-BR" dirty="0"/>
              <a:t>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55CBF1F-7DC5-5DCD-BF7F-1F5E3A5B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99" y="1816100"/>
            <a:ext cx="6746775" cy="4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6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80A0388-AA18-46D3-A14F-04978A2F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1087"/>
            <a:ext cx="8382000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58D0EF-217E-B616-9CD2-9548412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610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b="1" dirty="0">
                <a:solidFill>
                  <a:srgbClr val="0070C0"/>
                </a:solidFill>
              </a:rPr>
              <a:t>Estendendo a classe Thread – Métodos </a:t>
            </a:r>
            <a:r>
              <a:rPr lang="pt-BR" b="1" dirty="0">
                <a:solidFill>
                  <a:srgbClr val="FF0000"/>
                </a:solidFill>
              </a:rPr>
              <a:t>start() e </a:t>
            </a:r>
            <a:r>
              <a:rPr lang="pt-BR" b="1" dirty="0" err="1">
                <a:solidFill>
                  <a:srgbClr val="FF0000"/>
                </a:solidFill>
              </a:rPr>
              <a:t>run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  <a:r>
              <a:rPr lang="pt-BR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7A3D261F-C8CC-CE62-BF37-F8089C49E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963653-DB96-2008-3EB9-2FDE23B0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204563" cy="371513"/>
          </a:xfrm>
          <a:prstGeom prst="rect">
            <a:avLst/>
          </a:prstGeom>
          <a:solidFill>
            <a:schemeClr val="bg1"/>
          </a:solidFill>
          <a:ln w="22225">
            <a:solidFill>
              <a:schemeClr val="bg1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dirty="0">
                <a:solidFill>
                  <a:srgbClr val="0070C0"/>
                </a:solidFill>
              </a:rPr>
              <a:t>SINCRONISMOS ENTRE THREADS EM JAVA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8D87650-BC63-3566-823F-95FA65A33626}"/>
              </a:ext>
            </a:extLst>
          </p:cNvPr>
          <p:cNvSpPr txBox="1"/>
          <p:nvPr/>
        </p:nvSpPr>
        <p:spPr>
          <a:xfrm>
            <a:off x="3323980" y="1384242"/>
            <a:ext cx="226744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Exemplo 2</a:t>
            </a:r>
            <a:r>
              <a:rPr lang="pt-BR" dirty="0"/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79C180-285F-B4E3-B3DA-0BD35D986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1771650"/>
            <a:ext cx="51339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67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13284</TotalTime>
  <Words>1081</Words>
  <Application>Microsoft Office PowerPoint</Application>
  <PresentationFormat>Apresentação na tela (4:3)</PresentationFormat>
  <Paragraphs>169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Courier New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EDIBERTO MARIANO DA SILVA</cp:lastModifiedBy>
  <cp:revision>2404</cp:revision>
  <cp:lastPrinted>1601-01-01T00:00:00Z</cp:lastPrinted>
  <dcterms:created xsi:type="dcterms:W3CDTF">2015-08-12T20:16:29Z</dcterms:created>
  <dcterms:modified xsi:type="dcterms:W3CDTF">2024-04-20T03:38:20Z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