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23"/>
  </p:notesMasterIdLst>
  <p:handoutMasterIdLst>
    <p:handoutMasterId r:id="rId24"/>
  </p:handoutMasterIdLst>
  <p:sldIdLst>
    <p:sldId id="256" r:id="rId2"/>
    <p:sldId id="572" r:id="rId3"/>
    <p:sldId id="587" r:id="rId4"/>
    <p:sldId id="588" r:id="rId5"/>
    <p:sldId id="589" r:id="rId6"/>
    <p:sldId id="590" r:id="rId7"/>
    <p:sldId id="519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86" r:id="rId22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82C44CA-E2B4-4C7D-8BFA-3FB5A07CC1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CC3FC-B3CB-48DC-B16B-02BDBB2C8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795B99D0-C1FD-4E63-9F73-69C439E975EF}" type="datetime1">
              <a:rPr lang="en-US"/>
              <a:pPr>
                <a:defRPr/>
              </a:pPr>
              <a:t>5/12/2024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1BDB7C-DF7D-48CC-8EE0-E0E0A38031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6D62F-83A9-446B-B307-580A882884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6920F-E7B7-4348-B9DD-FEFEAB86D2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636246CB-B22B-4096-9A8B-838F42D0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722193B6-23D6-4BFE-A9A0-72513990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1B461983-D81E-4FE7-BC4D-00683D02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9CF3B1F2-B597-4BC9-A11F-D2D1002D5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35239921-9614-46C0-B1F5-F22C4AFF2B7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DFCC9C6C-D0A2-430D-91A4-B8852AC130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A19D7220-0538-45E4-932D-C190A5B055B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4ADF483-4F0E-4202-A5D1-2A7EF88730D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B4AC72C3-77D0-40C0-9372-A4C2653F559E}" type="datetime1">
              <a:rPr lang="en-US" altLang="en-US"/>
              <a:pPr>
                <a:defRPr/>
              </a:pPr>
              <a:t>5/12/2024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70674B82-CEAA-40CE-9F57-C4CDB8E6C0D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3A415268-3CDE-4C7D-BFF8-9202478413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5D8A69-E2A5-402A-9661-C10D507829C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FE64465E-191D-41A1-92A1-A33265D9C4F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1C8A3-177F-4C38-BD09-839D38963331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22C97914-2653-400B-A21B-1999EAFA6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D1FC602D-CE17-4D9B-BEA1-37EAD231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C39C4AED-BB98-4E6C-98EB-69A9503A7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365C0C5-6F25-455C-AA3F-EF646FB44BBB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292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778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839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750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633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562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661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345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815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21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839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999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170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84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341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347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606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341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576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739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FFCF605-020E-48A6-834E-E1F86ECE63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074FC-3ECD-4176-AF77-3E16ABDDAA9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52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317844A-2632-4BC6-B05C-DF3A6FAFC82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6F827-CE20-4F2D-B942-8F9C8E448EB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998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1BD56ED-23B1-456D-94B4-1AA418D17EA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4089-3F05-4FB3-A2F6-D5B78387D3D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63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6F118B1-9AF3-4114-9F84-D866AF828D5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A164E-70A9-4B91-8590-8B4777432958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500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44CD083-2C92-4D2E-9E9E-25BD397C81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FFFAE-8103-4F6E-9C3A-51B706A0615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03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9703874-B872-4D14-843E-177022BC1B0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EE346-AB55-495A-B97A-6FAB2F5D15DF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30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347405E-6CA8-4836-B687-2699B807CC3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6220D-0C29-45B9-A54B-14486D4B52F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8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67B0CAA-C94E-4AD6-8EDF-4B8F4E61878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93A91-20B7-4C9F-A643-7A4B88F4E3F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80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2">
            <a:extLst>
              <a:ext uri="{FF2B5EF4-FFF2-40B4-BE49-F238E27FC236}">
                <a16:creationId xmlns:a16="http://schemas.microsoft.com/office/drawing/2014/main" id="{F5957D37-2BB7-4940-9FF3-C0CE73CF22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09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3" name="CaixaDeTexto 13">
            <a:extLst>
              <a:ext uri="{FF2B5EF4-FFF2-40B4-BE49-F238E27FC236}">
                <a16:creationId xmlns:a16="http://schemas.microsoft.com/office/drawing/2014/main" id="{F825DF52-8B7A-4467-A65D-BC9201E173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1544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z="800" b="1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FC613E1-146B-44C8-A2DD-76F0AB8116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AFA30-58A3-4BD6-B5B8-4ABEF8CE0DFD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220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2218B92-6FC7-4552-8581-191345F3EF4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65B2B-BD47-4FF4-97C4-D450692A9F6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96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C49A5B9-EDAC-49DB-BA95-805CA85C076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204B-680C-4248-93D4-C2AF6410710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76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DEE2A89-0DAE-4FD6-8BA0-368D984EC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4D5ACE0-DB7D-4F22-8AA5-845C73E4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6EF0FD1-1005-4D13-BEB8-64C475D7A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6B28AD2-300B-410C-95DC-FA74F5AE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3747C51B-E800-47A3-9A3F-C92B5639F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530C03E4-D9D7-4C13-995A-A0BA5B773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0CDC0C78-963B-421E-879F-031FAAD4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551AEE9E-3C0B-4BB0-A7D1-32C484EA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AC030931-C2F1-40D4-94F9-1C9DB0DB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4EBCBA0-59AA-49A8-BCD7-6D39DDEF11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4AAE71-4E00-4F0E-8FAE-9163EBFAC71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71" r:id="rId7"/>
    <p:sldLayoutId id="2147485267" r:id="rId8"/>
    <p:sldLayoutId id="2147485268" r:id="rId9"/>
    <p:sldLayoutId id="2147485269" r:id="rId10"/>
    <p:sldLayoutId id="214748527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DejaVu Sans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DejaVu Sans" charset="0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DejaVu Sans" charset="0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DejaVu Sans" charset="0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Throwabl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Throwable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90A2AAA1-7FB8-437B-B190-FA5137DE6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31963"/>
            <a:ext cx="7723188" cy="13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  - ARA0075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3721FA2-AEBD-4A47-BDF2-BE7C0AB3C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2FFC76D7-6AB9-4484-BDAF-6908EC77A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BB5FFE2-4763-45FC-85D7-E82F40AC079A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6D5A6125-0EEE-4503-8022-DA46D9D86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448050"/>
            <a:ext cx="7543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Aula 09</a:t>
            </a:r>
          </a:p>
          <a:p>
            <a:pPr algn="ctr"/>
            <a:endParaRPr lang="en-US" altLang="en-US" sz="44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7325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Tipos de drivers JDBC">
            <a:extLst>
              <a:ext uri="{FF2B5EF4-FFF2-40B4-BE49-F238E27FC236}">
                <a16:creationId xmlns:a16="http://schemas.microsoft.com/office/drawing/2014/main" id="{80B16729-B28F-6773-1A6A-2286B3564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83" b="9238"/>
          <a:stretch/>
        </p:blipFill>
        <p:spPr bwMode="auto">
          <a:xfrm>
            <a:off x="1447800" y="914400"/>
            <a:ext cx="5711298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API JDBC: Tipos de JDBC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CEE2CB4-A11E-4B74-E1DD-28D3DD4C0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071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7325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Tipos de drivers JDBC">
            <a:extLst>
              <a:ext uri="{FF2B5EF4-FFF2-40B4-BE49-F238E27FC236}">
                <a16:creationId xmlns:a16="http://schemas.microsoft.com/office/drawing/2014/main" id="{80B16729-B28F-6773-1A6A-2286B3564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83" b="9238"/>
          <a:stretch/>
        </p:blipFill>
        <p:spPr bwMode="auto">
          <a:xfrm>
            <a:off x="3657600" y="990600"/>
            <a:ext cx="5486400" cy="5257800"/>
          </a:xfrm>
          <a:prstGeom prst="rect">
            <a:avLst/>
          </a:prstGeom>
          <a:noFill/>
        </p:spPr>
      </p:pic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API JDBC: Tipos de JDBC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CEE2CB4-A11E-4B74-E1DD-28D3DD4C0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"/>
            <a:ext cx="6670391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A6A04-FFB5-6D47-C4FA-826254D90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74767"/>
            <a:ext cx="3204102" cy="378783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dirty="0">
                <a:solidFill>
                  <a:srgbClr val="0070C0"/>
                </a:solidFill>
              </a:rPr>
              <a:t>Na arquitetura da JDBC, o </a:t>
            </a:r>
            <a:r>
              <a:rPr lang="pt-BR" sz="2000" b="1" dirty="0">
                <a:solidFill>
                  <a:schemeClr val="tx1"/>
                </a:solidFill>
              </a:rPr>
              <a:t>Driver</a:t>
            </a:r>
            <a:r>
              <a:rPr lang="pt-BR" sz="2000" dirty="0">
                <a:solidFill>
                  <a:srgbClr val="0070C0"/>
                </a:solidFill>
              </a:rPr>
              <a:t> é o componente responsável por se comunicar com uma fonte de dados específica. Dessa forma, caso seja necessário mudar a fonte de dados, de </a:t>
            </a:r>
            <a:r>
              <a:rPr lang="pt-BR" sz="2000" dirty="0">
                <a:solidFill>
                  <a:schemeClr val="tx1"/>
                </a:solidFill>
              </a:rPr>
              <a:t>arquivos XML</a:t>
            </a:r>
            <a:r>
              <a:rPr lang="pt-BR" sz="2000" dirty="0">
                <a:solidFill>
                  <a:srgbClr val="0070C0"/>
                </a:solidFill>
              </a:rPr>
              <a:t> para um banco de dados como Oracle, por exemplo, </a:t>
            </a:r>
            <a:r>
              <a:rPr lang="pt-BR" sz="2000" b="1" dirty="0">
                <a:solidFill>
                  <a:schemeClr val="tx1"/>
                </a:solidFill>
              </a:rPr>
              <a:t>basta utilizar o driver adequado</a:t>
            </a:r>
            <a:r>
              <a:rPr lang="pt-BR" sz="20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F7A691-2680-71EC-6BF3-9C5BAA21F811}"/>
              </a:ext>
            </a:extLst>
          </p:cNvPr>
          <p:cNvSpPr txBox="1"/>
          <p:nvPr/>
        </p:nvSpPr>
        <p:spPr>
          <a:xfrm>
            <a:off x="3733800" y="2325469"/>
            <a:ext cx="5334000" cy="64633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0A53B0A-A0E5-3799-5F5E-068C059CCD19}"/>
              </a:ext>
            </a:extLst>
          </p:cNvPr>
          <p:cNvCxnSpPr>
            <a:stCxn id="5" idx="1"/>
          </p:cNvCxnSpPr>
          <p:nvPr/>
        </p:nvCxnSpPr>
        <p:spPr bwMode="auto">
          <a:xfrm flipH="1">
            <a:off x="3356502" y="2648635"/>
            <a:ext cx="377298" cy="551765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03715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7325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Tipos de drivers JDBC">
            <a:extLst>
              <a:ext uri="{FF2B5EF4-FFF2-40B4-BE49-F238E27FC236}">
                <a16:creationId xmlns:a16="http://schemas.microsoft.com/office/drawing/2014/main" id="{80B16729-B28F-6773-1A6A-2286B3564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83" b="9238"/>
          <a:stretch/>
        </p:blipFill>
        <p:spPr bwMode="auto">
          <a:xfrm>
            <a:off x="3657600" y="990600"/>
            <a:ext cx="5486400" cy="5257800"/>
          </a:xfrm>
          <a:prstGeom prst="rect">
            <a:avLst/>
          </a:prstGeom>
          <a:noFill/>
        </p:spPr>
      </p:pic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API JDBC: Tipos de JDBC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CEE2CB4-A11E-4B74-E1DD-28D3DD4C0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"/>
            <a:ext cx="6670391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A6A04-FFB5-6D47-C4FA-826254D90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74767"/>
            <a:ext cx="3204102" cy="194117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dirty="0">
                <a:solidFill>
                  <a:srgbClr val="0070C0"/>
                </a:solidFill>
              </a:rPr>
              <a:t>Foi o primeiro tipo a ser desenvolvido, </a:t>
            </a:r>
            <a:r>
              <a:rPr lang="pt-BR" sz="2000" dirty="0">
                <a:solidFill>
                  <a:srgbClr val="FF0000"/>
                </a:solidFill>
              </a:rPr>
              <a:t>não faz uma conexão real com o banco de dados</a:t>
            </a:r>
            <a:r>
              <a:rPr lang="pt-BR" sz="2000" dirty="0">
                <a:solidFill>
                  <a:srgbClr val="0070C0"/>
                </a:solidFill>
              </a:rPr>
              <a:t>, mas sim </a:t>
            </a:r>
            <a:r>
              <a:rPr lang="pt-BR" sz="2000" b="1" dirty="0">
                <a:solidFill>
                  <a:schemeClr val="tx1"/>
                </a:solidFill>
              </a:rPr>
              <a:t>uma conexão com ODBC</a:t>
            </a:r>
            <a:r>
              <a:rPr lang="pt-BR" sz="2000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F7A691-2680-71EC-6BF3-9C5BAA21F811}"/>
              </a:ext>
            </a:extLst>
          </p:cNvPr>
          <p:cNvSpPr txBox="1"/>
          <p:nvPr/>
        </p:nvSpPr>
        <p:spPr>
          <a:xfrm>
            <a:off x="3733800" y="2295525"/>
            <a:ext cx="1524000" cy="23083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89C1A2A-07F5-4B83-F598-8F450953A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52525"/>
            <a:ext cx="28194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JDBC </a:t>
            </a:r>
            <a:r>
              <a:rPr lang="pt-BR" altLang="en-US" b="1" dirty="0">
                <a:solidFill>
                  <a:schemeClr val="tx1"/>
                </a:solidFill>
              </a:rPr>
              <a:t>tipo 1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1EBD09B-1F3F-D66B-455F-17890FDD5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926227"/>
            <a:ext cx="3204102" cy="1633397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dirty="0">
                <a:solidFill>
                  <a:srgbClr val="0070C0"/>
                </a:solidFill>
              </a:rPr>
              <a:t>Ele é composto pelas </a:t>
            </a:r>
            <a:r>
              <a:rPr lang="pt-BR" sz="2000" dirty="0">
                <a:solidFill>
                  <a:srgbClr val="FF0000"/>
                </a:solidFill>
              </a:rPr>
              <a:t>classes</a:t>
            </a:r>
            <a:r>
              <a:rPr lang="pt-BR" sz="2000" dirty="0">
                <a:solidFill>
                  <a:srgbClr val="0070C0"/>
                </a:solidFill>
              </a:rPr>
              <a:t> do pacote </a:t>
            </a:r>
            <a:r>
              <a:rPr lang="pt-BR" sz="2000" dirty="0" err="1">
                <a:solidFill>
                  <a:schemeClr val="tx1"/>
                </a:solidFill>
              </a:rPr>
              <a:t>sun.jdbc.odbc</a:t>
            </a:r>
            <a:r>
              <a:rPr lang="pt-BR" sz="2000" dirty="0">
                <a:solidFill>
                  <a:srgbClr val="0070C0"/>
                </a:solidFill>
              </a:rPr>
              <a:t>  e uma </a:t>
            </a:r>
            <a:r>
              <a:rPr lang="pt-BR" sz="2000" dirty="0">
                <a:solidFill>
                  <a:srgbClr val="FF0000"/>
                </a:solidFill>
              </a:rPr>
              <a:t>biblioteca</a:t>
            </a:r>
            <a:r>
              <a:rPr lang="pt-BR" sz="2000" dirty="0">
                <a:solidFill>
                  <a:srgbClr val="0070C0"/>
                </a:solidFill>
              </a:rPr>
              <a:t> de código nativo.</a:t>
            </a:r>
          </a:p>
        </p:txBody>
      </p:sp>
    </p:spTree>
    <p:extLst>
      <p:ext uri="{BB962C8B-B14F-4D97-AF65-F5344CB8AC3E}">
        <p14:creationId xmlns:p14="http://schemas.microsoft.com/office/powerpoint/2010/main" val="2699250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7325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Tipos de drivers JDBC">
            <a:extLst>
              <a:ext uri="{FF2B5EF4-FFF2-40B4-BE49-F238E27FC236}">
                <a16:creationId xmlns:a16="http://schemas.microsoft.com/office/drawing/2014/main" id="{80B16729-B28F-6773-1A6A-2286B3564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83" b="9238"/>
          <a:stretch/>
        </p:blipFill>
        <p:spPr bwMode="auto">
          <a:xfrm>
            <a:off x="3657600" y="990600"/>
            <a:ext cx="5486400" cy="5257800"/>
          </a:xfrm>
          <a:prstGeom prst="rect">
            <a:avLst/>
          </a:prstGeom>
          <a:noFill/>
        </p:spPr>
      </p:pic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API JDBC: Tipos de JDBC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CEE2CB4-A11E-4B74-E1DD-28D3DD4C0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"/>
            <a:ext cx="6670391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A6A04-FFB5-6D47-C4FA-826254D90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74767"/>
            <a:ext cx="3204102" cy="2248950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dirty="0">
                <a:solidFill>
                  <a:srgbClr val="0070C0"/>
                </a:solidFill>
              </a:rPr>
              <a:t>Esse driver </a:t>
            </a:r>
            <a:r>
              <a:rPr lang="pt-BR" sz="2000" b="1" dirty="0">
                <a:solidFill>
                  <a:srgbClr val="FF0000"/>
                </a:solidFill>
              </a:rPr>
              <a:t>eliminou a dependência de ODBC</a:t>
            </a:r>
            <a:r>
              <a:rPr lang="pt-BR" sz="2000" dirty="0">
                <a:solidFill>
                  <a:srgbClr val="0070C0"/>
                </a:solidFill>
              </a:rPr>
              <a:t>, mas ainda é escrito em linguagem nativa e esse código nativo permite </a:t>
            </a:r>
            <a:r>
              <a:rPr lang="pt-BR" sz="2000" b="1" dirty="0">
                <a:solidFill>
                  <a:srgbClr val="FF0000"/>
                </a:solidFill>
              </a:rPr>
              <a:t>fazer chamadas a uma API cliente do SGBD.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F7A691-2680-71EC-6BF3-9C5BAA21F811}"/>
              </a:ext>
            </a:extLst>
          </p:cNvPr>
          <p:cNvSpPr txBox="1"/>
          <p:nvPr/>
        </p:nvSpPr>
        <p:spPr>
          <a:xfrm>
            <a:off x="5257800" y="2295525"/>
            <a:ext cx="1371600" cy="147732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89C1A2A-07F5-4B83-F598-8F450953A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52525"/>
            <a:ext cx="28194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JDBC </a:t>
            </a:r>
            <a:r>
              <a:rPr lang="pt-BR" altLang="en-US" b="1" dirty="0">
                <a:solidFill>
                  <a:schemeClr val="tx1"/>
                </a:solidFill>
              </a:rPr>
              <a:t>tipo 2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1EBD09B-1F3F-D66B-455F-17890FDD5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343400"/>
            <a:ext cx="3204102" cy="1941173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dirty="0">
                <a:solidFill>
                  <a:srgbClr val="0070C0"/>
                </a:solidFill>
              </a:rPr>
              <a:t>Também é necessária a </a:t>
            </a:r>
            <a:r>
              <a:rPr lang="pt-BR" sz="2000" dirty="0">
                <a:solidFill>
                  <a:srgbClr val="FF0000"/>
                </a:solidFill>
              </a:rPr>
              <a:t>instalação de bibliotecas de código nativo na máquina</a:t>
            </a:r>
            <a:r>
              <a:rPr lang="pt-BR" sz="2000" dirty="0">
                <a:solidFill>
                  <a:srgbClr val="0070C0"/>
                </a:solidFill>
              </a:rPr>
              <a:t> onde o sistema será executado, assim como o tipo 1.</a:t>
            </a:r>
          </a:p>
        </p:txBody>
      </p:sp>
    </p:spTree>
    <p:extLst>
      <p:ext uri="{BB962C8B-B14F-4D97-AF65-F5344CB8AC3E}">
        <p14:creationId xmlns:p14="http://schemas.microsoft.com/office/powerpoint/2010/main" val="22288076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7325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Tipos de drivers JDBC">
            <a:extLst>
              <a:ext uri="{FF2B5EF4-FFF2-40B4-BE49-F238E27FC236}">
                <a16:creationId xmlns:a16="http://schemas.microsoft.com/office/drawing/2014/main" id="{80B16729-B28F-6773-1A6A-2286B3564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83" b="9238"/>
          <a:stretch/>
        </p:blipFill>
        <p:spPr bwMode="auto">
          <a:xfrm>
            <a:off x="3657600" y="990600"/>
            <a:ext cx="5486400" cy="5257800"/>
          </a:xfrm>
          <a:prstGeom prst="rect">
            <a:avLst/>
          </a:prstGeom>
          <a:noFill/>
        </p:spPr>
      </p:pic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API JDBC: Tipos de JDBC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CEE2CB4-A11E-4B74-E1DD-28D3DD4C0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"/>
            <a:ext cx="6670391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A6A04-FFB5-6D47-C4FA-826254D90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74767"/>
            <a:ext cx="3204102" cy="2684967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dirty="0">
                <a:solidFill>
                  <a:srgbClr val="0070C0"/>
                </a:solidFill>
              </a:rPr>
              <a:t>Por ainda serem escritas em linguagem nativas, os dois tipos (1 e 2) </a:t>
            </a:r>
            <a:r>
              <a:rPr lang="pt-BR" sz="2000" b="1" dirty="0">
                <a:solidFill>
                  <a:srgbClr val="FF0000"/>
                </a:solidFill>
              </a:rPr>
              <a:t>não suportam a portabilidade,</a:t>
            </a:r>
            <a:r>
              <a:rPr lang="pt-BR" sz="2000" dirty="0">
                <a:solidFill>
                  <a:srgbClr val="0070C0"/>
                </a:solidFill>
              </a:rPr>
              <a:t> uma grande </a:t>
            </a:r>
            <a:r>
              <a:rPr lang="pt-BR" sz="2000" b="1" dirty="0">
                <a:solidFill>
                  <a:schemeClr val="tx1"/>
                </a:solidFill>
              </a:rPr>
              <a:t>desvantagem desses drivers.</a:t>
            </a: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F7A691-2680-71EC-6BF3-9C5BAA21F811}"/>
              </a:ext>
            </a:extLst>
          </p:cNvPr>
          <p:cNvSpPr txBox="1"/>
          <p:nvPr/>
        </p:nvSpPr>
        <p:spPr>
          <a:xfrm>
            <a:off x="3657600" y="2332672"/>
            <a:ext cx="2971800" cy="64633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89C1A2A-07F5-4B83-F598-8F450953A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52525"/>
            <a:ext cx="28194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JDBC </a:t>
            </a:r>
            <a:r>
              <a:rPr lang="pt-BR" altLang="en-US" b="1" dirty="0">
                <a:solidFill>
                  <a:schemeClr val="tx1"/>
                </a:solidFill>
              </a:rPr>
              <a:t>tipo 1 e 2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762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7325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Tipos de drivers JDBC">
            <a:extLst>
              <a:ext uri="{FF2B5EF4-FFF2-40B4-BE49-F238E27FC236}">
                <a16:creationId xmlns:a16="http://schemas.microsoft.com/office/drawing/2014/main" id="{80B16729-B28F-6773-1A6A-2286B3564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83" b="9238"/>
          <a:stretch/>
        </p:blipFill>
        <p:spPr bwMode="auto">
          <a:xfrm>
            <a:off x="3657600" y="990600"/>
            <a:ext cx="5486400" cy="5257800"/>
          </a:xfrm>
          <a:prstGeom prst="rect">
            <a:avLst/>
          </a:prstGeom>
          <a:noFill/>
        </p:spPr>
      </p:pic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API JDBC: Tipos de JDBC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CEE2CB4-A11E-4B74-E1DD-28D3DD4C0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"/>
            <a:ext cx="6670391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A6A04-FFB5-6D47-C4FA-826254D90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74767"/>
            <a:ext cx="3204102" cy="1633397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FF0000"/>
                </a:solidFill>
              </a:rPr>
              <a:t>Totalmente escrito em Java</a:t>
            </a:r>
            <a:r>
              <a:rPr lang="pt-BR" sz="2000" dirty="0">
                <a:solidFill>
                  <a:srgbClr val="0070C0"/>
                </a:solidFill>
              </a:rPr>
              <a:t>, eliminou a necessidade de bibliotecas de código nativo </a:t>
            </a:r>
            <a:r>
              <a:rPr lang="pt-BR" sz="2000" dirty="0">
                <a:solidFill>
                  <a:schemeClr val="tx1"/>
                </a:solidFill>
              </a:rPr>
              <a:t>favorecendo a portabilidade</a:t>
            </a:r>
            <a:r>
              <a:rPr lang="pt-BR" sz="2000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F7A691-2680-71EC-6BF3-9C5BAA21F811}"/>
              </a:ext>
            </a:extLst>
          </p:cNvPr>
          <p:cNvSpPr txBox="1"/>
          <p:nvPr/>
        </p:nvSpPr>
        <p:spPr>
          <a:xfrm>
            <a:off x="6629400" y="2332672"/>
            <a:ext cx="1219200" cy="64633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89C1A2A-07F5-4B83-F598-8F450953A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52525"/>
            <a:ext cx="28194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JDBC </a:t>
            </a:r>
            <a:r>
              <a:rPr lang="pt-BR" altLang="en-US" b="1" dirty="0">
                <a:solidFill>
                  <a:schemeClr val="tx1"/>
                </a:solidFill>
              </a:rPr>
              <a:t>tipo 3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E362C6-A8DD-E009-6218-2BD4EF7CD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624403"/>
            <a:ext cx="3204102" cy="2033506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Esse tipo de driver permite a </a:t>
            </a:r>
            <a:r>
              <a:rPr lang="pt-BR" dirty="0">
                <a:solidFill>
                  <a:srgbClr val="FF0000"/>
                </a:solidFill>
              </a:rPr>
              <a:t>conversão de </a:t>
            </a:r>
            <a:r>
              <a:rPr lang="pt-BR" dirty="0">
                <a:solidFill>
                  <a:schemeClr val="tx1"/>
                </a:solidFill>
              </a:rPr>
              <a:t>chamadas JDBC</a:t>
            </a:r>
            <a:r>
              <a:rPr lang="pt-BR" dirty="0">
                <a:solidFill>
                  <a:srgbClr val="FF0000"/>
                </a:solidFill>
              </a:rPr>
              <a:t> em chamadas a um protocolo de rede genérico </a:t>
            </a:r>
            <a:r>
              <a:rPr lang="pt-BR" dirty="0">
                <a:solidFill>
                  <a:srgbClr val="0070C0"/>
                </a:solidFill>
              </a:rPr>
              <a:t>que então pode ser convertido a chamadas à API específica do SGBD.</a:t>
            </a:r>
          </a:p>
        </p:txBody>
      </p:sp>
    </p:spTree>
    <p:extLst>
      <p:ext uri="{BB962C8B-B14F-4D97-AF65-F5344CB8AC3E}">
        <p14:creationId xmlns:p14="http://schemas.microsoft.com/office/powerpoint/2010/main" val="12910427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7325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Tipos de drivers JDBC">
            <a:extLst>
              <a:ext uri="{FF2B5EF4-FFF2-40B4-BE49-F238E27FC236}">
                <a16:creationId xmlns:a16="http://schemas.microsoft.com/office/drawing/2014/main" id="{80B16729-B28F-6773-1A6A-2286B3564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83" b="9238"/>
          <a:stretch/>
        </p:blipFill>
        <p:spPr bwMode="auto">
          <a:xfrm>
            <a:off x="3657600" y="990600"/>
            <a:ext cx="5486400" cy="5257800"/>
          </a:xfrm>
          <a:prstGeom prst="rect">
            <a:avLst/>
          </a:prstGeom>
          <a:noFill/>
        </p:spPr>
      </p:pic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API JDBC: Tipos de JDBC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CEE2CB4-A11E-4B74-E1DD-28D3DD4C0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"/>
            <a:ext cx="6670391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A6A04-FFB5-6D47-C4FA-826254D90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74767"/>
            <a:ext cx="3204102" cy="2310505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Também é totalmente escrito em Java, utiliza o </a:t>
            </a:r>
            <a:r>
              <a:rPr lang="pt-BR" dirty="0">
                <a:solidFill>
                  <a:srgbClr val="FF0000"/>
                </a:solidFill>
              </a:rPr>
              <a:t>protocolo de rede proprietário do SGBD</a:t>
            </a:r>
            <a:r>
              <a:rPr lang="pt-BR" dirty="0">
                <a:solidFill>
                  <a:srgbClr val="0070C0"/>
                </a:solidFill>
              </a:rPr>
              <a:t>, convertendo as chamadas JDBC para chamadas diretas ao SGBD </a:t>
            </a:r>
            <a:r>
              <a:rPr lang="pt-BR" dirty="0">
                <a:solidFill>
                  <a:srgbClr val="FF0000"/>
                </a:solidFill>
              </a:rPr>
              <a:t>dispensando uma API cliente intermediária.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F7A691-2680-71EC-6BF3-9C5BAA21F811}"/>
              </a:ext>
            </a:extLst>
          </p:cNvPr>
          <p:cNvSpPr txBox="1"/>
          <p:nvPr/>
        </p:nvSpPr>
        <p:spPr>
          <a:xfrm>
            <a:off x="7848600" y="2332672"/>
            <a:ext cx="1219200" cy="64633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89C1A2A-07F5-4B83-F598-8F450953A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52525"/>
            <a:ext cx="28194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JDBC </a:t>
            </a:r>
            <a:r>
              <a:rPr lang="pt-BR" altLang="en-US" b="1" dirty="0">
                <a:solidFill>
                  <a:schemeClr val="tx1"/>
                </a:solidFill>
              </a:rPr>
              <a:t>tipo 4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2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7325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pic>
        <p:nvPicPr>
          <p:cNvPr id="2" name="Picture 2" descr="Tipos de drivers JDBC">
            <a:extLst>
              <a:ext uri="{FF2B5EF4-FFF2-40B4-BE49-F238E27FC236}">
                <a16:creationId xmlns:a16="http://schemas.microsoft.com/office/drawing/2014/main" id="{80B16729-B28F-6773-1A6A-2286B3564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183" b="9238"/>
          <a:stretch/>
        </p:blipFill>
        <p:spPr bwMode="auto">
          <a:xfrm>
            <a:off x="3657600" y="990600"/>
            <a:ext cx="5486400" cy="5257800"/>
          </a:xfrm>
          <a:prstGeom prst="rect">
            <a:avLst/>
          </a:prstGeom>
          <a:noFill/>
        </p:spPr>
      </p:pic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API JDBC: Tipos de JDBC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CEE2CB4-A11E-4B74-E1DD-28D3DD4C0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"/>
            <a:ext cx="6670391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A6A04-FFB5-6D47-C4FA-826254D90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74767"/>
            <a:ext cx="3276600" cy="1202510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Os dois tipos são completamente escritos em Java, </a:t>
            </a:r>
            <a:r>
              <a:rPr lang="pt-BR" b="1" dirty="0">
                <a:solidFill>
                  <a:srgbClr val="FF0000"/>
                </a:solidFill>
              </a:rPr>
              <a:t>facilitando a portabilidade.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F7A691-2680-71EC-6BF3-9C5BAA21F811}"/>
              </a:ext>
            </a:extLst>
          </p:cNvPr>
          <p:cNvSpPr txBox="1"/>
          <p:nvPr/>
        </p:nvSpPr>
        <p:spPr>
          <a:xfrm>
            <a:off x="6629400" y="2332672"/>
            <a:ext cx="2438400" cy="64633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89C1A2A-07F5-4B83-F598-8F450953A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52525"/>
            <a:ext cx="28194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JDBC </a:t>
            </a:r>
            <a:r>
              <a:rPr lang="pt-BR" altLang="en-US" b="1" dirty="0">
                <a:solidFill>
                  <a:schemeClr val="tx1"/>
                </a:solidFill>
              </a:rPr>
              <a:t>tipo 3 e 4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8796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7325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em Java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CEE2CB4-A11E-4B74-E1DD-28D3DD4C0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"/>
            <a:ext cx="6670391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307217-476E-7EBC-459F-9CDD16266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66800"/>
            <a:ext cx="7453375" cy="31859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AE9C4F8-AC6A-C6B1-5487-7845906A2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912" y="2666070"/>
            <a:ext cx="6511636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36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7325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Banco de Dados em Java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CEE2CB4-A11E-4B74-E1DD-28D3DD4C0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"/>
            <a:ext cx="6670391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24A293-7BD6-E132-FAB9-B4B6E6C5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61" y="1143000"/>
            <a:ext cx="8029339" cy="485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333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TEMA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EBC32712-7823-442B-9BA8-2A8AC089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7924800" cy="402291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000" dirty="0">
                <a:solidFill>
                  <a:srgbClr val="0070C0"/>
                </a:solidFill>
              </a:rPr>
              <a:t> API JDBC</a:t>
            </a:r>
            <a:endParaRPr lang="pt-BR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60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7325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CEE2CB4-A11E-4B74-E1DD-28D3DD4C0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"/>
            <a:ext cx="6670391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58267AD-FD4F-32DA-20D9-C254C2070DEF}"/>
              </a:ext>
            </a:extLst>
          </p:cNvPr>
          <p:cNvSpPr txBox="1">
            <a:spLocks/>
          </p:cNvSpPr>
          <p:nvPr/>
        </p:nvSpPr>
        <p:spPr>
          <a:xfrm>
            <a:off x="132425" y="1471246"/>
            <a:ext cx="8478175" cy="9671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49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DejaVu Sans" charset="0"/>
                <a:cs typeface="+mj-cs"/>
              </a:defRPr>
            </a:lvl1pPr>
            <a:lvl2pPr algn="l" defTabSz="449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algn="l" defTabSz="449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algn="l" defTabSz="449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algn="l" defTabSz="449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sz="4000" b="1" dirty="0"/>
              <a:t>Atenção!</a:t>
            </a:r>
            <a:endParaRPr lang="pt-BR" sz="40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98673BE-CD6E-732D-48FF-A1569F1B5884}"/>
              </a:ext>
            </a:extLst>
          </p:cNvPr>
          <p:cNvSpPr txBox="1">
            <a:spLocks/>
          </p:cNvSpPr>
          <p:nvPr/>
        </p:nvSpPr>
        <p:spPr>
          <a:xfrm>
            <a:off x="228600" y="2625054"/>
            <a:ext cx="8250696" cy="9671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200" dirty="0"/>
              <a:t>Acessem o Conteúdo Digital das aulas. </a:t>
            </a:r>
            <a:endParaRPr lang="pt-BR" sz="32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97373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7325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CEE2CB4-A11E-4B74-E1DD-28D3DD4C0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"/>
            <a:ext cx="6670391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B915F5-BED6-2173-41F1-DCD77637DE44}"/>
              </a:ext>
            </a:extLst>
          </p:cNvPr>
          <p:cNvSpPr txBox="1">
            <a:spLocks/>
          </p:cNvSpPr>
          <p:nvPr/>
        </p:nvSpPr>
        <p:spPr>
          <a:xfrm>
            <a:off x="162113" y="973748"/>
            <a:ext cx="8478175" cy="96715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49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DejaVu Sans" charset="0"/>
                <a:cs typeface="+mj-cs"/>
              </a:defRPr>
            </a:lvl1pPr>
            <a:lvl2pPr algn="l" defTabSz="449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algn="l" defTabSz="449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algn="l" defTabSz="449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algn="l" defTabSz="449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sz="4000" b="1" dirty="0"/>
              <a:t>Bibliografia – Leitura OBRIGATÓRIA</a:t>
            </a:r>
            <a:endParaRPr lang="pt-BR" sz="400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E2019D1-29FD-258D-893C-75A78A74D9C4}"/>
              </a:ext>
            </a:extLst>
          </p:cNvPr>
          <p:cNvSpPr txBox="1">
            <a:spLocks/>
          </p:cNvSpPr>
          <p:nvPr/>
        </p:nvSpPr>
        <p:spPr>
          <a:xfrm>
            <a:off x="685800" y="1802147"/>
            <a:ext cx="7500633" cy="345565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00"/>
              <a:t>Deitel, Paul; Deitel, Harvey. </a:t>
            </a:r>
            <a:r>
              <a:rPr lang="pt-BR" sz="2400" b="1"/>
              <a:t>Java: Como Programar</a:t>
            </a:r>
            <a:r>
              <a:rPr lang="pt-BR" sz="2400"/>
              <a:t>. 10ª Edição. São Paulo: Pearson, 2016.</a:t>
            </a:r>
          </a:p>
          <a:p>
            <a:pPr algn="just"/>
            <a:r>
              <a:rPr lang="pt-BR" sz="2400"/>
              <a:t>SEBESTA, Roberto. </a:t>
            </a:r>
            <a:r>
              <a:rPr lang="pt-BR" sz="2400" b="1"/>
              <a:t>Conceitos de Linguagem de Programação.</a:t>
            </a:r>
            <a:r>
              <a:rPr lang="pt-BR" sz="2400"/>
              <a:t> 4ª e 5ª Edições. Editora Bookman, 2000 e 2003.</a:t>
            </a:r>
          </a:p>
          <a:p>
            <a:pPr algn="just"/>
            <a:r>
              <a:rPr lang="pt-BR" sz="2400" b="1"/>
              <a:t>Slides de aula. </a:t>
            </a:r>
            <a:r>
              <a:rPr lang="pt-BR" sz="2400"/>
              <a:t>Os slides de aula servem de material de apoio, </a:t>
            </a:r>
            <a:r>
              <a:rPr lang="pt-BR" sz="2400" b="1"/>
              <a:t>não contemplando a ementa oficial do curso</a:t>
            </a:r>
            <a:r>
              <a:rPr lang="pt-BR" sz="2400"/>
              <a:t>. Cabe ao aluno(a) a tarefa de estudar toda a bibliografia contemplada pela ementa.</a:t>
            </a:r>
            <a:endParaRPr lang="pt-BR" sz="24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388413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033" y="2057400"/>
            <a:ext cx="3651735" cy="4022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dirty="0">
                <a:solidFill>
                  <a:srgbClr val="0070C0"/>
                </a:solidFill>
              </a:rPr>
              <a:t>Front-</a:t>
            </a:r>
            <a:r>
              <a:rPr lang="pt-BR" sz="2000" dirty="0" err="1">
                <a:solidFill>
                  <a:srgbClr val="0070C0"/>
                </a:solidFill>
              </a:rPr>
              <a:t>end</a:t>
            </a:r>
            <a:r>
              <a:rPr lang="pt-BR" sz="2000" dirty="0">
                <a:solidFill>
                  <a:srgbClr val="0070C0"/>
                </a:solidFill>
              </a:rPr>
              <a:t> e </a:t>
            </a:r>
            <a:r>
              <a:rPr lang="pt-BR" sz="2000" dirty="0" err="1">
                <a:solidFill>
                  <a:srgbClr val="0070C0"/>
                </a:solidFill>
              </a:rPr>
              <a:t>back-end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48006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INTEGRAÇÃO COM BANCO DE DADOS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4475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b="1" dirty="0">
                <a:solidFill>
                  <a:schemeClr val="tx1"/>
                </a:solidFill>
              </a:rPr>
              <a:t>Recursos para acessar o banco de dados - </a:t>
            </a:r>
            <a:r>
              <a:rPr lang="pt-BR" sz="2000" b="1" dirty="0">
                <a:solidFill>
                  <a:srgbClr val="FF0000"/>
                </a:solidFill>
              </a:rPr>
              <a:t>Conceitos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FD61C58-2964-ADBC-7942-318CBFB1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43750"/>
            <a:ext cx="8610599" cy="833178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600" dirty="0">
                <a:solidFill>
                  <a:srgbClr val="FF0000"/>
                </a:solidFill>
              </a:rPr>
              <a:t>Front-</a:t>
            </a:r>
            <a:r>
              <a:rPr lang="pt-BR" sz="1600" dirty="0" err="1">
                <a:solidFill>
                  <a:srgbClr val="FF0000"/>
                </a:solidFill>
              </a:rPr>
              <a:t>end</a:t>
            </a:r>
            <a:r>
              <a:rPr lang="pt-BR" sz="1600" dirty="0">
                <a:solidFill>
                  <a:srgbClr val="0070C0"/>
                </a:solidFill>
              </a:rPr>
              <a:t>, estamos nos referindo à camada de software responsável pelo interfaceamento do sistema, com o uso de uma linguagem de programação. Por exemplo a linguagem de programação Java.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5793F25-FDC5-1F0A-D397-9A8FB225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81400"/>
            <a:ext cx="8610599" cy="1079399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600" dirty="0">
                <a:solidFill>
                  <a:srgbClr val="FF0000"/>
                </a:solidFill>
              </a:rPr>
              <a:t>Back-</a:t>
            </a:r>
            <a:r>
              <a:rPr lang="pt-BR" sz="1600" dirty="0" err="1">
                <a:solidFill>
                  <a:srgbClr val="FF0000"/>
                </a:solidFill>
              </a:rPr>
              <a:t>end</a:t>
            </a:r>
            <a:r>
              <a:rPr lang="pt-BR" sz="1600" dirty="0">
                <a:solidFill>
                  <a:srgbClr val="0070C0"/>
                </a:solidFill>
              </a:rPr>
              <a:t>, compreende o conjunto de tecnologias com a finalidade de fornecer recursos específicos, devendo ser acessadas a partir de nosso front-</a:t>
            </a:r>
            <a:r>
              <a:rPr lang="pt-BR" sz="1600" dirty="0" err="1">
                <a:solidFill>
                  <a:srgbClr val="0070C0"/>
                </a:solidFill>
              </a:rPr>
              <a:t>end</a:t>
            </a:r>
            <a:r>
              <a:rPr lang="pt-BR" sz="1600" dirty="0">
                <a:solidFill>
                  <a:srgbClr val="0070C0"/>
                </a:solidFill>
              </a:rPr>
              <a:t>, embora não façam parte do mesmo ambiente, como os bancos de dados e as mensagerias. Por exemplo, o banco de dados Derby.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926793-EBE8-B3D3-473F-19FE7DCBE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40401"/>
            <a:ext cx="8610599" cy="132562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600" dirty="0">
                <a:solidFill>
                  <a:srgbClr val="FF0000"/>
                </a:solidFill>
              </a:rPr>
              <a:t>Obs. </a:t>
            </a:r>
            <a:r>
              <a:rPr lang="pt-BR" sz="1600" dirty="0">
                <a:solidFill>
                  <a:srgbClr val="0070C0"/>
                </a:solidFill>
              </a:rPr>
              <a:t>Um grande problema, enfrentado pelas linguagens de programação mais antigas, é que deveríamos ter versões específicas do programa para acesso a cada tipo de servidor de banco de dados, como Oracle, </a:t>
            </a:r>
            <a:r>
              <a:rPr lang="pt-BR" sz="1600" dirty="0" err="1">
                <a:solidFill>
                  <a:srgbClr val="0070C0"/>
                </a:solidFill>
              </a:rPr>
              <a:t>Informix</a:t>
            </a:r>
            <a:r>
              <a:rPr lang="pt-BR" sz="1600" dirty="0">
                <a:solidFill>
                  <a:srgbClr val="0070C0"/>
                </a:solidFill>
              </a:rPr>
              <a:t>, DB2 e SQL Server, entre diversos outros, o que também ocorria com relação aos sistemas de mensagerias, em que podemos citar, como exemplos, MQ Series, </a:t>
            </a:r>
            <a:r>
              <a:rPr lang="pt-BR" sz="1600" dirty="0" err="1">
                <a:solidFill>
                  <a:srgbClr val="0070C0"/>
                </a:solidFill>
              </a:rPr>
              <a:t>JBossMQ</a:t>
            </a:r>
            <a:r>
              <a:rPr lang="pt-BR" sz="1600" dirty="0">
                <a:solidFill>
                  <a:srgbClr val="0070C0"/>
                </a:solidFill>
              </a:rPr>
              <a:t>, </a:t>
            </a:r>
            <a:r>
              <a:rPr lang="pt-BR" sz="1600" dirty="0" err="1">
                <a:solidFill>
                  <a:srgbClr val="0070C0"/>
                </a:solidFill>
              </a:rPr>
              <a:t>ActiveMQ</a:t>
            </a:r>
            <a:r>
              <a:rPr lang="pt-BR" sz="1600" dirty="0">
                <a:solidFill>
                  <a:srgbClr val="0070C0"/>
                </a:solidFill>
              </a:rPr>
              <a:t> e Microsoft MQ.</a:t>
            </a:r>
          </a:p>
        </p:txBody>
      </p:sp>
    </p:spTree>
    <p:extLst>
      <p:ext uri="{BB962C8B-B14F-4D97-AF65-F5344CB8AC3E}">
        <p14:creationId xmlns:p14="http://schemas.microsoft.com/office/powerpoint/2010/main" val="264850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033" y="2057400"/>
            <a:ext cx="3651735" cy="4022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dirty="0">
                <a:solidFill>
                  <a:srgbClr val="0070C0"/>
                </a:solidFill>
              </a:rPr>
              <a:t>Middleware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48006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INTEGRAÇÃO COM BANCO DE DADOS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4475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b="1" dirty="0">
                <a:solidFill>
                  <a:schemeClr val="tx1"/>
                </a:solidFill>
              </a:rPr>
              <a:t>Recursos para acessar o banco de dados - </a:t>
            </a:r>
            <a:r>
              <a:rPr lang="pt-BR" sz="2000" b="1" dirty="0">
                <a:solidFill>
                  <a:srgbClr val="FF0000"/>
                </a:solidFill>
              </a:rPr>
              <a:t>Conceitos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FD61C58-2964-ADBC-7942-318CBFB1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70478"/>
            <a:ext cx="8610599" cy="556179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500" dirty="0">
                <a:solidFill>
                  <a:srgbClr val="FF0000"/>
                </a:solidFill>
              </a:rPr>
              <a:t>Middleware</a:t>
            </a:r>
            <a:r>
              <a:rPr lang="pt-BR" sz="1500" dirty="0">
                <a:solidFill>
                  <a:srgbClr val="0070C0"/>
                </a:solidFill>
              </a:rPr>
              <a:t> é um software que atua como uma camada intermediária entre diferentes sistemas, aplicativos e serviços, facilitando a comunicação e a integração entre eles.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5793F25-FDC5-1F0A-D397-9A8FB225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349771"/>
            <a:ext cx="8610599" cy="556179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500" dirty="0">
                <a:solidFill>
                  <a:srgbClr val="0070C0"/>
                </a:solidFill>
              </a:rPr>
              <a:t>Ele </a:t>
            </a:r>
            <a:r>
              <a:rPr lang="pt-BR" sz="1500" dirty="0">
                <a:solidFill>
                  <a:srgbClr val="FF0000"/>
                </a:solidFill>
              </a:rPr>
              <a:t>permite</a:t>
            </a:r>
            <a:r>
              <a:rPr lang="pt-BR" sz="1500" dirty="0">
                <a:solidFill>
                  <a:srgbClr val="0070C0"/>
                </a:solidFill>
              </a:rPr>
              <a:t> que </a:t>
            </a:r>
            <a:r>
              <a:rPr lang="pt-BR" sz="1500" dirty="0">
                <a:solidFill>
                  <a:srgbClr val="FF0000"/>
                </a:solidFill>
              </a:rPr>
              <a:t>diferentes</a:t>
            </a:r>
            <a:r>
              <a:rPr lang="pt-BR" sz="1500" dirty="0">
                <a:solidFill>
                  <a:srgbClr val="0070C0"/>
                </a:solidFill>
              </a:rPr>
              <a:t> </a:t>
            </a:r>
            <a:r>
              <a:rPr lang="pt-BR" sz="1500" dirty="0">
                <a:solidFill>
                  <a:srgbClr val="FF0000"/>
                </a:solidFill>
              </a:rPr>
              <a:t>componentes</a:t>
            </a:r>
            <a:r>
              <a:rPr lang="pt-BR" sz="1500" dirty="0">
                <a:solidFill>
                  <a:srgbClr val="0070C0"/>
                </a:solidFill>
              </a:rPr>
              <a:t> de software se comuniquem e interajam de forma eficiente, facilitando o desenvolvimento de aplicações distribuídas.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83F86AE-ED0D-445B-849B-8642CC07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12928"/>
            <a:ext cx="8610599" cy="556179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500" dirty="0">
                <a:solidFill>
                  <a:srgbClr val="0070C0"/>
                </a:solidFill>
              </a:rPr>
              <a:t>O </a:t>
            </a:r>
            <a:r>
              <a:rPr lang="pt-BR" sz="1500" dirty="0">
                <a:solidFill>
                  <a:srgbClr val="FF0000"/>
                </a:solidFill>
              </a:rPr>
              <a:t>middleware</a:t>
            </a:r>
            <a:r>
              <a:rPr lang="pt-BR" sz="1500" dirty="0">
                <a:solidFill>
                  <a:srgbClr val="0070C0"/>
                </a:solidFill>
              </a:rPr>
              <a:t> fornece serviços como comunicação, gerenciamento de dados, segurança e monitoramento, tornando a integração entre sistemas heterogêneos mais fácil e eficiente.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8A8880F-A0FF-883E-1D31-1EE8A324F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692221"/>
            <a:ext cx="8610599" cy="556179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500" dirty="0">
                <a:solidFill>
                  <a:srgbClr val="0070C0"/>
                </a:solidFill>
              </a:rPr>
              <a:t>Ele desempenha um papel crucial na construção de sistemas complexos e distribuídos, garantindo que os diferentes componentes de software possam trabalhar juntos de forma harmoniosa.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C431073-771C-A5D6-838C-E3A60C72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63556"/>
            <a:ext cx="8610599" cy="1017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500" dirty="0">
                <a:solidFill>
                  <a:srgbClr val="0070C0"/>
                </a:solidFill>
              </a:rPr>
              <a:t>Com diferentes componentes para acesso e modelos de programação heterogêneos, a probabilidade de ocorrência de erros é simplesmente enorme, levando à necessidade de uma camada de software intermediária, responsável por promover a comunicação entre o </a:t>
            </a:r>
            <a:r>
              <a:rPr lang="pt-BR" sz="1500" b="1" dirty="0">
                <a:solidFill>
                  <a:srgbClr val="FF0000"/>
                </a:solidFill>
              </a:rPr>
              <a:t>front-</a:t>
            </a:r>
            <a:r>
              <a:rPr lang="pt-BR" sz="1500" b="1" dirty="0" err="1">
                <a:solidFill>
                  <a:srgbClr val="FF0000"/>
                </a:solidFill>
              </a:rPr>
              <a:t>end</a:t>
            </a:r>
            <a:r>
              <a:rPr lang="pt-BR" sz="1500" b="1" dirty="0">
                <a:solidFill>
                  <a:srgbClr val="FF0000"/>
                </a:solidFill>
              </a:rPr>
              <a:t> e o </a:t>
            </a:r>
            <a:r>
              <a:rPr lang="pt-BR" sz="1500" b="1" dirty="0" err="1">
                <a:solidFill>
                  <a:srgbClr val="FF0000"/>
                </a:solidFill>
              </a:rPr>
              <a:t>back</a:t>
            </a:r>
            <a:r>
              <a:rPr lang="pt-BR" sz="1500" b="1" dirty="0">
                <a:solidFill>
                  <a:srgbClr val="FF0000"/>
                </a:solidFill>
              </a:rPr>
              <a:t>-end.</a:t>
            </a:r>
          </a:p>
        </p:txBody>
      </p:sp>
    </p:spTree>
    <p:extLst>
      <p:ext uri="{BB962C8B-B14F-4D97-AF65-F5344CB8AC3E}">
        <p14:creationId xmlns:p14="http://schemas.microsoft.com/office/powerpoint/2010/main" val="4190215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033" y="2057400"/>
            <a:ext cx="3651735" cy="4022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dirty="0">
                <a:solidFill>
                  <a:srgbClr val="0070C0"/>
                </a:solidFill>
              </a:rPr>
              <a:t>Middleware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48006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INTEGRAÇÃO COM BANCO DE DADOS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4475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b="1" dirty="0">
                <a:solidFill>
                  <a:schemeClr val="tx1"/>
                </a:solidFill>
              </a:rPr>
              <a:t>Recursos para acessar o banco de dados - </a:t>
            </a:r>
            <a:r>
              <a:rPr lang="pt-BR" sz="2000" b="1" dirty="0">
                <a:solidFill>
                  <a:srgbClr val="FF0000"/>
                </a:solidFill>
              </a:rPr>
              <a:t>Conceitos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FD61C58-2964-ADBC-7942-318CBFB1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70478"/>
            <a:ext cx="8610599" cy="556179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500" dirty="0">
                <a:solidFill>
                  <a:srgbClr val="FF0000"/>
                </a:solidFill>
              </a:rPr>
              <a:t>Middleware</a:t>
            </a:r>
            <a:r>
              <a:rPr lang="pt-BR" sz="1500" dirty="0">
                <a:solidFill>
                  <a:srgbClr val="0070C0"/>
                </a:solidFill>
              </a:rPr>
              <a:t> é um software que atua como uma camada intermediária entre diferentes sistemas, aplicativos e serviços, facilitando a comunicação e a integração entre eles.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5793F25-FDC5-1F0A-D397-9A8FB225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349771"/>
            <a:ext cx="8610599" cy="556179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500" dirty="0">
                <a:solidFill>
                  <a:srgbClr val="0070C0"/>
                </a:solidFill>
              </a:rPr>
              <a:t>Ele </a:t>
            </a:r>
            <a:r>
              <a:rPr lang="pt-BR" sz="1500" dirty="0">
                <a:solidFill>
                  <a:srgbClr val="FF0000"/>
                </a:solidFill>
              </a:rPr>
              <a:t>permite</a:t>
            </a:r>
            <a:r>
              <a:rPr lang="pt-BR" sz="1500" dirty="0">
                <a:solidFill>
                  <a:srgbClr val="0070C0"/>
                </a:solidFill>
              </a:rPr>
              <a:t> que </a:t>
            </a:r>
            <a:r>
              <a:rPr lang="pt-BR" sz="1500" dirty="0">
                <a:solidFill>
                  <a:srgbClr val="FF0000"/>
                </a:solidFill>
              </a:rPr>
              <a:t>diferentes</a:t>
            </a:r>
            <a:r>
              <a:rPr lang="pt-BR" sz="1500" dirty="0">
                <a:solidFill>
                  <a:srgbClr val="0070C0"/>
                </a:solidFill>
              </a:rPr>
              <a:t> </a:t>
            </a:r>
            <a:r>
              <a:rPr lang="pt-BR" sz="1500" dirty="0">
                <a:solidFill>
                  <a:srgbClr val="FF0000"/>
                </a:solidFill>
              </a:rPr>
              <a:t>componentes</a:t>
            </a:r>
            <a:r>
              <a:rPr lang="pt-BR" sz="1500" dirty="0">
                <a:solidFill>
                  <a:srgbClr val="0070C0"/>
                </a:solidFill>
              </a:rPr>
              <a:t> de software se comuniquem e interajam de forma eficiente, facilitando o desenvolvimento de aplicações distribuídas.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83F86AE-ED0D-445B-849B-8642CC07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12928"/>
            <a:ext cx="8610599" cy="556179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500" dirty="0">
                <a:solidFill>
                  <a:srgbClr val="0070C0"/>
                </a:solidFill>
              </a:rPr>
              <a:t>O </a:t>
            </a:r>
            <a:r>
              <a:rPr lang="pt-BR" sz="1500" dirty="0">
                <a:solidFill>
                  <a:srgbClr val="FF0000"/>
                </a:solidFill>
              </a:rPr>
              <a:t>middleware</a:t>
            </a:r>
            <a:r>
              <a:rPr lang="pt-BR" sz="1500" dirty="0">
                <a:solidFill>
                  <a:srgbClr val="0070C0"/>
                </a:solidFill>
              </a:rPr>
              <a:t> fornece serviços como comunicação, gerenciamento de dados, segurança e monitoramento, tornando a integração entre sistemas heterogêneos mais fácil e eficiente.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8A8880F-A0FF-883E-1D31-1EE8A324F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692221"/>
            <a:ext cx="8610599" cy="556179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500" dirty="0">
                <a:solidFill>
                  <a:srgbClr val="0070C0"/>
                </a:solidFill>
              </a:rPr>
              <a:t>Ele desempenha um papel crucial na construção de sistemas complexos e distribuídos, garantindo que os diferentes componentes de software possam trabalhar juntos de forma harmoniosa.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C431073-771C-A5D6-838C-E3A60C72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63556"/>
            <a:ext cx="8610599" cy="1017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500" dirty="0">
                <a:solidFill>
                  <a:srgbClr val="0070C0"/>
                </a:solidFill>
              </a:rPr>
              <a:t>Com diferentes componentes para acesso e modelos de programação heterogêneos, a probabilidade de ocorrência de erros é simplesmente enorme, levando à necessidade de uma camada de software intermediária, responsável por promover a comunicação entre o </a:t>
            </a:r>
            <a:r>
              <a:rPr lang="pt-BR" sz="1500" b="1" dirty="0">
                <a:solidFill>
                  <a:srgbClr val="FF0000"/>
                </a:solidFill>
              </a:rPr>
              <a:t>front-</a:t>
            </a:r>
            <a:r>
              <a:rPr lang="pt-BR" sz="1500" b="1" dirty="0" err="1">
                <a:solidFill>
                  <a:srgbClr val="FF0000"/>
                </a:solidFill>
              </a:rPr>
              <a:t>end</a:t>
            </a:r>
            <a:r>
              <a:rPr lang="pt-BR" sz="1500" b="1" dirty="0">
                <a:solidFill>
                  <a:srgbClr val="FF0000"/>
                </a:solidFill>
              </a:rPr>
              <a:t> e o </a:t>
            </a:r>
            <a:r>
              <a:rPr lang="pt-BR" sz="1500" b="1" dirty="0" err="1">
                <a:solidFill>
                  <a:srgbClr val="FF0000"/>
                </a:solidFill>
              </a:rPr>
              <a:t>back</a:t>
            </a:r>
            <a:r>
              <a:rPr lang="pt-BR" sz="1500" b="1" dirty="0">
                <a:solidFill>
                  <a:srgbClr val="FF0000"/>
                </a:solidFill>
              </a:rPr>
              <a:t>-end.</a:t>
            </a:r>
          </a:p>
        </p:txBody>
      </p:sp>
    </p:spTree>
    <p:extLst>
      <p:ext uri="{BB962C8B-B14F-4D97-AF65-F5344CB8AC3E}">
        <p14:creationId xmlns:p14="http://schemas.microsoft.com/office/powerpoint/2010/main" val="3151776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033" y="2057400"/>
            <a:ext cx="3651735" cy="4022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dirty="0">
                <a:solidFill>
                  <a:srgbClr val="0070C0"/>
                </a:solidFill>
              </a:rPr>
              <a:t>Middleware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48006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INTEGRAÇÃO COM BANCO DE DADOS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4475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b="1" dirty="0">
                <a:solidFill>
                  <a:schemeClr val="tx1"/>
                </a:solidFill>
              </a:rPr>
              <a:t>Recursos para acessar o banco de dados - </a:t>
            </a:r>
            <a:r>
              <a:rPr lang="pt-BR" sz="2000" b="1" dirty="0">
                <a:solidFill>
                  <a:srgbClr val="FF0000"/>
                </a:solidFill>
              </a:rPr>
              <a:t>Conceitos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5793F25-FDC5-1F0A-D397-9A8FB225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03989"/>
            <a:ext cx="8610599" cy="787011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500" dirty="0">
                <a:solidFill>
                  <a:srgbClr val="0070C0"/>
                </a:solidFill>
              </a:rPr>
              <a:t> Ele permite que utilizemos produtos de diversos fornecedores, sem modificações no código do aplicativo, sendo a consulta e manipulação de dados efetuadas por meio de comandos SQL (</a:t>
            </a:r>
            <a:r>
              <a:rPr lang="pt-BR" sz="1500" dirty="0" err="1">
                <a:solidFill>
                  <a:srgbClr val="0070C0"/>
                </a:solidFill>
              </a:rPr>
              <a:t>Structured</a:t>
            </a:r>
            <a:r>
              <a:rPr lang="pt-BR" sz="1500" dirty="0">
                <a:solidFill>
                  <a:srgbClr val="0070C0"/>
                </a:solidFill>
              </a:rPr>
              <a:t> Query </a:t>
            </a:r>
            <a:r>
              <a:rPr lang="pt-BR" sz="1500" dirty="0" err="1">
                <a:solidFill>
                  <a:srgbClr val="0070C0"/>
                </a:solidFill>
              </a:rPr>
              <a:t>Language</a:t>
            </a:r>
            <a:r>
              <a:rPr lang="pt-BR" sz="1500" dirty="0">
                <a:solidFill>
                  <a:srgbClr val="0070C0"/>
                </a:solidFill>
              </a:rPr>
              <a:t>) em meio ao código Java.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83F86AE-ED0D-445B-849B-8642CC07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95800"/>
            <a:ext cx="8610599" cy="787011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500" dirty="0">
                <a:solidFill>
                  <a:srgbClr val="FF0000"/>
                </a:solidFill>
              </a:rPr>
              <a:t>Obs</a:t>
            </a:r>
            <a:r>
              <a:rPr lang="pt-BR" sz="1500" dirty="0">
                <a:solidFill>
                  <a:srgbClr val="0070C0"/>
                </a:solidFill>
              </a:rPr>
              <a:t>. Devemos evitar a utilização de comandos para um tipo de banco de dados específico, mantendo sempre a sintaxe padronizada pelo SQL ANSI, pois, caso contrário, a mudança do fornecedor de </a:t>
            </a:r>
            <a:r>
              <a:rPr lang="pt-BR" sz="1500" dirty="0" err="1">
                <a:solidFill>
                  <a:srgbClr val="0070C0"/>
                </a:solidFill>
              </a:rPr>
              <a:t>back-end</a:t>
            </a:r>
            <a:r>
              <a:rPr lang="pt-BR" sz="1500" dirty="0">
                <a:solidFill>
                  <a:srgbClr val="0070C0"/>
                </a:solidFill>
              </a:rPr>
              <a:t> poderá exigir mudanças no front-end.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C431073-771C-A5D6-838C-E3A60C72F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63556"/>
            <a:ext cx="8610599" cy="5561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500" dirty="0">
                <a:solidFill>
                  <a:srgbClr val="0070C0"/>
                </a:solidFill>
              </a:rPr>
              <a:t>No ambiente Java, temos o </a:t>
            </a:r>
            <a:r>
              <a:rPr lang="pt-BR" sz="1500" dirty="0">
                <a:solidFill>
                  <a:srgbClr val="FF0000"/>
                </a:solidFill>
              </a:rPr>
              <a:t>JDBC</a:t>
            </a:r>
            <a:r>
              <a:rPr lang="pt-BR" sz="1500" dirty="0">
                <a:solidFill>
                  <a:srgbClr val="0070C0"/>
                </a:solidFill>
              </a:rPr>
              <a:t> (Java </a:t>
            </a:r>
            <a:r>
              <a:rPr lang="pt-BR" sz="1500" dirty="0" err="1">
                <a:solidFill>
                  <a:srgbClr val="0070C0"/>
                </a:solidFill>
              </a:rPr>
              <a:t>Database</a:t>
            </a:r>
            <a:r>
              <a:rPr lang="pt-BR" sz="1500" dirty="0">
                <a:solidFill>
                  <a:srgbClr val="0070C0"/>
                </a:solidFill>
              </a:rPr>
              <a:t> </a:t>
            </a:r>
            <a:r>
              <a:rPr lang="pt-BR" sz="1500" dirty="0" err="1">
                <a:solidFill>
                  <a:srgbClr val="0070C0"/>
                </a:solidFill>
              </a:rPr>
              <a:t>Connectivity</a:t>
            </a:r>
            <a:r>
              <a:rPr lang="pt-BR" sz="1500" dirty="0">
                <a:solidFill>
                  <a:srgbClr val="0070C0"/>
                </a:solidFill>
              </a:rPr>
              <a:t>) como </a:t>
            </a:r>
            <a:r>
              <a:rPr lang="pt-BR" sz="1500" dirty="0">
                <a:solidFill>
                  <a:srgbClr val="FF0000"/>
                </a:solidFill>
              </a:rPr>
              <a:t>middleware</a:t>
            </a:r>
            <a:r>
              <a:rPr lang="pt-BR" sz="1500" dirty="0">
                <a:solidFill>
                  <a:srgbClr val="0070C0"/>
                </a:solidFill>
              </a:rPr>
              <a:t> para acesso aos diferentes tipos de bancos de dados.</a:t>
            </a:r>
            <a:endParaRPr lang="pt-BR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948596-2462-1025-6001-3C9B68E1FAEB}"/>
              </a:ext>
            </a:extLst>
          </p:cNvPr>
          <p:cNvGrpSpPr/>
          <p:nvPr/>
        </p:nvGrpSpPr>
        <p:grpSpPr>
          <a:xfrm>
            <a:off x="1676400" y="3429000"/>
            <a:ext cx="5608639" cy="2895600"/>
            <a:chOff x="3195961" y="3210946"/>
            <a:chExt cx="4981390" cy="298580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E9EB6D2-1FB7-E552-1CD7-5E3A211FB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1151" y="3253526"/>
              <a:ext cx="2952750" cy="2943225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29C1DDF9-4368-9975-AF0C-361519A07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5961" y="4234596"/>
              <a:ext cx="1095190" cy="177689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738BFCFE-2658-BA36-091F-5F6FDCED6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6853" y="4491220"/>
              <a:ext cx="960498" cy="1647826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B7DDEB4-810A-B500-95C4-4E1D149D1B85}"/>
                </a:ext>
              </a:extLst>
            </p:cNvPr>
            <p:cNvSpPr txBox="1"/>
            <p:nvPr/>
          </p:nvSpPr>
          <p:spPr>
            <a:xfrm>
              <a:off x="5342824" y="3210946"/>
              <a:ext cx="991340" cy="4624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b="1" dirty="0">
                  <a:solidFill>
                    <a:schemeClr val="tx1"/>
                  </a:solidFill>
                </a:rPr>
                <a:t>JDBC</a:t>
              </a:r>
              <a:endParaRPr lang="pt-BR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709408"/>
            <a:ext cx="8610600" cy="710067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dirty="0">
                <a:solidFill>
                  <a:srgbClr val="0070C0"/>
                </a:solidFill>
              </a:rPr>
              <a:t>O </a:t>
            </a:r>
            <a:r>
              <a:rPr lang="pt-BR" sz="2000" b="1" dirty="0">
                <a:solidFill>
                  <a:schemeClr val="tx1"/>
                </a:solidFill>
              </a:rPr>
              <a:t>Java </a:t>
            </a:r>
            <a:r>
              <a:rPr lang="pt-BR" sz="2000" b="1" dirty="0" err="1">
                <a:solidFill>
                  <a:schemeClr val="tx1"/>
                </a:solidFill>
              </a:rPr>
              <a:t>Database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Connectivity</a:t>
            </a:r>
            <a:r>
              <a:rPr lang="pt-BR" sz="2000" b="1" dirty="0">
                <a:solidFill>
                  <a:schemeClr val="tx1"/>
                </a:solidFill>
              </a:rPr>
              <a:t> (JDBC)</a:t>
            </a:r>
            <a:r>
              <a:rPr lang="pt-BR" sz="2000" dirty="0">
                <a:solidFill>
                  <a:srgbClr val="0070C0"/>
                </a:solidFill>
              </a:rPr>
              <a:t> é uma API que tem como principal objetivo facilitar o acesso de aplicações Java à base de dados.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66800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Introdução – API JDBC 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4475"/>
            <a:ext cx="8610600" cy="1017844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b="1" dirty="0">
                <a:solidFill>
                  <a:schemeClr val="tx1"/>
                </a:solidFill>
              </a:rPr>
              <a:t>API</a:t>
            </a:r>
            <a:r>
              <a:rPr lang="pt-BR" sz="2000" dirty="0">
                <a:solidFill>
                  <a:srgbClr val="0070C0"/>
                </a:solidFill>
              </a:rPr>
              <a:t> significa </a:t>
            </a:r>
            <a:r>
              <a:rPr lang="pt-BR" sz="2000" b="1" dirty="0" err="1">
                <a:solidFill>
                  <a:schemeClr val="tx1"/>
                </a:solidFill>
              </a:rPr>
              <a:t>Application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Programming</a:t>
            </a:r>
            <a:r>
              <a:rPr lang="pt-BR" sz="2000" b="1" dirty="0">
                <a:solidFill>
                  <a:schemeClr val="tx1"/>
                </a:solidFill>
              </a:rPr>
              <a:t> Interface</a:t>
            </a:r>
            <a:r>
              <a:rPr lang="pt-BR" sz="2000" dirty="0">
                <a:solidFill>
                  <a:srgbClr val="0070C0"/>
                </a:solidFill>
              </a:rPr>
              <a:t> (Interface de Programação de Aplicação). No contexto de APIs, a palavra </a:t>
            </a:r>
            <a:r>
              <a:rPr lang="pt-BR" sz="2000" b="1" dirty="0">
                <a:solidFill>
                  <a:schemeClr val="tx1"/>
                </a:solidFill>
              </a:rPr>
              <a:t>Aplicação</a:t>
            </a:r>
            <a:r>
              <a:rPr lang="pt-BR" sz="2000" dirty="0">
                <a:solidFill>
                  <a:srgbClr val="0070C0"/>
                </a:solidFill>
              </a:rPr>
              <a:t> refere-se a </a:t>
            </a:r>
            <a:r>
              <a:rPr lang="pt-BR" sz="2000" b="1" dirty="0">
                <a:solidFill>
                  <a:schemeClr val="tx1"/>
                </a:solidFill>
              </a:rPr>
              <a:t>qualquer software com uma função distinta</a:t>
            </a:r>
            <a:r>
              <a:rPr lang="pt-BR" sz="20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05609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FC410E-893F-58EF-77B7-E820D7425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14600"/>
            <a:ext cx="7406937" cy="3602752"/>
          </a:xfrm>
          <a:prstGeom prst="rect">
            <a:avLst/>
          </a:prstGeom>
        </p:spPr>
      </p:pic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66800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Introdução – API JDBC 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14475"/>
            <a:ext cx="8610600" cy="1017844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dirty="0">
                <a:solidFill>
                  <a:srgbClr val="0070C0"/>
                </a:solidFill>
              </a:rPr>
              <a:t>A </a:t>
            </a:r>
            <a:r>
              <a:rPr lang="pt-BR" sz="2000" b="1" dirty="0">
                <a:solidFill>
                  <a:schemeClr val="tx1"/>
                </a:solidFill>
              </a:rPr>
              <a:t>API</a:t>
            </a:r>
            <a:r>
              <a:rPr lang="pt-BR" sz="2000" dirty="0">
                <a:solidFill>
                  <a:srgbClr val="0070C0"/>
                </a:solidFill>
              </a:rPr>
              <a:t>, que faz parte do </a:t>
            </a:r>
            <a:r>
              <a:rPr lang="pt-BR" sz="2000" b="1" dirty="0">
                <a:solidFill>
                  <a:schemeClr val="tx1"/>
                </a:solidFill>
              </a:rPr>
              <a:t>Java</a:t>
            </a:r>
            <a:r>
              <a:rPr lang="pt-BR" sz="2000" dirty="0">
                <a:solidFill>
                  <a:srgbClr val="0070C0"/>
                </a:solidFill>
              </a:rPr>
              <a:t> desde a </a:t>
            </a:r>
            <a:r>
              <a:rPr lang="pt-BR" sz="2000" dirty="0">
                <a:solidFill>
                  <a:schemeClr val="tx1"/>
                </a:solidFill>
              </a:rPr>
              <a:t>versão 1.1 do Java SE</a:t>
            </a:r>
            <a:r>
              <a:rPr lang="pt-BR" sz="2000" dirty="0">
                <a:solidFill>
                  <a:srgbClr val="0070C0"/>
                </a:solidFill>
              </a:rPr>
              <a:t>, lançada em </a:t>
            </a:r>
            <a:r>
              <a:rPr lang="pt-BR" sz="2000" dirty="0">
                <a:solidFill>
                  <a:schemeClr val="tx1"/>
                </a:solidFill>
              </a:rPr>
              <a:t>1997</a:t>
            </a:r>
            <a:r>
              <a:rPr lang="pt-BR" sz="2000" dirty="0">
                <a:solidFill>
                  <a:srgbClr val="0070C0"/>
                </a:solidFill>
              </a:rPr>
              <a:t>, vem sofrendo constantes refinamentos e hoje se encontra em sua </a:t>
            </a:r>
            <a:r>
              <a:rPr lang="pt-BR" sz="2000" b="1" dirty="0">
                <a:solidFill>
                  <a:schemeClr val="tx1"/>
                </a:solidFill>
              </a:rPr>
              <a:t>quarta versão</a:t>
            </a:r>
            <a:r>
              <a:rPr lang="pt-BR" sz="20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4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52525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Tipos de JDBC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s-ES" sz="2400" b="1" dirty="0">
                <a:solidFill>
                  <a:schemeClr val="tx1"/>
                </a:solidFill>
                <a:latin typeface="Calibri Light" panose="020F0302020204030204" pitchFamily="34" charset="0"/>
              </a:rPr>
              <a:t>API JDBC: Tipos de JDBC</a:t>
            </a:r>
            <a:endParaRPr lang="en-US" altLang="en-US" sz="2000" b="1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55109"/>
            <a:ext cx="8610600" cy="1017844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dirty="0">
                <a:solidFill>
                  <a:srgbClr val="0070C0"/>
                </a:solidFill>
              </a:rPr>
              <a:t>Assim como </a:t>
            </a:r>
            <a:r>
              <a:rPr lang="pt-BR" sz="2000" b="1" dirty="0">
                <a:solidFill>
                  <a:schemeClr val="tx1"/>
                </a:solidFill>
              </a:rPr>
              <a:t>ODBC</a:t>
            </a:r>
            <a:r>
              <a:rPr lang="pt-BR" sz="2000" dirty="0">
                <a:solidFill>
                  <a:srgbClr val="0070C0"/>
                </a:solidFill>
              </a:rPr>
              <a:t> (Open </a:t>
            </a:r>
            <a:r>
              <a:rPr lang="pt-BR" sz="2000" dirty="0" err="1">
                <a:solidFill>
                  <a:srgbClr val="0070C0"/>
                </a:solidFill>
              </a:rPr>
              <a:t>Database</a:t>
            </a:r>
            <a:r>
              <a:rPr lang="pt-BR" sz="2000" dirty="0">
                <a:solidFill>
                  <a:srgbClr val="0070C0"/>
                </a:solidFill>
              </a:rPr>
              <a:t> </a:t>
            </a:r>
            <a:r>
              <a:rPr lang="pt-BR" sz="2000" dirty="0" err="1">
                <a:solidFill>
                  <a:srgbClr val="0070C0"/>
                </a:solidFill>
              </a:rPr>
              <a:t>Connectivity</a:t>
            </a:r>
            <a:r>
              <a:rPr lang="pt-BR" sz="2000" dirty="0">
                <a:solidFill>
                  <a:srgbClr val="0070C0"/>
                </a:solidFill>
              </a:rPr>
              <a:t>), o </a:t>
            </a:r>
            <a:r>
              <a:rPr lang="pt-BR" sz="2000" b="1" dirty="0">
                <a:solidFill>
                  <a:schemeClr val="tx1"/>
                </a:solidFill>
              </a:rPr>
              <a:t>JDBC</a:t>
            </a:r>
            <a:r>
              <a:rPr lang="pt-BR" sz="2000" dirty="0">
                <a:solidFill>
                  <a:srgbClr val="0070C0"/>
                </a:solidFill>
              </a:rPr>
              <a:t> também funciona através de </a:t>
            </a:r>
            <a:r>
              <a:rPr lang="pt-BR" sz="2000" b="1" dirty="0">
                <a:solidFill>
                  <a:schemeClr val="tx1"/>
                </a:solidFill>
              </a:rPr>
              <a:t>drivers</a:t>
            </a:r>
            <a:r>
              <a:rPr lang="pt-BR" sz="2000" dirty="0">
                <a:solidFill>
                  <a:srgbClr val="0070C0"/>
                </a:solidFill>
              </a:rPr>
              <a:t> que são </a:t>
            </a:r>
            <a:r>
              <a:rPr lang="pt-BR" sz="2000" b="1" dirty="0">
                <a:solidFill>
                  <a:schemeClr val="tx1"/>
                </a:solidFill>
              </a:rPr>
              <a:t>responsáveis</a:t>
            </a:r>
            <a:r>
              <a:rPr lang="pt-BR" sz="2000" dirty="0">
                <a:solidFill>
                  <a:srgbClr val="0070C0"/>
                </a:solidFill>
              </a:rPr>
              <a:t> pela </a:t>
            </a:r>
            <a:r>
              <a:rPr lang="pt-BR" sz="2000" b="1" dirty="0">
                <a:solidFill>
                  <a:schemeClr val="tx1"/>
                </a:solidFill>
              </a:rPr>
              <a:t>conexão com o banco e execução das instruções SQL.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CEE2CB4-A11E-4B74-E1DD-28D3DD4C0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056FF1-5D5D-84B1-5AEF-489DAC977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68356"/>
            <a:ext cx="8610600" cy="710067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dirty="0">
                <a:solidFill>
                  <a:srgbClr val="0070C0"/>
                </a:solidFill>
              </a:rPr>
              <a:t>Esses drivers são divididos em quatro tipos: </a:t>
            </a:r>
            <a:r>
              <a:rPr lang="pt-BR" sz="2000" dirty="0">
                <a:solidFill>
                  <a:schemeClr val="tx1"/>
                </a:solidFill>
              </a:rPr>
              <a:t>JDBC tipo 1, JDBC tipo 2, JDBC tipo 3 e JDBC tipo 4.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AA09C4-DE41-CEF0-E4A9-6635D3A8D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38" y="4114800"/>
            <a:ext cx="5127461" cy="202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5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13333</TotalTime>
  <Words>1393</Words>
  <Application>Microsoft Office PowerPoint</Application>
  <PresentationFormat>Apresentação na tela (4:3)</PresentationFormat>
  <Paragraphs>128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EDIBERTO MARIANO DA SILVA</cp:lastModifiedBy>
  <cp:revision>2405</cp:revision>
  <cp:lastPrinted>1601-01-01T00:00:00Z</cp:lastPrinted>
  <dcterms:created xsi:type="dcterms:W3CDTF">2015-08-12T20:16:29Z</dcterms:created>
  <dcterms:modified xsi:type="dcterms:W3CDTF">2024-05-13T01:45:06Z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</Properties>
</file>