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16"/>
  </p:notesMasterIdLst>
  <p:handoutMasterIdLst>
    <p:handoutMasterId r:id="rId17"/>
  </p:handoutMasterIdLst>
  <p:sldIdLst>
    <p:sldId id="256" r:id="rId2"/>
    <p:sldId id="572" r:id="rId3"/>
    <p:sldId id="519" r:id="rId4"/>
    <p:sldId id="573" r:id="rId5"/>
    <p:sldId id="574" r:id="rId6"/>
    <p:sldId id="575" r:id="rId7"/>
    <p:sldId id="576" r:id="rId8"/>
    <p:sldId id="577" r:id="rId9"/>
    <p:sldId id="579" r:id="rId10"/>
    <p:sldId id="580" r:id="rId11"/>
    <p:sldId id="581" r:id="rId12"/>
    <p:sldId id="582" r:id="rId13"/>
    <p:sldId id="583" r:id="rId14"/>
    <p:sldId id="584" r:id="rId15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4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82C44CA-E2B4-4C7D-8BFA-3FB5A07CC1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8CC3FC-B3CB-48DC-B16B-02BDBB2C8D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795B99D0-C1FD-4E63-9F73-69C439E975EF}" type="datetime1">
              <a:rPr lang="en-US"/>
              <a:pPr>
                <a:defRPr/>
              </a:pPr>
              <a:t>10/24/2023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81BDB7C-DF7D-48CC-8EE0-E0E0A38031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D6D62F-83A9-446B-B307-580A882884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46920F-E7B7-4348-B9DD-FEFEAB86D25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636246CB-B22B-4096-9A8B-838F42D0A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id="{722193B6-23D6-4BFE-A9A0-725139904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6" name="AutoShape 3">
            <a:extLst>
              <a:ext uri="{FF2B5EF4-FFF2-40B4-BE49-F238E27FC236}">
                <a16:creationId xmlns:a16="http://schemas.microsoft.com/office/drawing/2014/main" id="{1B461983-D81E-4FE7-BC4D-00683D02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7" name="AutoShape 4">
            <a:extLst>
              <a:ext uri="{FF2B5EF4-FFF2-40B4-BE49-F238E27FC236}">
                <a16:creationId xmlns:a16="http://schemas.microsoft.com/office/drawing/2014/main" id="{9CF3B1F2-B597-4BC9-A11F-D2D1002D5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8" name="Rectangle 5">
            <a:extLst>
              <a:ext uri="{FF2B5EF4-FFF2-40B4-BE49-F238E27FC236}">
                <a16:creationId xmlns:a16="http://schemas.microsoft.com/office/drawing/2014/main" id="{35239921-9614-46C0-B1F5-F22C4AFF2B7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1525" cy="400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DFCC9C6C-D0A2-430D-91A4-B8852AC130C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2025" cy="48053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A19D7220-0538-45E4-932D-C190A5B055B0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pt-BR" altLang="en-US"/>
              <a:t> </a:t>
            </a:r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C4ADF483-4F0E-4202-A5D1-2A7EF88730D0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5012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B4AC72C3-77D0-40C0-9372-A4C2653F559E}" type="datetime1">
              <a:rPr lang="en-US" altLang="en-US"/>
              <a:pPr>
                <a:defRPr/>
              </a:pPr>
              <a:t>10/24/2023</a:t>
            </a:fld>
            <a:endParaRPr lang="pt-BR" altLang="en-US"/>
          </a:p>
        </p:txBody>
      </p:sp>
      <p:sp>
        <p:nvSpPr>
          <p:cNvPr id="28681" name="Rectangle 9">
            <a:extLst>
              <a:ext uri="{FF2B5EF4-FFF2-40B4-BE49-F238E27FC236}">
                <a16:creationId xmlns:a16="http://schemas.microsoft.com/office/drawing/2014/main" id="{70674B82-CEAA-40CE-9F57-C4CDB8E6C0D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pt-BR" altLang="en-US"/>
              <a:t> </a:t>
            </a:r>
          </a:p>
        </p:txBody>
      </p:sp>
      <p:sp>
        <p:nvSpPr>
          <p:cNvPr id="28682" name="Rectangle 10">
            <a:extLst>
              <a:ext uri="{FF2B5EF4-FFF2-40B4-BE49-F238E27FC236}">
                <a16:creationId xmlns:a16="http://schemas.microsoft.com/office/drawing/2014/main" id="{3A415268-3CDE-4C7D-BFF8-92024784138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buSzPct val="100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B5D8A69-E2A5-402A-9661-C10D507829C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>
            <a:extLst>
              <a:ext uri="{FF2B5EF4-FFF2-40B4-BE49-F238E27FC236}">
                <a16:creationId xmlns:a16="http://schemas.microsoft.com/office/drawing/2014/main" id="{FE64465E-191D-41A1-92A1-A33265D9C4F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71C8A3-177F-4C38-BD09-839D38963331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10/24/2023</a:t>
            </a:fld>
            <a:endParaRPr lang="pt-BR" altLang="en-US" sz="1400"/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22C97914-2653-400B-A21B-1999EAFA6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D1FC602D-CE17-4D9B-BEA1-37EAD2311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C39C4AED-BB98-4E6C-98EB-69A9503A7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365C0C5-6F25-455C-AA3F-EF646FB44BBB}" type="slidenum">
              <a:rPr lang="pt-BR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B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10/24/2023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7540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10/24/2023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529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10/24/2023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6870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10/24/2023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3999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10/24/2023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4600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10/24/2023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8839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10/24/2023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3341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10/24/2023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8740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10/24/2023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1627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10/24/2023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0907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10/24/2023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0110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10/24/2023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680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10/24/2023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4871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FFCF605-020E-48A6-834E-E1F86ECE632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074FC-3ECD-4176-AF77-3E16ABDDAA90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6527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D317844A-2632-4BC6-B05C-DF3A6FAFC82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6F827-CE20-4F2D-B942-8F9C8E448EBC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5998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4638" y="287338"/>
            <a:ext cx="2055812" cy="52879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87338"/>
            <a:ext cx="6015038" cy="52879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91BD56ED-23B1-456D-94B4-1AA418D17EA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74089-3F05-4FB3-A2F6-D5B78387D3DE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1631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6F118B1-9AF3-4114-9F84-D866AF828D5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A164E-70A9-4B91-8590-8B4777432958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500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944CD083-2C92-4D2E-9E9E-25BD397C81D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FFFAE-8103-4F6E-9C3A-51B706A06150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2035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3970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3970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9703874-B872-4D14-843E-177022BC1B0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EE346-AB55-495A-B97A-6FAB2F5D15DF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4302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347405E-6CA8-4836-B687-2699B807CC3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6220D-0C29-45B9-A54B-14486D4B52F3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380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F67B0CAA-C94E-4AD6-8EDF-4B8F4E61878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93A91-20B7-4C9F-A643-7A4B88F4E3F4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5080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2">
            <a:extLst>
              <a:ext uri="{FF2B5EF4-FFF2-40B4-BE49-F238E27FC236}">
                <a16:creationId xmlns:a16="http://schemas.microsoft.com/office/drawing/2014/main" id="{F5957D37-2BB7-4940-9FF3-C0CE73CF22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 flipH="1">
            <a:off x="-30163" y="6324600"/>
            <a:ext cx="82296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en-US" dirty="0">
                <a:solidFill>
                  <a:schemeClr val="accent2"/>
                </a:solidFill>
              </a:rPr>
              <a:t>Professor: Ediberto Mariano                                                                    Aula 10</a:t>
            </a:r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3" name="CaixaDeTexto 13">
            <a:extLst>
              <a:ext uri="{FF2B5EF4-FFF2-40B4-BE49-F238E27FC236}">
                <a16:creationId xmlns:a16="http://schemas.microsoft.com/office/drawing/2014/main" id="{F825DF52-8B7A-4467-A65D-BC9201E1730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200" y="6594475"/>
            <a:ext cx="1447800" cy="230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en-US" sz="900" b="1" dirty="0"/>
              <a:t>2023.2</a:t>
            </a:r>
            <a:endParaRPr lang="en-US" altLang="en-US" b="1" dirty="0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FC613E1-146B-44C8-A2DD-76F0AB8116D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xfrm>
            <a:off x="8077200" y="6376988"/>
            <a:ext cx="1011238" cy="3587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AFA30-58A3-4BD6-B5B8-4ABEF8CE0DFD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0220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2218B92-6FC7-4552-8581-191345F3EF4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65B2B-BD47-4FF4-97C4-D450692A9F65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2966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C49A5B9-EDAC-49DB-BA95-805CA85C076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F204B-680C-4248-93D4-C2AF64107103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763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2DEE2A89-0DAE-4FD6-8BA0-368D984EC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34125"/>
            <a:ext cx="9144000" cy="523875"/>
          </a:xfrm>
          <a:prstGeom prst="rect">
            <a:avLst/>
          </a:prstGeom>
          <a:solidFill>
            <a:srgbClr val="2683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A4D5ACE0-DB7D-4F22-8AA5-845C73E46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34125"/>
            <a:ext cx="9144000" cy="66675"/>
          </a:xfrm>
          <a:prstGeom prst="rect">
            <a:avLst/>
          </a:prstGeom>
          <a:solidFill>
            <a:srgbClr val="1CAD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8" name="Line 3">
            <a:extLst>
              <a:ext uri="{FF2B5EF4-FFF2-40B4-BE49-F238E27FC236}">
                <a16:creationId xmlns:a16="http://schemas.microsoft.com/office/drawing/2014/main" id="{F6EF0FD1-1005-4D13-BEB8-64C475D7AF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5350" y="1738313"/>
            <a:ext cx="7475538" cy="1587"/>
          </a:xfrm>
          <a:prstGeom prst="line">
            <a:avLst/>
          </a:prstGeom>
          <a:noFill/>
          <a:ln w="6480" cap="sq">
            <a:solidFill>
              <a:srgbClr val="7F7F7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9" name="Picture 4">
            <a:extLst>
              <a:ext uri="{FF2B5EF4-FFF2-40B4-BE49-F238E27FC236}">
                <a16:creationId xmlns:a16="http://schemas.microsoft.com/office/drawing/2014/main" id="{26B28AD2-300B-410C-95DC-FA74F5AE1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179388"/>
            <a:ext cx="10699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 Box 5">
            <a:extLst>
              <a:ext uri="{FF2B5EF4-FFF2-40B4-BE49-F238E27FC236}">
                <a16:creationId xmlns:a16="http://schemas.microsoft.com/office/drawing/2014/main" id="{3747C51B-E800-47A3-9A3F-C92B5639F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SzPct val="100000"/>
              <a:defRPr/>
            </a:pPr>
            <a:r>
              <a:rPr lang="pt-BR" altLang="en-US" sz="900">
                <a:solidFill>
                  <a:srgbClr val="FFFFFF"/>
                </a:solidFill>
                <a:latin typeface="Calibri" panose="020F0502020204030204" pitchFamily="34" charset="0"/>
              </a:rPr>
              <a:t>2019.2</a:t>
            </a:r>
          </a:p>
        </p:txBody>
      </p:sp>
      <p:sp>
        <p:nvSpPr>
          <p:cNvPr id="1031" name="Rectangle 6">
            <a:extLst>
              <a:ext uri="{FF2B5EF4-FFF2-40B4-BE49-F238E27FC236}">
                <a16:creationId xmlns:a16="http://schemas.microsoft.com/office/drawing/2014/main" id="{530C03E4-D9D7-4C13-995A-A0BA5B7736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2325" y="287338"/>
            <a:ext cx="7537450" cy="144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 para editar o formato do texto do título</a:t>
            </a:r>
          </a:p>
        </p:txBody>
      </p:sp>
      <p:sp>
        <p:nvSpPr>
          <p:cNvPr id="1032" name="Rectangle 7">
            <a:extLst>
              <a:ext uri="{FF2B5EF4-FFF2-40B4-BE49-F238E27FC236}">
                <a16:creationId xmlns:a16="http://schemas.microsoft.com/office/drawing/2014/main" id="{0CDC0C78-963B-421E-879F-031FAAD41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397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 para editar o formato do texto da estrutura de tópicos</a:t>
            </a:r>
          </a:p>
          <a:p>
            <a:pPr lvl="1"/>
            <a:r>
              <a:rPr lang="en-GB" altLang="en-US"/>
              <a:t>2.º nível da estrutura de tópicos</a:t>
            </a:r>
          </a:p>
          <a:p>
            <a:pPr lvl="2"/>
            <a:r>
              <a:rPr lang="en-GB" altLang="en-US"/>
              <a:t>3.º nível da estrutura de tópicos</a:t>
            </a:r>
          </a:p>
          <a:p>
            <a:pPr lvl="3"/>
            <a:r>
              <a:rPr lang="en-GB" altLang="en-US"/>
              <a:t>4.º nível da estrutura de tópicos</a:t>
            </a:r>
          </a:p>
          <a:p>
            <a:pPr lvl="4"/>
            <a:r>
              <a:rPr lang="en-GB" altLang="en-US"/>
              <a:t>5.º nível da estrutura de tópicos</a:t>
            </a:r>
          </a:p>
          <a:p>
            <a:pPr lvl="4"/>
            <a:r>
              <a:rPr lang="en-GB" altLang="en-US"/>
              <a:t>6.º nível da estrutura de tópicos</a:t>
            </a:r>
          </a:p>
          <a:p>
            <a:pPr lvl="4"/>
            <a:r>
              <a:rPr lang="en-GB" altLang="en-US"/>
              <a:t>7.º nível da estrutura de tópicos</a:t>
            </a:r>
          </a:p>
        </p:txBody>
      </p:sp>
      <p:sp>
        <p:nvSpPr>
          <p:cNvPr id="1033" name="Text Box 8">
            <a:extLst>
              <a:ext uri="{FF2B5EF4-FFF2-40B4-BE49-F238E27FC236}">
                <a16:creationId xmlns:a16="http://schemas.microsoft.com/office/drawing/2014/main" id="{551AEE9E-3C0B-4BB0-A7D1-32C484EA2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34" name="Text Box 9">
            <a:extLst>
              <a:ext uri="{FF2B5EF4-FFF2-40B4-BE49-F238E27FC236}">
                <a16:creationId xmlns:a16="http://schemas.microsoft.com/office/drawing/2014/main" id="{AC030931-C2F1-40D4-94F9-1C9DB0DBE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14EBCBA0-59AA-49A8-BCD7-6D39DDEF110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80275" y="6459538"/>
            <a:ext cx="1122363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marL="215900" indent="-211138" eaLnBrk="1">
              <a:buSzPct val="45000"/>
              <a:tabLst>
                <a:tab pos="449263" algn="l"/>
                <a:tab pos="8985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D4AAE71-4E00-4F0E-8FAE-9163EBFAC713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61" r:id="rId1"/>
    <p:sldLayoutId id="2147485262" r:id="rId2"/>
    <p:sldLayoutId id="2147485263" r:id="rId3"/>
    <p:sldLayoutId id="2147485264" r:id="rId4"/>
    <p:sldLayoutId id="2147485265" r:id="rId5"/>
    <p:sldLayoutId id="2147485266" r:id="rId6"/>
    <p:sldLayoutId id="2147485271" r:id="rId7"/>
    <p:sldLayoutId id="2147485267" r:id="rId8"/>
    <p:sldLayoutId id="2147485268" r:id="rId9"/>
    <p:sldLayoutId id="2147485269" r:id="rId10"/>
    <p:sldLayoutId id="2147485270" r:id="rId11"/>
  </p:sldLayoutIdLst>
  <p:hf sldNum="0" hdr="0" dt="0"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DejaVu Sans" charset="0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5pPr>
      <a:lvl6pPr marL="25146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6pPr>
      <a:lvl7pPr marL="29718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7pPr>
      <a:lvl8pPr marL="34290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8pPr>
      <a:lvl9pPr marL="38862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DejaVu Sans" charset="0"/>
          <a:cs typeface="+mn-cs"/>
        </a:defRPr>
      </a:lvl1pPr>
      <a:lvl2pPr marL="742950" indent="-28575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DejaVu Sans" charset="0"/>
          <a:cs typeface="+mn-cs"/>
        </a:defRPr>
      </a:lvl2pPr>
      <a:lvl3pPr marL="11430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DejaVu Sans" charset="0"/>
          <a:cs typeface="+mn-cs"/>
        </a:defRPr>
      </a:lvl3pPr>
      <a:lvl4pPr marL="16002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DejaVu Sans" charset="0"/>
          <a:cs typeface="+mn-cs"/>
        </a:defRPr>
      </a:lvl4pPr>
      <a:lvl5pPr marL="20574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DejaVu Sans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90A2AAA1-7FB8-437B-B190-FA5137DE6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31963"/>
            <a:ext cx="7723188" cy="131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4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  - ARA0075</a:t>
            </a:r>
            <a:endParaRPr lang="en-US" altLang="en-US" sz="36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73721FA2-AEBD-4A47-BDF2-BE7C0AB3C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419600"/>
            <a:ext cx="7543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ts val="1200"/>
              </a:spcBef>
              <a:spcAft>
                <a:spcPts val="200"/>
              </a:spcAft>
              <a:buClrTx/>
              <a:buFontTx/>
              <a:buNone/>
            </a:pPr>
            <a:r>
              <a:rPr lang="pt-BR" altLang="en-US" sz="2400">
                <a:solidFill>
                  <a:srgbClr val="0070C0"/>
                </a:solidFill>
                <a:latin typeface="Calibri" panose="020F0502020204030204" pitchFamily="34" charset="0"/>
              </a:rPr>
              <a:t>PROFESSOR:	 EDIBERTO MARIANO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Tx/>
              <a:buFontTx/>
              <a:buNone/>
            </a:pPr>
            <a:r>
              <a:rPr lang="pt-BR" altLang="en-US" sz="2400">
                <a:solidFill>
                  <a:srgbClr val="0070C0"/>
                </a:solidFill>
                <a:latin typeface="Calibri" panose="020F0502020204030204" pitchFamily="34" charset="0"/>
              </a:rPr>
              <a:t>programacaoedi@gmail.com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2FFC76D7-6AB9-4484-BDAF-6908EC77A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738" y="6459538"/>
            <a:ext cx="984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BB5FFE2-4763-45FC-85D7-E82F40AC079A}" type="slidenum">
              <a:rPr lang="pt-BR" altLang="en-US" sz="1000">
                <a:solidFill>
                  <a:srgbClr val="FFFFFF"/>
                </a:solidFill>
                <a:latin typeface="Calibri" panose="020F0502020204030204" pitchFamily="34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BR" altLang="en-US" sz="1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25" name="Retângulo 4">
            <a:extLst>
              <a:ext uri="{FF2B5EF4-FFF2-40B4-BE49-F238E27FC236}">
                <a16:creationId xmlns:a16="http://schemas.microsoft.com/office/drawing/2014/main" id="{6D5A6125-0EEE-4503-8022-DA46D9D86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3448050"/>
            <a:ext cx="75438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Aula 10</a:t>
            </a:r>
          </a:p>
          <a:p>
            <a:pPr algn="ctr"/>
            <a:endParaRPr lang="en-US" altLang="en-US" sz="44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47800"/>
            <a:ext cx="8610600" cy="586957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600" dirty="0">
                <a:solidFill>
                  <a:srgbClr val="0070C0"/>
                </a:solidFill>
              </a:rPr>
              <a:t>Vamos observar, no trecho de código seguinte, a definição de uma classe de base, a partir da qual serão derivadas todas as classes DAO do sistema.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7838"/>
            <a:ext cx="70866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Data </a:t>
            </a:r>
            <a:r>
              <a:rPr lang="pt-BR" altLang="en-US" b="1" dirty="0" err="1">
                <a:solidFill>
                  <a:srgbClr val="0070C0"/>
                </a:solidFill>
              </a:rPr>
              <a:t>Acess</a:t>
            </a:r>
            <a:r>
              <a:rPr lang="pt-BR" altLang="en-US" b="1" dirty="0">
                <a:solidFill>
                  <a:srgbClr val="0070C0"/>
                </a:solidFill>
              </a:rPr>
              <a:t> </a:t>
            </a:r>
            <a:r>
              <a:rPr lang="pt-BR" altLang="en-US" b="1" dirty="0" err="1">
                <a:solidFill>
                  <a:srgbClr val="0070C0"/>
                </a:solidFill>
              </a:rPr>
              <a:t>Object</a:t>
            </a:r>
            <a:r>
              <a:rPr lang="pt-BR" altLang="en-US" b="1" dirty="0">
                <a:solidFill>
                  <a:srgbClr val="0070C0"/>
                </a:solidFill>
              </a:rPr>
              <a:t> (DAO)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491913-DFE4-8C68-01B7-C1CF81BD5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90600"/>
            <a:ext cx="8610600" cy="402291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b="1" dirty="0">
                <a:solidFill>
                  <a:schemeClr val="tx1"/>
                </a:solidFill>
              </a:rPr>
              <a:t>Padrão de desenvolvimento com o nome DAO (Data Access </a:t>
            </a:r>
            <a:r>
              <a:rPr lang="pt-BR" b="1" dirty="0" err="1">
                <a:solidFill>
                  <a:schemeClr val="tx1"/>
                </a:solidFill>
              </a:rPr>
              <a:t>Object</a:t>
            </a:r>
            <a:r>
              <a:rPr lang="pt-BR" b="1" dirty="0">
                <a:solidFill>
                  <a:schemeClr val="tx1"/>
                </a:solidFill>
              </a:rPr>
              <a:t>)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3C94970-10AA-C346-CAF9-7A2C4DE78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8610600" cy="4187942"/>
          </a:xfrm>
          <a:prstGeom prst="rect">
            <a:avLst/>
          </a:prstGeom>
          <a:solidFill>
            <a:schemeClr val="bg1"/>
          </a:solidFill>
          <a:ln w="222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 err="1">
                <a:solidFill>
                  <a:schemeClr val="tx1"/>
                </a:solidFill>
              </a:rPr>
              <a:t>public</a:t>
            </a:r>
            <a:r>
              <a:rPr lang="pt-BR" sz="1400" dirty="0">
                <a:solidFill>
                  <a:schemeClr val="tx1"/>
                </a:solidFill>
              </a:rPr>
              <a:t> abstract </a:t>
            </a:r>
            <a:r>
              <a:rPr lang="pt-BR" sz="1400" dirty="0" err="1">
                <a:solidFill>
                  <a:schemeClr val="tx1"/>
                </a:solidFill>
              </a:rPr>
              <a:t>class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GenericDAO</a:t>
            </a:r>
            <a:r>
              <a:rPr lang="pt-BR" sz="1400" dirty="0">
                <a:solidFill>
                  <a:schemeClr val="tx1"/>
                </a:solidFill>
              </a:rPr>
              <a:t>&lt;E,K&gt; {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chemeClr val="tx1"/>
                </a:solidFill>
              </a:rPr>
              <a:t>   </a:t>
            </a:r>
            <a:r>
              <a:rPr lang="pt-BR" sz="1400" dirty="0" err="1">
                <a:solidFill>
                  <a:schemeClr val="tx1"/>
                </a:solidFill>
              </a:rPr>
              <a:t>protected</a:t>
            </a:r>
            <a:r>
              <a:rPr lang="pt-BR" sz="1400" dirty="0">
                <a:solidFill>
                  <a:schemeClr val="tx1"/>
                </a:solidFill>
              </a:rPr>
              <a:t> Connection </a:t>
            </a:r>
            <a:r>
              <a:rPr lang="pt-BR" sz="1400" dirty="0" err="1">
                <a:solidFill>
                  <a:schemeClr val="tx1"/>
                </a:solidFill>
              </a:rPr>
              <a:t>getConnection</a:t>
            </a:r>
            <a:r>
              <a:rPr lang="pt-BR" sz="1400" dirty="0">
                <a:solidFill>
                  <a:schemeClr val="tx1"/>
                </a:solidFill>
              </a:rPr>
              <a:t>() </a:t>
            </a:r>
            <a:r>
              <a:rPr lang="pt-BR" sz="1400" dirty="0" err="1">
                <a:solidFill>
                  <a:schemeClr val="tx1"/>
                </a:solidFill>
              </a:rPr>
              <a:t>throws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Exception</a:t>
            </a:r>
            <a:r>
              <a:rPr lang="pt-BR" sz="1400" dirty="0">
                <a:solidFill>
                  <a:schemeClr val="tx1"/>
                </a:solidFill>
              </a:rPr>
              <a:t>{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chemeClr val="tx1"/>
                </a:solidFill>
              </a:rPr>
              <a:t>    </a:t>
            </a:r>
            <a:r>
              <a:rPr lang="pt-BR" sz="1400" dirty="0" err="1">
                <a:solidFill>
                  <a:schemeClr val="tx1"/>
                </a:solidFill>
              </a:rPr>
              <a:t>Class.forName</a:t>
            </a:r>
            <a:r>
              <a:rPr lang="pt-BR" sz="1400" dirty="0">
                <a:solidFill>
                  <a:schemeClr val="tx1"/>
                </a:solidFill>
              </a:rPr>
              <a:t>("</a:t>
            </a:r>
            <a:r>
              <a:rPr lang="pt-BR" sz="1400" dirty="0" err="1">
                <a:solidFill>
                  <a:schemeClr val="tx1"/>
                </a:solidFill>
              </a:rPr>
              <a:t>org.apache.derby.jdbc.ClientDriver</a:t>
            </a:r>
            <a:r>
              <a:rPr lang="pt-BR" sz="1400" dirty="0">
                <a:solidFill>
                  <a:schemeClr val="tx1"/>
                </a:solidFill>
              </a:rPr>
              <a:t>");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chemeClr val="tx1"/>
                </a:solidFill>
              </a:rPr>
              <a:t>    </a:t>
            </a:r>
            <a:r>
              <a:rPr lang="pt-BR" sz="1400" dirty="0" err="1">
                <a:solidFill>
                  <a:schemeClr val="tx1"/>
                </a:solidFill>
              </a:rPr>
              <a:t>return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DriverManager.getConnection</a:t>
            </a:r>
            <a:r>
              <a:rPr lang="pt-BR" sz="1400" dirty="0">
                <a:solidFill>
                  <a:schemeClr val="tx1"/>
                </a:solidFill>
              </a:rPr>
              <a:t>(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chemeClr val="tx1"/>
                </a:solidFill>
              </a:rPr>
              <a:t>        "</a:t>
            </a:r>
            <a:r>
              <a:rPr lang="pt-BR" sz="1400" dirty="0" err="1">
                <a:solidFill>
                  <a:schemeClr val="tx1"/>
                </a:solidFill>
              </a:rPr>
              <a:t>jdbc:</a:t>
            </a:r>
            <a:r>
              <a:rPr lang="pt-BR" sz="1400" b="1" dirty="0" err="1">
                <a:solidFill>
                  <a:srgbClr val="FF0000"/>
                </a:solidFill>
              </a:rPr>
              <a:t>derby</a:t>
            </a:r>
            <a:r>
              <a:rPr lang="pt-BR" sz="1400" dirty="0">
                <a:solidFill>
                  <a:schemeClr val="tx1"/>
                </a:solidFill>
              </a:rPr>
              <a:t>://localhost:1527/escola",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chemeClr val="tx1"/>
                </a:solidFill>
              </a:rPr>
              <a:t>        "escola", "escola");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chemeClr val="tx1"/>
                </a:solidFill>
              </a:rPr>
              <a:t>  }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chemeClr val="tx1"/>
                </a:solidFill>
              </a:rPr>
              <a:t>  </a:t>
            </a:r>
            <a:r>
              <a:rPr lang="pt-BR" sz="1400" dirty="0" err="1">
                <a:solidFill>
                  <a:schemeClr val="tx1"/>
                </a:solidFill>
              </a:rPr>
              <a:t>protected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Statement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getStatement</a:t>
            </a:r>
            <a:r>
              <a:rPr lang="pt-BR" sz="1400" dirty="0">
                <a:solidFill>
                  <a:schemeClr val="tx1"/>
                </a:solidFill>
              </a:rPr>
              <a:t>() </a:t>
            </a:r>
            <a:r>
              <a:rPr lang="pt-BR" sz="1400" dirty="0" err="1">
                <a:solidFill>
                  <a:schemeClr val="tx1"/>
                </a:solidFill>
              </a:rPr>
              <a:t>throws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Exception</a:t>
            </a:r>
            <a:r>
              <a:rPr lang="pt-BR" sz="1400" dirty="0">
                <a:solidFill>
                  <a:schemeClr val="tx1"/>
                </a:solidFill>
              </a:rPr>
              <a:t>{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chemeClr val="tx1"/>
                </a:solidFill>
              </a:rPr>
              <a:t>   </a:t>
            </a:r>
            <a:r>
              <a:rPr lang="pt-BR" sz="1400" dirty="0" err="1">
                <a:solidFill>
                  <a:schemeClr val="tx1"/>
                </a:solidFill>
              </a:rPr>
              <a:t>return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getConnection</a:t>
            </a:r>
            <a:r>
              <a:rPr lang="pt-BR" sz="1400" dirty="0">
                <a:solidFill>
                  <a:schemeClr val="tx1"/>
                </a:solidFill>
              </a:rPr>
              <a:t>().</a:t>
            </a:r>
            <a:r>
              <a:rPr lang="pt-BR" sz="1400" dirty="0" err="1">
                <a:solidFill>
                  <a:schemeClr val="tx1"/>
                </a:solidFill>
              </a:rPr>
              <a:t>createStatement</a:t>
            </a:r>
            <a:r>
              <a:rPr lang="pt-BR" sz="1400" dirty="0">
                <a:solidFill>
                  <a:schemeClr val="tx1"/>
                </a:solidFill>
              </a:rPr>
              <a:t>();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chemeClr val="tx1"/>
                </a:solidFill>
              </a:rPr>
              <a:t>  }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chemeClr val="tx1"/>
                </a:solidFill>
              </a:rPr>
              <a:t>  </a:t>
            </a:r>
            <a:r>
              <a:rPr lang="pt-BR" sz="1400" dirty="0" err="1">
                <a:solidFill>
                  <a:schemeClr val="tx1"/>
                </a:solidFill>
              </a:rPr>
              <a:t>protected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void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closeStatement</a:t>
            </a:r>
            <a:r>
              <a:rPr lang="pt-BR" sz="1400" dirty="0">
                <a:solidFill>
                  <a:schemeClr val="tx1"/>
                </a:solidFill>
              </a:rPr>
              <a:t>(</a:t>
            </a:r>
            <a:r>
              <a:rPr lang="pt-BR" sz="1400" dirty="0" err="1">
                <a:solidFill>
                  <a:schemeClr val="tx1"/>
                </a:solidFill>
              </a:rPr>
              <a:t>Statement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st</a:t>
            </a:r>
            <a:r>
              <a:rPr lang="pt-BR" sz="1400" dirty="0">
                <a:solidFill>
                  <a:schemeClr val="tx1"/>
                </a:solidFill>
              </a:rPr>
              <a:t>) </a:t>
            </a:r>
            <a:r>
              <a:rPr lang="pt-BR" sz="1400" dirty="0" err="1">
                <a:solidFill>
                  <a:schemeClr val="tx1"/>
                </a:solidFill>
              </a:rPr>
              <a:t>throws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Exception</a:t>
            </a:r>
            <a:r>
              <a:rPr lang="pt-BR" sz="1400" dirty="0">
                <a:solidFill>
                  <a:schemeClr val="tx1"/>
                </a:solidFill>
              </a:rPr>
              <a:t>{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chemeClr val="tx1"/>
                </a:solidFill>
              </a:rPr>
              <a:t>   </a:t>
            </a:r>
            <a:r>
              <a:rPr lang="pt-BR" sz="1400" dirty="0" err="1">
                <a:solidFill>
                  <a:schemeClr val="tx1"/>
                </a:solidFill>
              </a:rPr>
              <a:t>st.getConnection</a:t>
            </a:r>
            <a:r>
              <a:rPr lang="pt-BR" sz="1400" dirty="0">
                <a:solidFill>
                  <a:schemeClr val="tx1"/>
                </a:solidFill>
              </a:rPr>
              <a:t>().close();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chemeClr val="tx1"/>
                </a:solidFill>
              </a:rPr>
              <a:t>  }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chemeClr val="tx1"/>
                </a:solidFill>
              </a:rPr>
              <a:t>  </a:t>
            </a:r>
            <a:r>
              <a:rPr lang="pt-BR" sz="1400" dirty="0" err="1">
                <a:solidFill>
                  <a:schemeClr val="tx1"/>
                </a:solidFill>
              </a:rPr>
              <a:t>public</a:t>
            </a:r>
            <a:r>
              <a:rPr lang="pt-BR" sz="1400" dirty="0">
                <a:solidFill>
                  <a:schemeClr val="tx1"/>
                </a:solidFill>
              </a:rPr>
              <a:t> abstract </a:t>
            </a:r>
            <a:r>
              <a:rPr lang="pt-BR" sz="1400" dirty="0" err="1">
                <a:solidFill>
                  <a:schemeClr val="tx1"/>
                </a:solidFill>
              </a:rPr>
              <a:t>void</a:t>
            </a:r>
            <a:r>
              <a:rPr lang="pt-BR" sz="1400" dirty="0">
                <a:solidFill>
                  <a:schemeClr val="tx1"/>
                </a:solidFill>
              </a:rPr>
              <a:t> incluir(E entidade);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chemeClr val="tx1"/>
                </a:solidFill>
              </a:rPr>
              <a:t>  </a:t>
            </a:r>
            <a:r>
              <a:rPr lang="pt-BR" sz="1400" dirty="0" err="1">
                <a:solidFill>
                  <a:schemeClr val="tx1"/>
                </a:solidFill>
              </a:rPr>
              <a:t>public</a:t>
            </a:r>
            <a:r>
              <a:rPr lang="pt-BR" sz="1400" dirty="0">
                <a:solidFill>
                  <a:schemeClr val="tx1"/>
                </a:solidFill>
              </a:rPr>
              <a:t> abstract </a:t>
            </a:r>
            <a:r>
              <a:rPr lang="pt-BR" sz="1400" dirty="0" err="1">
                <a:solidFill>
                  <a:schemeClr val="tx1"/>
                </a:solidFill>
              </a:rPr>
              <a:t>void</a:t>
            </a:r>
            <a:r>
              <a:rPr lang="pt-BR" sz="1400" dirty="0">
                <a:solidFill>
                  <a:schemeClr val="tx1"/>
                </a:solidFill>
              </a:rPr>
              <a:t> excluir(K chave);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chemeClr val="tx1"/>
                </a:solidFill>
              </a:rPr>
              <a:t>  </a:t>
            </a:r>
            <a:r>
              <a:rPr lang="pt-BR" sz="1400" dirty="0" err="1">
                <a:solidFill>
                  <a:schemeClr val="tx1"/>
                </a:solidFill>
              </a:rPr>
              <a:t>public</a:t>
            </a:r>
            <a:r>
              <a:rPr lang="pt-BR" sz="1400" dirty="0">
                <a:solidFill>
                  <a:schemeClr val="tx1"/>
                </a:solidFill>
              </a:rPr>
              <a:t> abstract </a:t>
            </a:r>
            <a:r>
              <a:rPr lang="pt-BR" sz="1400" dirty="0" err="1">
                <a:solidFill>
                  <a:schemeClr val="tx1"/>
                </a:solidFill>
              </a:rPr>
              <a:t>void</a:t>
            </a:r>
            <a:r>
              <a:rPr lang="pt-BR" sz="1400" dirty="0">
                <a:solidFill>
                  <a:schemeClr val="tx1"/>
                </a:solidFill>
              </a:rPr>
              <a:t> alterar(E entidade);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chemeClr val="tx1"/>
                </a:solidFill>
              </a:rPr>
              <a:t>  </a:t>
            </a:r>
            <a:r>
              <a:rPr lang="pt-BR" sz="1400" dirty="0" err="1">
                <a:solidFill>
                  <a:schemeClr val="tx1"/>
                </a:solidFill>
              </a:rPr>
              <a:t>public</a:t>
            </a:r>
            <a:r>
              <a:rPr lang="pt-BR" sz="1400" dirty="0">
                <a:solidFill>
                  <a:schemeClr val="tx1"/>
                </a:solidFill>
              </a:rPr>
              <a:t> abstract E obter(K chave);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chemeClr val="tx1"/>
                </a:solidFill>
              </a:rPr>
              <a:t>  </a:t>
            </a:r>
            <a:r>
              <a:rPr lang="pt-BR" sz="1400" dirty="0" err="1">
                <a:solidFill>
                  <a:schemeClr val="tx1"/>
                </a:solidFill>
              </a:rPr>
              <a:t>public</a:t>
            </a:r>
            <a:r>
              <a:rPr lang="pt-BR" sz="1400" dirty="0">
                <a:solidFill>
                  <a:schemeClr val="tx1"/>
                </a:solidFill>
              </a:rPr>
              <a:t> abstract </a:t>
            </a:r>
            <a:r>
              <a:rPr lang="pt-BR" sz="1400" dirty="0" err="1">
                <a:solidFill>
                  <a:schemeClr val="tx1"/>
                </a:solidFill>
              </a:rPr>
              <a:t>List</a:t>
            </a:r>
            <a:r>
              <a:rPr lang="pt-BR" sz="1400" dirty="0">
                <a:solidFill>
                  <a:schemeClr val="tx1"/>
                </a:solidFill>
              </a:rPr>
              <a:t>&lt;E&gt; </a:t>
            </a:r>
            <a:r>
              <a:rPr lang="pt-BR" sz="1400" dirty="0" err="1">
                <a:solidFill>
                  <a:schemeClr val="tx1"/>
                </a:solidFill>
              </a:rPr>
              <a:t>obterTodos</a:t>
            </a:r>
            <a:r>
              <a:rPr lang="pt-BR" sz="1400" dirty="0">
                <a:solidFill>
                  <a:schemeClr val="tx1"/>
                </a:solidFill>
              </a:rPr>
              <a:t>();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chemeClr val="tx1"/>
                </a:solidFill>
              </a:rPr>
              <a:t>  }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9D870C5-15EB-9DA5-90E7-10EEBFE4E467}"/>
              </a:ext>
            </a:extLst>
          </p:cNvPr>
          <p:cNvSpPr txBox="1"/>
          <p:nvPr/>
        </p:nvSpPr>
        <p:spPr>
          <a:xfrm>
            <a:off x="4953000" y="2138558"/>
            <a:ext cx="403860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2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Observe que iniciamos criando os métodos </a:t>
            </a:r>
            <a:r>
              <a:rPr lang="pt-BR" sz="1200" b="1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getStatement</a:t>
            </a:r>
            <a:r>
              <a:rPr lang="pt-BR" sz="12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 e </a:t>
            </a:r>
            <a:r>
              <a:rPr lang="pt-BR" sz="1200" b="1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closeStatement</a:t>
            </a:r>
            <a:r>
              <a:rPr lang="pt-BR" sz="12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, com o objetivo de gerar executores de SQL e eliminá-los, efetuando também as conexões e desconexões nos momentos necessários. Outro método utilitário é o </a:t>
            </a:r>
            <a:r>
              <a:rPr lang="pt-BR" sz="1200" b="1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getConnection</a:t>
            </a:r>
            <a:r>
              <a:rPr lang="pt-BR" sz="12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, utilizado apenas para encapsular o processo de conexão com o banco.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9338DDD-4EB4-C5AC-D3FB-89DC2966F647}"/>
              </a:ext>
            </a:extLst>
          </p:cNvPr>
          <p:cNvSpPr txBox="1"/>
          <p:nvPr/>
        </p:nvSpPr>
        <p:spPr>
          <a:xfrm>
            <a:off x="4953000" y="4558605"/>
            <a:ext cx="40386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2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Nossa classe </a:t>
            </a:r>
            <a:r>
              <a:rPr lang="pt-BR" sz="1200" b="0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GenericDAO</a:t>
            </a:r>
            <a:r>
              <a:rPr lang="pt-BR" sz="12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 é abstrata, definindo de forma genérica as assinaturas para os métodos que acessam o banco, onde E representa a classe da entidade e K representa a classe da chave primária. Os descendentes de </a:t>
            </a:r>
            <a:r>
              <a:rPr lang="pt-BR" sz="1200" b="0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GenericDAO</a:t>
            </a:r>
            <a:r>
              <a:rPr lang="pt-BR" sz="12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 deverão implementar os métodos abstratos, preocupando-se apenas com os aspectos gerais do mapeamento objeto-relacional e fazendo ampla utilização dos métodos utilitários.</a:t>
            </a:r>
            <a:endParaRPr lang="pt-B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9201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47800"/>
            <a:ext cx="8610600" cy="833178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600" dirty="0">
                <a:solidFill>
                  <a:srgbClr val="0070C0"/>
                </a:solidFill>
              </a:rPr>
              <a:t>Uma grande vantagem da estratégia adotada é a de que viabilizamos a mudança de fornecedor de banco de dados de forma simples, já que o processo de conexão pode ser encontrado em apenas um método, reutilizado por todo o restante do código.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7838"/>
            <a:ext cx="70866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Data </a:t>
            </a:r>
            <a:r>
              <a:rPr lang="pt-BR" altLang="en-US" b="1" dirty="0" err="1">
                <a:solidFill>
                  <a:srgbClr val="0070C0"/>
                </a:solidFill>
              </a:rPr>
              <a:t>Acess</a:t>
            </a:r>
            <a:r>
              <a:rPr lang="pt-BR" altLang="en-US" b="1" dirty="0">
                <a:solidFill>
                  <a:srgbClr val="0070C0"/>
                </a:solidFill>
              </a:rPr>
              <a:t> </a:t>
            </a:r>
            <a:r>
              <a:rPr lang="pt-BR" altLang="en-US" b="1" dirty="0" err="1">
                <a:solidFill>
                  <a:srgbClr val="0070C0"/>
                </a:solidFill>
              </a:rPr>
              <a:t>Object</a:t>
            </a:r>
            <a:r>
              <a:rPr lang="pt-BR" altLang="en-US" b="1" dirty="0">
                <a:solidFill>
                  <a:srgbClr val="0070C0"/>
                </a:solidFill>
              </a:rPr>
              <a:t> (DAO)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491913-DFE4-8C68-01B7-C1CF81BD5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90600"/>
            <a:ext cx="8610600" cy="402291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b="1" dirty="0">
                <a:solidFill>
                  <a:schemeClr val="tx1"/>
                </a:solidFill>
              </a:rPr>
              <a:t>Padrão de desenvolvimento com o nome DAO (Data Access </a:t>
            </a:r>
            <a:r>
              <a:rPr lang="pt-BR" b="1" dirty="0" err="1">
                <a:solidFill>
                  <a:schemeClr val="tx1"/>
                </a:solidFill>
              </a:rPr>
              <a:t>Object</a:t>
            </a:r>
            <a:r>
              <a:rPr lang="pt-BR" b="1" dirty="0">
                <a:solidFill>
                  <a:schemeClr val="tx1"/>
                </a:solidFill>
              </a:rPr>
              <a:t>)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3C94970-10AA-C346-CAF9-7A2C4DE78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09442"/>
            <a:ext cx="8610600" cy="740845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chemeClr val="tx1"/>
                </a:solidFill>
              </a:rPr>
              <a:t>Se quiser utilizar um banco de dados Oracle, com acesso local e instância padrão XE, mantendo o usuário e a senha definidos, modifique o corpo do método </a:t>
            </a:r>
            <a:r>
              <a:rPr lang="pt-BR" sz="1400" dirty="0" err="1">
                <a:solidFill>
                  <a:schemeClr val="tx1"/>
                </a:solidFill>
              </a:rPr>
              <a:t>getConnection</a:t>
            </a:r>
            <a:r>
              <a:rPr lang="pt-BR" sz="1400" dirty="0">
                <a:solidFill>
                  <a:schemeClr val="tx1"/>
                </a:solidFill>
              </a:rPr>
              <a:t>, conforme sugerido no trecho de código seguinte.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B2FD490-49E6-6CDA-55BD-D60CCBFB9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355858"/>
            <a:ext cx="8610600" cy="956288"/>
          </a:xfrm>
          <a:prstGeom prst="rect">
            <a:avLst/>
          </a:prstGeom>
          <a:solidFill>
            <a:schemeClr val="bg1"/>
          </a:solidFill>
          <a:ln w="222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 err="1">
                <a:solidFill>
                  <a:schemeClr val="tx1"/>
                </a:solidFill>
              </a:rPr>
              <a:t>Class.forName</a:t>
            </a:r>
            <a:r>
              <a:rPr lang="pt-BR" sz="1400" dirty="0">
                <a:solidFill>
                  <a:schemeClr val="tx1"/>
                </a:solidFill>
              </a:rPr>
              <a:t>("</a:t>
            </a:r>
            <a:r>
              <a:rPr lang="pt-BR" sz="1400" dirty="0" err="1">
                <a:solidFill>
                  <a:schemeClr val="tx1"/>
                </a:solidFill>
              </a:rPr>
              <a:t>oracle.jdbc.OracleDriver</a:t>
            </a:r>
            <a:r>
              <a:rPr lang="pt-BR" sz="1400" dirty="0">
                <a:solidFill>
                  <a:schemeClr val="tx1"/>
                </a:solidFill>
              </a:rPr>
              <a:t>");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chemeClr val="tx1"/>
                </a:solidFill>
              </a:rPr>
              <a:t>  </a:t>
            </a:r>
            <a:r>
              <a:rPr lang="pt-BR" sz="1400" dirty="0" err="1">
                <a:solidFill>
                  <a:schemeClr val="tx1"/>
                </a:solidFill>
              </a:rPr>
              <a:t>return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DriverManager.getConnection</a:t>
            </a:r>
            <a:r>
              <a:rPr lang="pt-BR" sz="1400" dirty="0">
                <a:solidFill>
                  <a:schemeClr val="tx1"/>
                </a:solidFill>
              </a:rPr>
              <a:t>(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chemeClr val="tx1"/>
                </a:solidFill>
              </a:rPr>
              <a:t>          </a:t>
            </a:r>
            <a:r>
              <a:rPr lang="pt-BR" sz="1400" dirty="0" err="1">
                <a:solidFill>
                  <a:schemeClr val="tx1"/>
                </a:solidFill>
              </a:rPr>
              <a:t>jdbc:</a:t>
            </a:r>
            <a:r>
              <a:rPr lang="pt-BR" sz="1400" b="1" dirty="0" err="1">
                <a:solidFill>
                  <a:srgbClr val="FF0000"/>
                </a:solidFill>
              </a:rPr>
              <a:t>oracle</a:t>
            </a:r>
            <a:r>
              <a:rPr lang="pt-BR" sz="1400" dirty="0" err="1">
                <a:solidFill>
                  <a:schemeClr val="tx1"/>
                </a:solidFill>
              </a:rPr>
              <a:t>:thin</a:t>
            </a:r>
            <a:r>
              <a:rPr lang="pt-BR" sz="1400" dirty="0">
                <a:solidFill>
                  <a:schemeClr val="tx1"/>
                </a:solidFill>
              </a:rPr>
              <a:t>:@localhost:1521:XE",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chemeClr val="tx1"/>
                </a:solidFill>
              </a:rPr>
              <a:t>         "</a:t>
            </a:r>
            <a:r>
              <a:rPr lang="pt-BR" sz="1400" dirty="0" err="1">
                <a:solidFill>
                  <a:schemeClr val="tx1"/>
                </a:solidFill>
              </a:rPr>
              <a:t>escola","escola</a:t>
            </a:r>
            <a:r>
              <a:rPr lang="pt-BR" sz="1400" dirty="0">
                <a:solidFill>
                  <a:schemeClr val="tx1"/>
                </a:solidFill>
              </a:rPr>
              <a:t>");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7970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" y="609600"/>
            <a:ext cx="7848601" cy="648512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rgbClr val="0070C0"/>
                </a:solidFill>
              </a:rPr>
              <a:t>Com a classe de base definida, podemos implementar a classe </a:t>
            </a:r>
            <a:r>
              <a:rPr lang="pt-BR" sz="1200" dirty="0" err="1">
                <a:solidFill>
                  <a:srgbClr val="0070C0"/>
                </a:solidFill>
              </a:rPr>
              <a:t>AlunoDAO</a:t>
            </a:r>
            <a:r>
              <a:rPr lang="pt-BR" sz="1200" dirty="0">
                <a:solidFill>
                  <a:srgbClr val="0070C0"/>
                </a:solidFill>
              </a:rPr>
              <a:t>, concentrando as operações efetuadas sobre nossa tabela, a partir da entidade Aluno e chave primária do tipo </a:t>
            </a:r>
            <a:r>
              <a:rPr lang="pt-BR" sz="1200" dirty="0" err="1">
                <a:solidFill>
                  <a:srgbClr val="0070C0"/>
                </a:solidFill>
              </a:rPr>
              <a:t>String</a:t>
            </a:r>
            <a:r>
              <a:rPr lang="pt-BR" sz="1200" dirty="0">
                <a:solidFill>
                  <a:srgbClr val="0070C0"/>
                </a:solidFill>
              </a:rPr>
              <a:t>, sendo o início de sua codificação apresentado a seguir.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70866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Data </a:t>
            </a:r>
            <a:r>
              <a:rPr lang="pt-BR" altLang="en-US" b="1" dirty="0" err="1">
                <a:solidFill>
                  <a:srgbClr val="0070C0"/>
                </a:solidFill>
              </a:rPr>
              <a:t>Acess</a:t>
            </a:r>
            <a:r>
              <a:rPr lang="pt-BR" altLang="en-US" b="1" dirty="0">
                <a:solidFill>
                  <a:srgbClr val="0070C0"/>
                </a:solidFill>
              </a:rPr>
              <a:t> </a:t>
            </a:r>
            <a:r>
              <a:rPr lang="pt-BR" altLang="en-US" b="1" dirty="0" err="1">
                <a:solidFill>
                  <a:srgbClr val="0070C0"/>
                </a:solidFill>
              </a:rPr>
              <a:t>Object</a:t>
            </a:r>
            <a:r>
              <a:rPr lang="pt-BR" altLang="en-US" b="1" dirty="0">
                <a:solidFill>
                  <a:srgbClr val="0070C0"/>
                </a:solidFill>
              </a:rPr>
              <a:t> (DAO)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-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B2FD490-49E6-6CDA-55BD-D60CCBFB9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295400"/>
            <a:ext cx="8534400" cy="5634492"/>
          </a:xfrm>
          <a:prstGeom prst="rect">
            <a:avLst/>
          </a:prstGeom>
          <a:solidFill>
            <a:schemeClr val="bg1"/>
          </a:solidFill>
          <a:ln w="222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 err="1">
                <a:solidFill>
                  <a:schemeClr val="tx1"/>
                </a:solidFill>
              </a:rPr>
              <a:t>public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class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AlunoDAO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extends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GenericDAO</a:t>
            </a:r>
            <a:r>
              <a:rPr lang="pt-BR" sz="1200" dirty="0">
                <a:solidFill>
                  <a:schemeClr val="tx1"/>
                </a:solidFill>
              </a:rPr>
              <a:t>&lt;Aluno, </a:t>
            </a:r>
            <a:r>
              <a:rPr lang="pt-BR" sz="1200" dirty="0" err="1">
                <a:solidFill>
                  <a:schemeClr val="tx1"/>
                </a:solidFill>
              </a:rPr>
              <a:t>String</a:t>
            </a:r>
            <a:r>
              <a:rPr lang="pt-BR" sz="1200" dirty="0">
                <a:solidFill>
                  <a:schemeClr val="tx1"/>
                </a:solidFill>
              </a:rPr>
              <a:t>&gt;{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    @Override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     </a:t>
            </a:r>
            <a:r>
              <a:rPr lang="pt-BR" sz="1200" dirty="0" err="1">
                <a:solidFill>
                  <a:schemeClr val="tx1"/>
                </a:solidFill>
              </a:rPr>
              <a:t>public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List</a:t>
            </a:r>
            <a:r>
              <a:rPr lang="pt-BR" sz="1200" dirty="0">
                <a:solidFill>
                  <a:schemeClr val="tx1"/>
                </a:solidFill>
              </a:rPr>
              <a:t>&lt;Aluno&gt; </a:t>
            </a:r>
            <a:r>
              <a:rPr lang="pt-BR" sz="1200" dirty="0" err="1">
                <a:solidFill>
                  <a:schemeClr val="tx1"/>
                </a:solidFill>
              </a:rPr>
              <a:t>obterTodos</a:t>
            </a:r>
            <a:r>
              <a:rPr lang="pt-BR" sz="1200" dirty="0">
                <a:solidFill>
                  <a:schemeClr val="tx1"/>
                </a:solidFill>
              </a:rPr>
              <a:t>() {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          </a:t>
            </a:r>
            <a:r>
              <a:rPr lang="pt-BR" sz="1200" dirty="0" err="1">
                <a:solidFill>
                  <a:schemeClr val="tx1"/>
                </a:solidFill>
              </a:rPr>
              <a:t>List</a:t>
            </a:r>
            <a:r>
              <a:rPr lang="pt-BR" sz="1200" dirty="0">
                <a:solidFill>
                  <a:schemeClr val="tx1"/>
                </a:solidFill>
              </a:rPr>
              <a:t>&lt;Aluno&gt; lista = new </a:t>
            </a:r>
            <a:r>
              <a:rPr lang="pt-BR" sz="1200" dirty="0" err="1">
                <a:solidFill>
                  <a:schemeClr val="tx1"/>
                </a:solidFill>
              </a:rPr>
              <a:t>ArrayList</a:t>
            </a:r>
            <a:r>
              <a:rPr lang="pt-BR" sz="1200" dirty="0">
                <a:solidFill>
                  <a:schemeClr val="tx1"/>
                </a:solidFill>
              </a:rPr>
              <a:t>&lt;&gt;();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          </a:t>
            </a:r>
            <a:r>
              <a:rPr lang="pt-BR" sz="1200" dirty="0" err="1">
                <a:solidFill>
                  <a:schemeClr val="tx1"/>
                </a:solidFill>
              </a:rPr>
              <a:t>try</a:t>
            </a:r>
            <a:r>
              <a:rPr lang="pt-BR" sz="1200" dirty="0">
                <a:solidFill>
                  <a:schemeClr val="tx1"/>
                </a:solidFill>
              </a:rPr>
              <a:t> {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              </a:t>
            </a:r>
            <a:r>
              <a:rPr lang="pt-BR" sz="1200" dirty="0" err="1">
                <a:solidFill>
                  <a:schemeClr val="tx1"/>
                </a:solidFill>
              </a:rPr>
              <a:t>ResultSet</a:t>
            </a:r>
            <a:r>
              <a:rPr lang="pt-BR" sz="1200" dirty="0">
                <a:solidFill>
                  <a:schemeClr val="tx1"/>
                </a:solidFill>
              </a:rPr>
              <a:t> r1 = </a:t>
            </a:r>
            <a:r>
              <a:rPr lang="pt-BR" sz="1200" dirty="0" err="1">
                <a:solidFill>
                  <a:schemeClr val="tx1"/>
                </a:solidFill>
              </a:rPr>
              <a:t>getStatement</a:t>
            </a:r>
            <a:r>
              <a:rPr lang="pt-BR" sz="1200" dirty="0">
                <a:solidFill>
                  <a:schemeClr val="tx1"/>
                </a:solidFill>
              </a:rPr>
              <a:t>().</a:t>
            </a:r>
            <a:r>
              <a:rPr lang="pt-BR" sz="1200" dirty="0" err="1">
                <a:solidFill>
                  <a:schemeClr val="tx1"/>
                </a:solidFill>
              </a:rPr>
              <a:t>executeQuery</a:t>
            </a:r>
            <a:r>
              <a:rPr lang="pt-BR" sz="1200" dirty="0">
                <a:solidFill>
                  <a:schemeClr val="tx1"/>
                </a:solidFill>
              </a:rPr>
              <a:t>("SELECT * FROM ALUNO");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	      </a:t>
            </a:r>
            <a:r>
              <a:rPr lang="pt-BR" sz="1200" dirty="0" err="1">
                <a:solidFill>
                  <a:schemeClr val="tx1"/>
                </a:solidFill>
              </a:rPr>
              <a:t>while</a:t>
            </a:r>
            <a:r>
              <a:rPr lang="pt-BR" sz="1200" dirty="0">
                <a:solidFill>
                  <a:schemeClr val="tx1"/>
                </a:solidFill>
              </a:rPr>
              <a:t>(r1.next())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	           </a:t>
            </a:r>
            <a:r>
              <a:rPr lang="pt-BR" sz="1200" dirty="0" err="1">
                <a:solidFill>
                  <a:schemeClr val="tx1"/>
                </a:solidFill>
              </a:rPr>
              <a:t>lista.add</a:t>
            </a:r>
            <a:r>
              <a:rPr lang="pt-BR" sz="1200" dirty="0">
                <a:solidFill>
                  <a:schemeClr val="tx1"/>
                </a:solidFill>
              </a:rPr>
              <a:t>(new Aluno(r1.getString("MATRICULA"), r1.getString("NOME"),r1.getInt("ENTRADA")));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		</a:t>
            </a:r>
            <a:r>
              <a:rPr lang="pt-BR" sz="1200" dirty="0" err="1">
                <a:solidFill>
                  <a:schemeClr val="tx1"/>
                </a:solidFill>
              </a:rPr>
              <a:t>closeStatement</a:t>
            </a:r>
            <a:r>
              <a:rPr lang="pt-BR" sz="1200" dirty="0">
                <a:solidFill>
                  <a:schemeClr val="tx1"/>
                </a:solidFill>
              </a:rPr>
              <a:t>(r1.getStatement());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	  }catch(</a:t>
            </a:r>
            <a:r>
              <a:rPr lang="pt-BR" sz="1200" dirty="0" err="1">
                <a:solidFill>
                  <a:schemeClr val="tx1"/>
                </a:solidFill>
              </a:rPr>
              <a:t>Exception</a:t>
            </a:r>
            <a:r>
              <a:rPr lang="pt-BR" sz="1200" dirty="0">
                <a:solidFill>
                  <a:schemeClr val="tx1"/>
                </a:solidFill>
              </a:rPr>
              <a:t> e){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	     }    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               </a:t>
            </a:r>
            <a:r>
              <a:rPr lang="pt-BR" sz="1200" dirty="0" err="1">
                <a:solidFill>
                  <a:schemeClr val="tx1"/>
                </a:solidFill>
              </a:rPr>
              <a:t>return</a:t>
            </a:r>
            <a:r>
              <a:rPr lang="pt-BR" sz="1200" dirty="0">
                <a:solidFill>
                  <a:schemeClr val="tx1"/>
                </a:solidFill>
              </a:rPr>
              <a:t> lista;        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     }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     @Override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      </a:t>
            </a:r>
            <a:r>
              <a:rPr lang="pt-BR" sz="1200" dirty="0" err="1">
                <a:solidFill>
                  <a:schemeClr val="tx1"/>
                </a:solidFill>
              </a:rPr>
              <a:t>public</a:t>
            </a:r>
            <a:r>
              <a:rPr lang="pt-BR" sz="1200" dirty="0">
                <a:solidFill>
                  <a:schemeClr val="tx1"/>
                </a:solidFill>
              </a:rPr>
              <a:t> Aluno obter(</a:t>
            </a:r>
            <a:r>
              <a:rPr lang="pt-BR" sz="1200" dirty="0" err="1">
                <a:solidFill>
                  <a:schemeClr val="tx1"/>
                </a:solidFill>
              </a:rPr>
              <a:t>String</a:t>
            </a:r>
            <a:r>
              <a:rPr lang="pt-BR" sz="1200" dirty="0">
                <a:solidFill>
                  <a:schemeClr val="tx1"/>
                </a:solidFill>
              </a:rPr>
              <a:t> chave) {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          Aluno </a:t>
            </a:r>
            <a:r>
              <a:rPr lang="pt-BR" sz="1200" dirty="0" err="1">
                <a:solidFill>
                  <a:schemeClr val="tx1"/>
                </a:solidFill>
              </a:rPr>
              <a:t>aluno</a:t>
            </a:r>
            <a:r>
              <a:rPr lang="pt-BR" sz="1200" dirty="0">
                <a:solidFill>
                  <a:schemeClr val="tx1"/>
                </a:solidFill>
              </a:rPr>
              <a:t> = </a:t>
            </a:r>
            <a:r>
              <a:rPr lang="pt-BR" sz="1200" dirty="0" err="1">
                <a:solidFill>
                  <a:schemeClr val="tx1"/>
                </a:solidFill>
              </a:rPr>
              <a:t>null</a:t>
            </a:r>
            <a:r>
              <a:rPr lang="pt-BR" sz="1200" dirty="0">
                <a:solidFill>
                  <a:schemeClr val="tx1"/>
                </a:solidFill>
              </a:rPr>
              <a:t>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             </a:t>
            </a:r>
            <a:r>
              <a:rPr lang="pt-BR" sz="1200" dirty="0" err="1">
                <a:solidFill>
                  <a:schemeClr val="tx1"/>
                </a:solidFill>
              </a:rPr>
              <a:t>try</a:t>
            </a:r>
            <a:r>
              <a:rPr lang="pt-BR" sz="1200" dirty="0">
                <a:solidFill>
                  <a:schemeClr val="tx1"/>
                </a:solidFill>
              </a:rPr>
              <a:t> {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                 	 </a:t>
            </a:r>
            <a:r>
              <a:rPr lang="pt-BR" sz="1200" dirty="0" err="1">
                <a:solidFill>
                  <a:schemeClr val="tx1"/>
                </a:solidFill>
              </a:rPr>
              <a:t>PreparedStatement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ps</a:t>
            </a:r>
            <a:r>
              <a:rPr lang="pt-BR" sz="1200" dirty="0">
                <a:solidFill>
                  <a:schemeClr val="tx1"/>
                </a:solidFill>
              </a:rPr>
              <a:t> = </a:t>
            </a:r>
            <a:r>
              <a:rPr lang="pt-BR" sz="1200" dirty="0" err="1">
                <a:solidFill>
                  <a:schemeClr val="tx1"/>
                </a:solidFill>
              </a:rPr>
              <a:t>getConnection</a:t>
            </a:r>
            <a:r>
              <a:rPr lang="pt-BR" sz="1200" dirty="0">
                <a:solidFill>
                  <a:schemeClr val="tx1"/>
                </a:solidFill>
              </a:rPr>
              <a:t>().</a:t>
            </a:r>
            <a:r>
              <a:rPr lang="pt-BR" sz="1200" dirty="0" err="1">
                <a:solidFill>
                  <a:schemeClr val="tx1"/>
                </a:solidFill>
              </a:rPr>
              <a:t>prepareStatement</a:t>
            </a:r>
            <a:r>
              <a:rPr lang="pt-BR" sz="1200" dirty="0">
                <a:solidFill>
                  <a:schemeClr val="tx1"/>
                </a:solidFill>
              </a:rPr>
              <a:t>(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			"SELECT * FROM ALUNO WHERE MATRICULA = ?");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	           </a:t>
            </a:r>
            <a:r>
              <a:rPr lang="pt-BR" sz="1200" dirty="0" err="1">
                <a:solidFill>
                  <a:schemeClr val="tx1"/>
                </a:solidFill>
              </a:rPr>
              <a:t>ps.setString</a:t>
            </a:r>
            <a:r>
              <a:rPr lang="pt-BR" sz="1200" dirty="0">
                <a:solidFill>
                  <a:schemeClr val="tx1"/>
                </a:solidFill>
              </a:rPr>
              <a:t>(1, chave);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	           </a:t>
            </a:r>
            <a:r>
              <a:rPr lang="pt-BR" sz="1200" dirty="0" err="1">
                <a:solidFill>
                  <a:schemeClr val="tx1"/>
                </a:solidFill>
              </a:rPr>
              <a:t>ResultSet</a:t>
            </a:r>
            <a:r>
              <a:rPr lang="pt-BR" sz="1200" dirty="0">
                <a:solidFill>
                  <a:schemeClr val="tx1"/>
                </a:solidFill>
              </a:rPr>
              <a:t> r1 = </a:t>
            </a:r>
            <a:r>
              <a:rPr lang="pt-BR" sz="1200" dirty="0" err="1">
                <a:solidFill>
                  <a:schemeClr val="tx1"/>
                </a:solidFill>
              </a:rPr>
              <a:t>ps.executeQuery</a:t>
            </a:r>
            <a:r>
              <a:rPr lang="pt-BR" sz="1200" dirty="0">
                <a:solidFill>
                  <a:schemeClr val="tx1"/>
                </a:solidFill>
              </a:rPr>
              <a:t>();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	           </a:t>
            </a:r>
            <a:r>
              <a:rPr lang="pt-BR" sz="1200" dirty="0" err="1">
                <a:solidFill>
                  <a:schemeClr val="tx1"/>
                </a:solidFill>
              </a:rPr>
              <a:t>if</a:t>
            </a:r>
            <a:r>
              <a:rPr lang="pt-BR" sz="1200" dirty="0">
                <a:solidFill>
                  <a:schemeClr val="tx1"/>
                </a:solidFill>
              </a:rPr>
              <a:t> (r1.next())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	                aluno = new Aluno(r1.getString("MATRICULA"), r1.getString("NOME"), r1.getInt("ENTRADA"));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		      </a:t>
            </a:r>
            <a:r>
              <a:rPr lang="pt-BR" sz="1200" dirty="0" err="1">
                <a:solidFill>
                  <a:schemeClr val="tx1"/>
                </a:solidFill>
              </a:rPr>
              <a:t>closeStatement</a:t>
            </a:r>
            <a:r>
              <a:rPr lang="pt-BR" sz="1200" dirty="0">
                <a:solidFill>
                  <a:schemeClr val="tx1"/>
                </a:solidFill>
              </a:rPr>
              <a:t>(</a:t>
            </a:r>
            <a:r>
              <a:rPr lang="pt-BR" sz="1200" dirty="0" err="1">
                <a:solidFill>
                  <a:schemeClr val="tx1"/>
                </a:solidFill>
              </a:rPr>
              <a:t>ps</a:t>
            </a:r>
            <a:r>
              <a:rPr lang="pt-BR" sz="1200" dirty="0">
                <a:solidFill>
                  <a:schemeClr val="tx1"/>
                </a:solidFill>
              </a:rPr>
              <a:t>);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	     } catch (</a:t>
            </a:r>
            <a:r>
              <a:rPr lang="pt-BR" sz="1200" dirty="0" err="1">
                <a:solidFill>
                  <a:schemeClr val="tx1"/>
                </a:solidFill>
              </a:rPr>
              <a:t>Exception</a:t>
            </a:r>
            <a:r>
              <a:rPr lang="pt-BR" sz="1200" dirty="0">
                <a:solidFill>
                  <a:schemeClr val="tx1"/>
                </a:solidFill>
              </a:rPr>
              <a:t> e) {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	        }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	        </a:t>
            </a:r>
            <a:r>
              <a:rPr lang="pt-BR" sz="1200" dirty="0" err="1">
                <a:solidFill>
                  <a:schemeClr val="tx1"/>
                </a:solidFill>
              </a:rPr>
              <a:t>return</a:t>
            </a:r>
            <a:r>
              <a:rPr lang="pt-BR" sz="1200" dirty="0">
                <a:solidFill>
                  <a:schemeClr val="tx1"/>
                </a:solidFill>
              </a:rPr>
              <a:t> aluno;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	}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  }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DEC4A2-3C40-3396-3DDE-948CF9D3B051}"/>
              </a:ext>
            </a:extLst>
          </p:cNvPr>
          <p:cNvSpPr txBox="1"/>
          <p:nvPr/>
        </p:nvSpPr>
        <p:spPr>
          <a:xfrm>
            <a:off x="4455852" y="2896850"/>
            <a:ext cx="461194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1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O código ainda não está completo, e certamente apresentará erro, devido ao fato de que não implementamos todos os métodos abstratos definidos, mas já temos o método </a:t>
            </a:r>
            <a:r>
              <a:rPr lang="pt-BR" sz="1100" b="1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obterTodos</a:t>
            </a:r>
            <a:r>
              <a:rPr lang="pt-BR" sz="11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 codificado nesse ponto. Ele retornará todos os registros de nossa tabela, no formato de um </a:t>
            </a:r>
            <a:r>
              <a:rPr lang="pt-BR" sz="1100" b="0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ArrayList</a:t>
            </a:r>
            <a:r>
              <a:rPr lang="pt-BR" sz="11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 de entidades do tipo Aluno, sendo inicialmente executado o SQL necessário para a consulta e, em seguida, adicionada uma entidade à lista para cada registro obtido no cursor.</a:t>
            </a:r>
            <a:endParaRPr lang="pt-BR" sz="1100" dirty="0">
              <a:solidFill>
                <a:srgbClr val="FF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4CF05D3-B7E1-9ACF-CF35-DD8A7BA8C930}"/>
              </a:ext>
            </a:extLst>
          </p:cNvPr>
          <p:cNvSpPr txBox="1"/>
          <p:nvPr/>
        </p:nvSpPr>
        <p:spPr>
          <a:xfrm>
            <a:off x="3770052" y="5750004"/>
            <a:ext cx="461194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1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Também podemos observar o método </a:t>
            </a:r>
            <a:r>
              <a:rPr lang="pt-BR" sz="11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obter</a:t>
            </a:r>
            <a:r>
              <a:rPr lang="pt-BR" sz="11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, para consulta individual, retornando uma entidade do tipo Aluno para uma chave fornecida do tipo </a:t>
            </a:r>
            <a:r>
              <a:rPr lang="pt-BR" sz="1100" b="0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String</a:t>
            </a:r>
            <a:r>
              <a:rPr lang="pt-BR" sz="11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. A implementação do método envolve a execução de uma consulta parametrizada, em que o campo matrícula deve coincidir com o valor da chave, sendo retornado o registro equivalente por meio de uma instância de Aluno.</a:t>
            </a:r>
            <a:endParaRPr lang="pt-BR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197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" y="609600"/>
            <a:ext cx="7848601" cy="340735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600" dirty="0">
                <a:solidFill>
                  <a:srgbClr val="0070C0"/>
                </a:solidFill>
              </a:rPr>
              <a:t>métodos de manipulação de dados na classe </a:t>
            </a:r>
            <a:r>
              <a:rPr lang="pt-BR" sz="1600" dirty="0" err="1">
                <a:solidFill>
                  <a:srgbClr val="0070C0"/>
                </a:solidFill>
              </a:rPr>
              <a:t>AlunoDAO</a:t>
            </a:r>
            <a:r>
              <a:rPr lang="pt-BR" sz="1600" dirty="0">
                <a:solidFill>
                  <a:srgbClr val="0070C0"/>
                </a:solidFill>
              </a:rPr>
              <a:t> (incluir e excluir).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70866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Data </a:t>
            </a:r>
            <a:r>
              <a:rPr lang="pt-BR" altLang="en-US" b="1" dirty="0" err="1">
                <a:solidFill>
                  <a:srgbClr val="0070C0"/>
                </a:solidFill>
              </a:rPr>
              <a:t>Acess</a:t>
            </a:r>
            <a:r>
              <a:rPr lang="pt-BR" altLang="en-US" b="1" dirty="0">
                <a:solidFill>
                  <a:srgbClr val="0070C0"/>
                </a:solidFill>
              </a:rPr>
              <a:t> </a:t>
            </a:r>
            <a:r>
              <a:rPr lang="pt-BR" altLang="en-US" b="1" dirty="0" err="1">
                <a:solidFill>
                  <a:srgbClr val="0070C0"/>
                </a:solidFill>
              </a:rPr>
              <a:t>Object</a:t>
            </a:r>
            <a:r>
              <a:rPr lang="pt-BR" altLang="en-US" b="1" dirty="0">
                <a:solidFill>
                  <a:srgbClr val="0070C0"/>
                </a:solidFill>
              </a:rPr>
              <a:t> (DAO)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-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B2FD490-49E6-6CDA-55BD-D60CCBFB9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914400"/>
            <a:ext cx="9067800" cy="6188490"/>
          </a:xfrm>
          <a:prstGeom prst="rect">
            <a:avLst/>
          </a:prstGeom>
          <a:solidFill>
            <a:schemeClr val="bg1"/>
          </a:solidFill>
          <a:ln w="222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 @Override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  </a:t>
            </a:r>
            <a:r>
              <a:rPr lang="pt-BR" sz="1200" dirty="0" err="1">
                <a:solidFill>
                  <a:schemeClr val="tx1"/>
                </a:solidFill>
              </a:rPr>
              <a:t>public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void</a:t>
            </a:r>
            <a:r>
              <a:rPr lang="pt-BR" sz="1200" dirty="0">
                <a:solidFill>
                  <a:schemeClr val="tx1"/>
                </a:solidFill>
              </a:rPr>
              <a:t> incluir(Aluno entidade) {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	         </a:t>
            </a:r>
            <a:r>
              <a:rPr lang="pt-BR" sz="1200" dirty="0" err="1">
                <a:solidFill>
                  <a:schemeClr val="tx1"/>
                </a:solidFill>
              </a:rPr>
              <a:t>try</a:t>
            </a:r>
            <a:r>
              <a:rPr lang="pt-BR" sz="1200" dirty="0">
                <a:solidFill>
                  <a:schemeClr val="tx1"/>
                </a:solidFill>
              </a:rPr>
              <a:t> {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		    </a:t>
            </a:r>
            <a:r>
              <a:rPr lang="pt-BR" sz="1200" dirty="0" err="1">
                <a:solidFill>
                  <a:schemeClr val="tx1"/>
                </a:solidFill>
              </a:rPr>
              <a:t>PreparedStatement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ps</a:t>
            </a:r>
            <a:r>
              <a:rPr lang="pt-BR" sz="1200" dirty="0">
                <a:solidFill>
                  <a:schemeClr val="tx1"/>
                </a:solidFill>
              </a:rPr>
              <a:t> = </a:t>
            </a:r>
            <a:r>
              <a:rPr lang="pt-BR" sz="1200" dirty="0" err="1">
                <a:solidFill>
                  <a:schemeClr val="tx1"/>
                </a:solidFill>
              </a:rPr>
              <a:t>getConnection</a:t>
            </a:r>
            <a:r>
              <a:rPr lang="pt-BR" sz="1200" dirty="0">
                <a:solidFill>
                  <a:schemeClr val="tx1"/>
                </a:solidFill>
              </a:rPr>
              <a:t>().</a:t>
            </a:r>
            <a:r>
              <a:rPr lang="pt-BR" sz="1200" dirty="0" err="1">
                <a:solidFill>
                  <a:schemeClr val="tx1"/>
                </a:solidFill>
              </a:rPr>
              <a:t>prepareStatement</a:t>
            </a:r>
            <a:r>
              <a:rPr lang="pt-BR" sz="1200" dirty="0">
                <a:solidFill>
                  <a:schemeClr val="tx1"/>
                </a:solidFill>
              </a:rPr>
              <a:t>("INSERT INTO ALUNO VALUES (?, ?, ?)");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		                </a:t>
            </a:r>
            <a:r>
              <a:rPr lang="pt-BR" sz="1200" dirty="0" err="1">
                <a:solidFill>
                  <a:schemeClr val="tx1"/>
                </a:solidFill>
              </a:rPr>
              <a:t>ps.setString</a:t>
            </a:r>
            <a:r>
              <a:rPr lang="pt-BR" sz="1200" dirty="0">
                <a:solidFill>
                  <a:schemeClr val="tx1"/>
                </a:solidFill>
              </a:rPr>
              <a:t>(1, </a:t>
            </a:r>
            <a:r>
              <a:rPr lang="pt-BR" sz="1200" dirty="0" err="1">
                <a:solidFill>
                  <a:schemeClr val="tx1"/>
                </a:solidFill>
              </a:rPr>
              <a:t>entidade.matricula</a:t>
            </a:r>
            <a:r>
              <a:rPr lang="pt-BR" sz="1200" dirty="0">
                <a:solidFill>
                  <a:schemeClr val="tx1"/>
                </a:solidFill>
              </a:rPr>
              <a:t>);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		                </a:t>
            </a:r>
            <a:r>
              <a:rPr lang="pt-BR" sz="1200" dirty="0" err="1">
                <a:solidFill>
                  <a:schemeClr val="tx1"/>
                </a:solidFill>
              </a:rPr>
              <a:t>ps.setString</a:t>
            </a:r>
            <a:r>
              <a:rPr lang="pt-BR" sz="1200" dirty="0">
                <a:solidFill>
                  <a:schemeClr val="tx1"/>
                </a:solidFill>
              </a:rPr>
              <a:t>(2, </a:t>
            </a:r>
            <a:r>
              <a:rPr lang="pt-BR" sz="1200" dirty="0" err="1">
                <a:solidFill>
                  <a:schemeClr val="tx1"/>
                </a:solidFill>
              </a:rPr>
              <a:t>entidade.nome</a:t>
            </a:r>
            <a:r>
              <a:rPr lang="pt-BR" sz="1200" dirty="0">
                <a:solidFill>
                  <a:schemeClr val="tx1"/>
                </a:solidFill>
              </a:rPr>
              <a:t>);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		                </a:t>
            </a:r>
            <a:r>
              <a:rPr lang="pt-BR" sz="1200" dirty="0" err="1">
                <a:solidFill>
                  <a:schemeClr val="tx1"/>
                </a:solidFill>
              </a:rPr>
              <a:t>ps.setInt</a:t>
            </a:r>
            <a:r>
              <a:rPr lang="pt-BR" sz="1200" dirty="0">
                <a:solidFill>
                  <a:schemeClr val="tx1"/>
                </a:solidFill>
              </a:rPr>
              <a:t>(3, </a:t>
            </a:r>
            <a:r>
              <a:rPr lang="pt-BR" sz="1200" dirty="0" err="1">
                <a:solidFill>
                  <a:schemeClr val="tx1"/>
                </a:solidFill>
              </a:rPr>
              <a:t>entidade.ano</a:t>
            </a:r>
            <a:r>
              <a:rPr lang="pt-BR" sz="1200" dirty="0">
                <a:solidFill>
                  <a:schemeClr val="tx1"/>
                </a:solidFill>
              </a:rPr>
              <a:t>);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		                </a:t>
            </a:r>
            <a:r>
              <a:rPr lang="pt-BR" sz="1200" dirty="0" err="1">
                <a:solidFill>
                  <a:schemeClr val="tx1"/>
                </a:solidFill>
              </a:rPr>
              <a:t>ps.executeUpdate</a:t>
            </a:r>
            <a:r>
              <a:rPr lang="pt-BR" sz="1200" dirty="0">
                <a:solidFill>
                  <a:schemeClr val="tx1"/>
                </a:solidFill>
              </a:rPr>
              <a:t>();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		               </a:t>
            </a:r>
            <a:r>
              <a:rPr lang="pt-BR" sz="1200" dirty="0" err="1">
                <a:solidFill>
                  <a:schemeClr val="tx1"/>
                </a:solidFill>
              </a:rPr>
              <a:t>closeStatement</a:t>
            </a:r>
            <a:r>
              <a:rPr lang="pt-BR" sz="1200" dirty="0">
                <a:solidFill>
                  <a:schemeClr val="tx1"/>
                </a:solidFill>
              </a:rPr>
              <a:t>(</a:t>
            </a:r>
            <a:r>
              <a:rPr lang="pt-BR" sz="1200" dirty="0" err="1">
                <a:solidFill>
                  <a:schemeClr val="tx1"/>
                </a:solidFill>
              </a:rPr>
              <a:t>ps</a:t>
            </a:r>
            <a:r>
              <a:rPr lang="pt-BR" sz="1200" dirty="0">
                <a:solidFill>
                  <a:schemeClr val="tx1"/>
                </a:solidFill>
              </a:rPr>
              <a:t>);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	         } catch (</a:t>
            </a:r>
            <a:r>
              <a:rPr lang="pt-BR" sz="1200" dirty="0" err="1">
                <a:solidFill>
                  <a:schemeClr val="tx1"/>
                </a:solidFill>
              </a:rPr>
              <a:t>Exception</a:t>
            </a:r>
            <a:r>
              <a:rPr lang="pt-BR" sz="1200" dirty="0">
                <a:solidFill>
                  <a:schemeClr val="tx1"/>
                </a:solidFill>
              </a:rPr>
              <a:t> e) { }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  }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  @Override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  </a:t>
            </a:r>
            <a:r>
              <a:rPr lang="pt-BR" sz="1200" dirty="0" err="1">
                <a:solidFill>
                  <a:schemeClr val="tx1"/>
                </a:solidFill>
              </a:rPr>
              <a:t>public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void</a:t>
            </a:r>
            <a:r>
              <a:rPr lang="pt-BR" sz="1200" dirty="0">
                <a:solidFill>
                  <a:schemeClr val="tx1"/>
                </a:solidFill>
              </a:rPr>
              <a:t> excluir(</a:t>
            </a:r>
            <a:r>
              <a:rPr lang="pt-BR" sz="1200" dirty="0" err="1">
                <a:solidFill>
                  <a:schemeClr val="tx1"/>
                </a:solidFill>
              </a:rPr>
              <a:t>String</a:t>
            </a:r>
            <a:r>
              <a:rPr lang="pt-BR" sz="1200" dirty="0">
                <a:solidFill>
                  <a:schemeClr val="tx1"/>
                </a:solidFill>
              </a:rPr>
              <a:t> chave) {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	         </a:t>
            </a:r>
            <a:r>
              <a:rPr lang="pt-BR" sz="1200" dirty="0" err="1">
                <a:solidFill>
                  <a:schemeClr val="tx1"/>
                </a:solidFill>
              </a:rPr>
              <a:t>try</a:t>
            </a:r>
            <a:r>
              <a:rPr lang="pt-BR" sz="1200" dirty="0">
                <a:solidFill>
                  <a:schemeClr val="tx1"/>
                </a:solidFill>
              </a:rPr>
              <a:t> {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		      </a:t>
            </a:r>
            <a:r>
              <a:rPr lang="pt-BR" sz="1200" dirty="0" err="1">
                <a:solidFill>
                  <a:schemeClr val="tx1"/>
                </a:solidFill>
              </a:rPr>
              <a:t>PreparedStatement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ps</a:t>
            </a:r>
            <a:r>
              <a:rPr lang="pt-BR" sz="1200" dirty="0">
                <a:solidFill>
                  <a:schemeClr val="tx1"/>
                </a:solidFill>
              </a:rPr>
              <a:t> = </a:t>
            </a:r>
            <a:r>
              <a:rPr lang="pt-BR" sz="1200" dirty="0" err="1">
                <a:solidFill>
                  <a:schemeClr val="tx1"/>
                </a:solidFill>
              </a:rPr>
              <a:t>getConnection</a:t>
            </a:r>
            <a:r>
              <a:rPr lang="pt-BR" sz="1200" dirty="0">
                <a:solidFill>
                  <a:schemeClr val="tx1"/>
                </a:solidFill>
              </a:rPr>
              <a:t>().</a:t>
            </a:r>
            <a:r>
              <a:rPr lang="pt-BR" sz="1200" dirty="0" err="1">
                <a:solidFill>
                  <a:schemeClr val="tx1"/>
                </a:solidFill>
              </a:rPr>
              <a:t>prepareStatement</a:t>
            </a:r>
            <a:r>
              <a:rPr lang="pt-BR" sz="1200" dirty="0">
                <a:solidFill>
                  <a:schemeClr val="tx1"/>
                </a:solidFill>
              </a:rPr>
              <a:t>("DELETE FROM ALUNO WHERE MATRICULA = ?");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		               </a:t>
            </a:r>
            <a:r>
              <a:rPr lang="pt-BR" sz="1200" dirty="0" err="1">
                <a:solidFill>
                  <a:schemeClr val="tx1"/>
                </a:solidFill>
              </a:rPr>
              <a:t>ps.setString</a:t>
            </a:r>
            <a:r>
              <a:rPr lang="pt-BR" sz="1200" dirty="0">
                <a:solidFill>
                  <a:schemeClr val="tx1"/>
                </a:solidFill>
              </a:rPr>
              <a:t>(1, chave);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		               </a:t>
            </a:r>
            <a:r>
              <a:rPr lang="pt-BR" sz="1200" dirty="0" err="1">
                <a:solidFill>
                  <a:schemeClr val="tx1"/>
                </a:solidFill>
              </a:rPr>
              <a:t>ps.executeUpdate</a:t>
            </a:r>
            <a:r>
              <a:rPr lang="pt-BR" sz="1200" dirty="0">
                <a:solidFill>
                  <a:schemeClr val="tx1"/>
                </a:solidFill>
              </a:rPr>
              <a:t>();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		               </a:t>
            </a:r>
            <a:r>
              <a:rPr lang="pt-BR" sz="1200" dirty="0" err="1">
                <a:solidFill>
                  <a:schemeClr val="tx1"/>
                </a:solidFill>
              </a:rPr>
              <a:t>closeStatement</a:t>
            </a:r>
            <a:r>
              <a:rPr lang="pt-BR" sz="1200" dirty="0">
                <a:solidFill>
                  <a:schemeClr val="tx1"/>
                </a:solidFill>
              </a:rPr>
              <a:t>(</a:t>
            </a:r>
            <a:r>
              <a:rPr lang="pt-BR" sz="1200" dirty="0" err="1">
                <a:solidFill>
                  <a:schemeClr val="tx1"/>
                </a:solidFill>
              </a:rPr>
              <a:t>ps</a:t>
            </a:r>
            <a:r>
              <a:rPr lang="pt-BR" sz="1200" dirty="0">
                <a:solidFill>
                  <a:schemeClr val="tx1"/>
                </a:solidFill>
              </a:rPr>
              <a:t>);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	         } catch (</a:t>
            </a:r>
            <a:r>
              <a:rPr lang="pt-BR" sz="1200" dirty="0" err="1">
                <a:solidFill>
                  <a:schemeClr val="tx1"/>
                </a:solidFill>
              </a:rPr>
              <a:t>Exception</a:t>
            </a:r>
            <a:r>
              <a:rPr lang="pt-BR" sz="1200" dirty="0">
                <a:solidFill>
                  <a:schemeClr val="tx1"/>
                </a:solidFill>
              </a:rPr>
              <a:t> e) { }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  }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  @Override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  </a:t>
            </a:r>
            <a:r>
              <a:rPr lang="pt-BR" sz="1200" dirty="0" err="1">
                <a:solidFill>
                  <a:schemeClr val="tx1"/>
                </a:solidFill>
              </a:rPr>
              <a:t>public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void</a:t>
            </a:r>
            <a:r>
              <a:rPr lang="pt-BR" sz="1200" dirty="0">
                <a:solidFill>
                  <a:schemeClr val="tx1"/>
                </a:solidFill>
              </a:rPr>
              <a:t> alterar(Aluno entidade) {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	        </a:t>
            </a:r>
            <a:r>
              <a:rPr lang="pt-BR" sz="1200" dirty="0" err="1">
                <a:solidFill>
                  <a:schemeClr val="tx1"/>
                </a:solidFill>
              </a:rPr>
              <a:t>try</a:t>
            </a:r>
            <a:r>
              <a:rPr lang="pt-BR" sz="1200" dirty="0">
                <a:solidFill>
                  <a:schemeClr val="tx1"/>
                </a:solidFill>
              </a:rPr>
              <a:t> {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		   </a:t>
            </a:r>
            <a:r>
              <a:rPr lang="pt-BR" sz="1200" dirty="0" err="1">
                <a:solidFill>
                  <a:schemeClr val="tx1"/>
                </a:solidFill>
              </a:rPr>
              <a:t>PreparedStatement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ps</a:t>
            </a:r>
            <a:r>
              <a:rPr lang="pt-BR" sz="1200" dirty="0">
                <a:solidFill>
                  <a:schemeClr val="tx1"/>
                </a:solidFill>
              </a:rPr>
              <a:t> = </a:t>
            </a:r>
            <a:r>
              <a:rPr lang="pt-BR" sz="1200" dirty="0" err="1">
                <a:solidFill>
                  <a:schemeClr val="tx1"/>
                </a:solidFill>
              </a:rPr>
              <a:t>getConnection</a:t>
            </a:r>
            <a:r>
              <a:rPr lang="pt-BR" sz="1200" dirty="0">
                <a:solidFill>
                  <a:schemeClr val="tx1"/>
                </a:solidFill>
              </a:rPr>
              <a:t>().</a:t>
            </a:r>
            <a:r>
              <a:rPr lang="pt-BR" sz="1200" dirty="0" err="1">
                <a:solidFill>
                  <a:schemeClr val="tx1"/>
                </a:solidFill>
              </a:rPr>
              <a:t>prepareStatement</a:t>
            </a:r>
            <a:r>
              <a:rPr lang="pt-BR" sz="1200" dirty="0">
                <a:solidFill>
                  <a:schemeClr val="tx1"/>
                </a:solidFill>
              </a:rPr>
              <a:t>("</a:t>
            </a:r>
            <a:r>
              <a:rPr lang="pt-BR" sz="1050" dirty="0">
                <a:solidFill>
                  <a:schemeClr val="tx1"/>
                </a:solidFill>
              </a:rPr>
              <a:t>UPDATE ALUNO SET NOME = ?, ENTRADA = ? "+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050" dirty="0">
                <a:solidFill>
                  <a:schemeClr val="tx1"/>
                </a:solidFill>
              </a:rPr>
              <a:t>				                                  	" WHERE MATRICULA = ?"</a:t>
            </a:r>
            <a:r>
              <a:rPr lang="pt-BR" sz="1200" dirty="0">
                <a:solidFill>
                  <a:schemeClr val="tx1"/>
                </a:solidFill>
              </a:rPr>
              <a:t>);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		               </a:t>
            </a:r>
            <a:r>
              <a:rPr lang="pt-BR" sz="1200" dirty="0" err="1">
                <a:solidFill>
                  <a:schemeClr val="tx1"/>
                </a:solidFill>
              </a:rPr>
              <a:t>ps.setString</a:t>
            </a:r>
            <a:r>
              <a:rPr lang="pt-BR" sz="1200" dirty="0">
                <a:solidFill>
                  <a:schemeClr val="tx1"/>
                </a:solidFill>
              </a:rPr>
              <a:t>(1, </a:t>
            </a:r>
            <a:r>
              <a:rPr lang="pt-BR" sz="1200" dirty="0" err="1">
                <a:solidFill>
                  <a:schemeClr val="tx1"/>
                </a:solidFill>
              </a:rPr>
              <a:t>entidade.nome</a:t>
            </a:r>
            <a:r>
              <a:rPr lang="pt-BR" sz="1200" dirty="0">
                <a:solidFill>
                  <a:schemeClr val="tx1"/>
                </a:solidFill>
              </a:rPr>
              <a:t>);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		               </a:t>
            </a:r>
            <a:r>
              <a:rPr lang="pt-BR" sz="1200" dirty="0" err="1">
                <a:solidFill>
                  <a:schemeClr val="tx1"/>
                </a:solidFill>
              </a:rPr>
              <a:t>ps.setInt</a:t>
            </a:r>
            <a:r>
              <a:rPr lang="pt-BR" sz="1200" dirty="0">
                <a:solidFill>
                  <a:schemeClr val="tx1"/>
                </a:solidFill>
              </a:rPr>
              <a:t>(2, </a:t>
            </a:r>
            <a:r>
              <a:rPr lang="pt-BR" sz="1200" dirty="0" err="1">
                <a:solidFill>
                  <a:schemeClr val="tx1"/>
                </a:solidFill>
              </a:rPr>
              <a:t>entidade.ano</a:t>
            </a:r>
            <a:r>
              <a:rPr lang="pt-BR" sz="1200" dirty="0">
                <a:solidFill>
                  <a:schemeClr val="tx1"/>
                </a:solidFill>
              </a:rPr>
              <a:t>);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		               </a:t>
            </a:r>
            <a:r>
              <a:rPr lang="pt-BR" sz="1200" dirty="0" err="1">
                <a:solidFill>
                  <a:schemeClr val="tx1"/>
                </a:solidFill>
              </a:rPr>
              <a:t>ps.setString</a:t>
            </a:r>
            <a:r>
              <a:rPr lang="pt-BR" sz="1200" dirty="0">
                <a:solidFill>
                  <a:schemeClr val="tx1"/>
                </a:solidFill>
              </a:rPr>
              <a:t>(3, </a:t>
            </a:r>
            <a:r>
              <a:rPr lang="pt-BR" sz="1200" dirty="0" err="1">
                <a:solidFill>
                  <a:schemeClr val="tx1"/>
                </a:solidFill>
              </a:rPr>
              <a:t>entidade.matricula</a:t>
            </a:r>
            <a:r>
              <a:rPr lang="pt-BR" sz="1200" dirty="0">
                <a:solidFill>
                  <a:schemeClr val="tx1"/>
                </a:solidFill>
              </a:rPr>
              <a:t>);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		               </a:t>
            </a:r>
            <a:r>
              <a:rPr lang="pt-BR" sz="1200" dirty="0" err="1">
                <a:solidFill>
                  <a:schemeClr val="tx1"/>
                </a:solidFill>
              </a:rPr>
              <a:t>ps.executeUpdate</a:t>
            </a:r>
            <a:r>
              <a:rPr lang="pt-BR" sz="1200" dirty="0">
                <a:solidFill>
                  <a:schemeClr val="tx1"/>
                </a:solidFill>
              </a:rPr>
              <a:t>();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		               </a:t>
            </a:r>
            <a:r>
              <a:rPr lang="pt-BR" sz="1200" dirty="0" err="1">
                <a:solidFill>
                  <a:schemeClr val="tx1"/>
                </a:solidFill>
              </a:rPr>
              <a:t>closeStatement</a:t>
            </a:r>
            <a:r>
              <a:rPr lang="pt-BR" sz="1200" dirty="0">
                <a:solidFill>
                  <a:schemeClr val="tx1"/>
                </a:solidFill>
              </a:rPr>
              <a:t>(</a:t>
            </a:r>
            <a:r>
              <a:rPr lang="pt-BR" sz="1200" dirty="0" err="1">
                <a:solidFill>
                  <a:schemeClr val="tx1"/>
                </a:solidFill>
              </a:rPr>
              <a:t>ps</a:t>
            </a:r>
            <a:r>
              <a:rPr lang="pt-BR" sz="1200" dirty="0">
                <a:solidFill>
                  <a:schemeClr val="tx1"/>
                </a:solidFill>
              </a:rPr>
              <a:t>);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	        } catch (</a:t>
            </a:r>
            <a:r>
              <a:rPr lang="pt-BR" sz="1200" dirty="0" err="1">
                <a:solidFill>
                  <a:schemeClr val="tx1"/>
                </a:solidFill>
              </a:rPr>
              <a:t>Exception</a:t>
            </a:r>
            <a:r>
              <a:rPr lang="pt-BR" sz="1200" dirty="0">
                <a:solidFill>
                  <a:schemeClr val="tx1"/>
                </a:solidFill>
              </a:rPr>
              <a:t> e) { }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  }</a:t>
            </a:r>
            <a:endParaRPr lang="pt-B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5150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" y="609600"/>
            <a:ext cx="7848601" cy="1079399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600" dirty="0">
                <a:solidFill>
                  <a:srgbClr val="0070C0"/>
                </a:solidFill>
              </a:rPr>
              <a:t>Após construir a classe DAO, podemos utilizá-la ao longo de todo o sistema, consultando e manipulando os dados sem a necessidade de utilização direta de comandos SQL, como pode ser observado no trecho de exemplo apresentado a seguir, que permitiria imprimir o nome de todos os alunos da base de dados.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70866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Data </a:t>
            </a:r>
            <a:r>
              <a:rPr lang="pt-BR" altLang="en-US" b="1" dirty="0" err="1">
                <a:solidFill>
                  <a:srgbClr val="0070C0"/>
                </a:solidFill>
              </a:rPr>
              <a:t>Acess</a:t>
            </a:r>
            <a:r>
              <a:rPr lang="pt-BR" altLang="en-US" b="1" dirty="0">
                <a:solidFill>
                  <a:srgbClr val="0070C0"/>
                </a:solidFill>
              </a:rPr>
              <a:t> </a:t>
            </a:r>
            <a:r>
              <a:rPr lang="pt-BR" altLang="en-US" b="1" dirty="0" err="1">
                <a:solidFill>
                  <a:srgbClr val="0070C0"/>
                </a:solidFill>
              </a:rPr>
              <a:t>Object</a:t>
            </a:r>
            <a:r>
              <a:rPr lang="pt-BR" altLang="en-US" b="1" dirty="0">
                <a:solidFill>
                  <a:srgbClr val="0070C0"/>
                </a:solidFill>
              </a:rPr>
              <a:t> (DAO)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-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B2FD490-49E6-6CDA-55BD-D60CCBFB9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006820"/>
            <a:ext cx="9067800" cy="833178"/>
          </a:xfrm>
          <a:prstGeom prst="rect">
            <a:avLst/>
          </a:prstGeom>
          <a:solidFill>
            <a:schemeClr val="bg1"/>
          </a:solidFill>
          <a:ln w="222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  </a:t>
            </a:r>
            <a:r>
              <a:rPr lang="pt-BR" sz="1200" dirty="0" err="1">
                <a:solidFill>
                  <a:schemeClr val="tx1"/>
                </a:solidFill>
              </a:rPr>
              <a:t>AlunoDAO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dao</a:t>
            </a:r>
            <a:r>
              <a:rPr lang="pt-BR" sz="1200" dirty="0">
                <a:solidFill>
                  <a:schemeClr val="tx1"/>
                </a:solidFill>
              </a:rPr>
              <a:t> = new </a:t>
            </a:r>
            <a:r>
              <a:rPr lang="pt-BR" sz="1200" dirty="0" err="1">
                <a:solidFill>
                  <a:schemeClr val="tx1"/>
                </a:solidFill>
              </a:rPr>
              <a:t>AlunoDAO</a:t>
            </a:r>
            <a:r>
              <a:rPr lang="pt-BR" sz="1200" dirty="0">
                <a:solidFill>
                  <a:schemeClr val="tx1"/>
                </a:solidFill>
              </a:rPr>
              <a:t>();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  </a:t>
            </a:r>
            <a:r>
              <a:rPr lang="pt-BR" sz="1200" dirty="0" err="1">
                <a:solidFill>
                  <a:schemeClr val="tx1"/>
                </a:solidFill>
              </a:rPr>
              <a:t>dao.obterTodos</a:t>
            </a:r>
            <a:r>
              <a:rPr lang="pt-BR" sz="1200" dirty="0">
                <a:solidFill>
                  <a:schemeClr val="tx1"/>
                </a:solidFill>
              </a:rPr>
              <a:t>().</a:t>
            </a:r>
            <a:r>
              <a:rPr lang="pt-BR" sz="1200" dirty="0" err="1">
                <a:solidFill>
                  <a:schemeClr val="tx1"/>
                </a:solidFill>
              </a:rPr>
              <a:t>forEach</a:t>
            </a:r>
            <a:r>
              <a:rPr lang="pt-BR" sz="1200" dirty="0">
                <a:solidFill>
                  <a:schemeClr val="tx1"/>
                </a:solidFill>
              </a:rPr>
              <a:t>(aluno -&gt; {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           </a:t>
            </a:r>
            <a:r>
              <a:rPr lang="pt-BR" sz="1200" dirty="0" err="1">
                <a:solidFill>
                  <a:schemeClr val="tx1"/>
                </a:solidFill>
              </a:rPr>
              <a:t>System.out.println</a:t>
            </a:r>
            <a:r>
              <a:rPr lang="pt-BR" sz="1200" dirty="0">
                <a:solidFill>
                  <a:schemeClr val="tx1"/>
                </a:solidFill>
              </a:rPr>
              <a:t>(</a:t>
            </a:r>
            <a:r>
              <a:rPr lang="pt-BR" sz="1200" dirty="0" err="1">
                <a:solidFill>
                  <a:schemeClr val="tx1"/>
                </a:solidFill>
              </a:rPr>
              <a:t>aluno.nome</a:t>
            </a:r>
            <a:r>
              <a:rPr lang="pt-BR" sz="1200" dirty="0">
                <a:solidFill>
                  <a:schemeClr val="tx1"/>
                </a:solidFill>
              </a:rPr>
              <a:t>);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  });</a:t>
            </a:r>
            <a:endParaRPr lang="pt-B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0725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41438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TEMA 5: Integração Com Banco de Dados em Java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EBC32712-7823-442B-9BA8-2A8AC089F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3200"/>
            <a:ext cx="7924800" cy="402291"/>
          </a:xfrm>
          <a:prstGeom prst="rect">
            <a:avLst/>
          </a:prstGeom>
          <a:noFill/>
          <a:ln w="222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sz="2000" dirty="0">
                <a:solidFill>
                  <a:srgbClr val="0070C0"/>
                </a:solidFill>
              </a:rPr>
              <a:t> Modelo de persistência com mapeamento objeto-relacional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1602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242933"/>
            <a:ext cx="8610600" cy="1787285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dirty="0">
                <a:solidFill>
                  <a:srgbClr val="0070C0"/>
                </a:solidFill>
              </a:rPr>
              <a:t>Torna-se necessário efetuar uma conversão entre os dois modelos de representação, o que é feito com a criação de uma classe de entidade para expressar cada tabela do banco de dados, à exceção das tabelas de relacionamento. Segundo a conversão efetuada, os atributos da classe serão associados aos campos da tabela, e cada registro poderá ser representado por uma instância da classe.</a:t>
            </a:r>
            <a:endParaRPr lang="pt-BR" sz="2000" dirty="0">
              <a:solidFill>
                <a:srgbClr val="0070C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066800"/>
            <a:ext cx="79248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Orientação a objetos e o modelo relacional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284162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491913-DFE4-8C68-01B7-C1CF81BD5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14475"/>
            <a:ext cx="8610600" cy="2556727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2000" b="1" dirty="0">
                <a:solidFill>
                  <a:schemeClr val="tx1"/>
                </a:solidFill>
              </a:rPr>
              <a:t>Bases de dados cadastrais seguem um modelo estrutural baseado na álgebra relacional e no cálculo relacional, áreas da matemática voltadas para a manipulação de conjuntos, apresentando ótimos resultados na implementação de consultas. Mesmo apresentando grande eficiência, a representação matricial dos dados, com registros separados em campos e apresentados sequencialmente, não é a mais adequada para um ambiente de programação orientado a objetos.</a:t>
            </a:r>
            <a:endParaRPr lang="pt-B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5609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90800"/>
            <a:ext cx="8610600" cy="3746796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 err="1">
                <a:solidFill>
                  <a:srgbClr val="0070C0"/>
                </a:solidFill>
              </a:rPr>
              <a:t>public</a:t>
            </a:r>
            <a:r>
              <a:rPr lang="pt-BR" sz="1400" dirty="0">
                <a:solidFill>
                  <a:srgbClr val="0070C0"/>
                </a:solidFill>
              </a:rPr>
              <a:t> </a:t>
            </a:r>
            <a:r>
              <a:rPr lang="pt-BR" sz="1400" dirty="0" err="1">
                <a:solidFill>
                  <a:srgbClr val="0070C0"/>
                </a:solidFill>
              </a:rPr>
              <a:t>class</a:t>
            </a:r>
            <a:r>
              <a:rPr lang="pt-BR" sz="1400" dirty="0">
                <a:solidFill>
                  <a:srgbClr val="0070C0"/>
                </a:solidFill>
              </a:rPr>
              <a:t> Aluno {</a:t>
            </a:r>
          </a:p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rgbClr val="0070C0"/>
                </a:solidFill>
              </a:rPr>
              <a:t>   </a:t>
            </a:r>
            <a:r>
              <a:rPr lang="pt-BR" sz="1400" dirty="0" err="1">
                <a:solidFill>
                  <a:srgbClr val="0070C0"/>
                </a:solidFill>
              </a:rPr>
              <a:t>public</a:t>
            </a:r>
            <a:r>
              <a:rPr lang="pt-BR" sz="1400" dirty="0">
                <a:solidFill>
                  <a:srgbClr val="0070C0"/>
                </a:solidFill>
              </a:rPr>
              <a:t> </a:t>
            </a:r>
            <a:r>
              <a:rPr lang="pt-BR" sz="1400" dirty="0" err="1">
                <a:solidFill>
                  <a:srgbClr val="0070C0"/>
                </a:solidFill>
              </a:rPr>
              <a:t>String</a:t>
            </a:r>
            <a:r>
              <a:rPr lang="pt-BR" sz="1400" dirty="0">
                <a:solidFill>
                  <a:srgbClr val="0070C0"/>
                </a:solidFill>
              </a:rPr>
              <a:t> matricula;</a:t>
            </a:r>
          </a:p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rgbClr val="0070C0"/>
                </a:solidFill>
              </a:rPr>
              <a:t>   </a:t>
            </a:r>
            <a:r>
              <a:rPr lang="pt-BR" sz="1400" dirty="0" err="1">
                <a:solidFill>
                  <a:srgbClr val="0070C0"/>
                </a:solidFill>
              </a:rPr>
              <a:t>public</a:t>
            </a:r>
            <a:r>
              <a:rPr lang="pt-BR" sz="1400" dirty="0">
                <a:solidFill>
                  <a:srgbClr val="0070C0"/>
                </a:solidFill>
              </a:rPr>
              <a:t> </a:t>
            </a:r>
            <a:r>
              <a:rPr lang="pt-BR" sz="1400" dirty="0" err="1">
                <a:solidFill>
                  <a:srgbClr val="0070C0"/>
                </a:solidFill>
              </a:rPr>
              <a:t>String</a:t>
            </a:r>
            <a:r>
              <a:rPr lang="pt-BR" sz="1400" dirty="0">
                <a:solidFill>
                  <a:srgbClr val="0070C0"/>
                </a:solidFill>
              </a:rPr>
              <a:t> nome;</a:t>
            </a:r>
          </a:p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rgbClr val="0070C0"/>
                </a:solidFill>
              </a:rPr>
              <a:t>   </a:t>
            </a:r>
            <a:r>
              <a:rPr lang="pt-BR" sz="1400" dirty="0" err="1">
                <a:solidFill>
                  <a:srgbClr val="0070C0"/>
                </a:solidFill>
              </a:rPr>
              <a:t>public</a:t>
            </a:r>
            <a:r>
              <a:rPr lang="pt-BR" sz="1400" dirty="0">
                <a:solidFill>
                  <a:srgbClr val="0070C0"/>
                </a:solidFill>
              </a:rPr>
              <a:t> </a:t>
            </a:r>
            <a:r>
              <a:rPr lang="pt-BR" sz="1400" dirty="0" err="1">
                <a:solidFill>
                  <a:srgbClr val="0070C0"/>
                </a:solidFill>
              </a:rPr>
              <a:t>int</a:t>
            </a:r>
            <a:r>
              <a:rPr lang="pt-BR" sz="1400" dirty="0">
                <a:solidFill>
                  <a:srgbClr val="0070C0"/>
                </a:solidFill>
              </a:rPr>
              <a:t> ano;</a:t>
            </a:r>
          </a:p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rgbClr val="0070C0"/>
                </a:solidFill>
              </a:rPr>
              <a:t>   </a:t>
            </a:r>
            <a:r>
              <a:rPr lang="pt-BR" sz="1400" dirty="0" err="1">
                <a:solidFill>
                  <a:srgbClr val="0070C0"/>
                </a:solidFill>
              </a:rPr>
              <a:t>public</a:t>
            </a:r>
            <a:r>
              <a:rPr lang="pt-BR" sz="1400" dirty="0">
                <a:solidFill>
                  <a:srgbClr val="0070C0"/>
                </a:solidFill>
              </a:rPr>
              <a:t> Aluno() { }</a:t>
            </a:r>
          </a:p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rgbClr val="0070C0"/>
                </a:solidFill>
              </a:rPr>
              <a:t>   </a:t>
            </a:r>
            <a:r>
              <a:rPr lang="pt-BR" sz="1400" dirty="0" err="1">
                <a:solidFill>
                  <a:srgbClr val="0070C0"/>
                </a:solidFill>
              </a:rPr>
              <a:t>public</a:t>
            </a:r>
            <a:r>
              <a:rPr lang="pt-BR" sz="1400" dirty="0">
                <a:solidFill>
                  <a:srgbClr val="0070C0"/>
                </a:solidFill>
              </a:rPr>
              <a:t> Aluno(</a:t>
            </a:r>
            <a:r>
              <a:rPr lang="pt-BR" sz="1400" dirty="0" err="1">
                <a:solidFill>
                  <a:srgbClr val="0070C0"/>
                </a:solidFill>
              </a:rPr>
              <a:t>String</a:t>
            </a:r>
            <a:r>
              <a:rPr lang="pt-BR" sz="1400" dirty="0">
                <a:solidFill>
                  <a:srgbClr val="0070C0"/>
                </a:solidFill>
              </a:rPr>
              <a:t> matricula, </a:t>
            </a:r>
            <a:r>
              <a:rPr lang="pt-BR" sz="1400" dirty="0" err="1">
                <a:solidFill>
                  <a:srgbClr val="0070C0"/>
                </a:solidFill>
              </a:rPr>
              <a:t>String</a:t>
            </a:r>
            <a:r>
              <a:rPr lang="pt-BR" sz="1400" dirty="0">
                <a:solidFill>
                  <a:srgbClr val="0070C0"/>
                </a:solidFill>
              </a:rPr>
              <a:t> nome, </a:t>
            </a:r>
            <a:r>
              <a:rPr lang="pt-BR" sz="1400" dirty="0" err="1">
                <a:solidFill>
                  <a:srgbClr val="0070C0"/>
                </a:solidFill>
              </a:rPr>
              <a:t>int</a:t>
            </a:r>
            <a:r>
              <a:rPr lang="pt-BR" sz="1400" dirty="0">
                <a:solidFill>
                  <a:srgbClr val="0070C0"/>
                </a:solidFill>
              </a:rPr>
              <a:t> ano) {</a:t>
            </a:r>
          </a:p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rgbClr val="0070C0"/>
                </a:solidFill>
              </a:rPr>
              <a:t>     </a:t>
            </a:r>
            <a:r>
              <a:rPr lang="pt-BR" sz="1400" dirty="0" err="1">
                <a:solidFill>
                  <a:srgbClr val="0070C0"/>
                </a:solidFill>
              </a:rPr>
              <a:t>this.matricula</a:t>
            </a:r>
            <a:r>
              <a:rPr lang="pt-BR" sz="1400" dirty="0">
                <a:solidFill>
                  <a:srgbClr val="0070C0"/>
                </a:solidFill>
              </a:rPr>
              <a:t> = matricula;</a:t>
            </a:r>
          </a:p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rgbClr val="0070C0"/>
                </a:solidFill>
              </a:rPr>
              <a:t>     </a:t>
            </a:r>
            <a:r>
              <a:rPr lang="pt-BR" sz="1400" dirty="0" err="1">
                <a:solidFill>
                  <a:srgbClr val="0070C0"/>
                </a:solidFill>
              </a:rPr>
              <a:t>this.nome</a:t>
            </a:r>
            <a:r>
              <a:rPr lang="pt-BR" sz="1400" dirty="0">
                <a:solidFill>
                  <a:srgbClr val="0070C0"/>
                </a:solidFill>
              </a:rPr>
              <a:t> = nome;</a:t>
            </a:r>
          </a:p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rgbClr val="0070C0"/>
                </a:solidFill>
              </a:rPr>
              <a:t>     </a:t>
            </a:r>
            <a:r>
              <a:rPr lang="pt-BR" sz="1400" dirty="0" err="1">
                <a:solidFill>
                  <a:srgbClr val="0070C0"/>
                </a:solidFill>
              </a:rPr>
              <a:t>this.ano</a:t>
            </a:r>
            <a:r>
              <a:rPr lang="pt-BR" sz="1400" dirty="0">
                <a:solidFill>
                  <a:srgbClr val="0070C0"/>
                </a:solidFill>
              </a:rPr>
              <a:t> = ano;</a:t>
            </a:r>
          </a:p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rgbClr val="0070C0"/>
                </a:solidFill>
              </a:rPr>
              <a:t>   }</a:t>
            </a:r>
          </a:p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rgbClr val="0070C0"/>
                </a:solidFill>
              </a:rPr>
              <a:t> }</a:t>
            </a:r>
            <a:endParaRPr lang="pt-BR" sz="1600" dirty="0">
              <a:solidFill>
                <a:srgbClr val="0070C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066800"/>
            <a:ext cx="79248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Orientação a objetos e o modelo relacional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284162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491913-DFE4-8C68-01B7-C1CF81BD5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14475"/>
            <a:ext cx="8610600" cy="956288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b="1" dirty="0">
                <a:solidFill>
                  <a:schemeClr val="tx1"/>
                </a:solidFill>
              </a:rPr>
              <a:t>Para a nossa tabela de exemplo, podemos utilizar a classe apresentada a seguir, na qual, para simplificar o código, não iremos utilizar métodos </a:t>
            </a:r>
            <a:r>
              <a:rPr lang="pt-BR" b="1" dirty="0" err="1">
                <a:solidFill>
                  <a:schemeClr val="tx1"/>
                </a:solidFill>
              </a:rPr>
              <a:t>getters</a:t>
            </a:r>
            <a:r>
              <a:rPr lang="pt-BR" b="1" dirty="0">
                <a:solidFill>
                  <a:schemeClr val="tx1"/>
                </a:solidFill>
              </a:rPr>
              <a:t> e </a:t>
            </a:r>
            <a:r>
              <a:rPr lang="pt-BR" b="1" dirty="0" err="1">
                <a:solidFill>
                  <a:schemeClr val="tx1"/>
                </a:solidFill>
              </a:rPr>
              <a:t>setters</a:t>
            </a:r>
            <a:r>
              <a:rPr lang="pt-BR" b="1" dirty="0">
                <a:solidFill>
                  <a:schemeClr val="tx1"/>
                </a:solidFill>
              </a:rPr>
              <a:t>.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8279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90800"/>
            <a:ext cx="8610600" cy="3110724"/>
          </a:xfrm>
          <a:prstGeom prst="rect">
            <a:avLst/>
          </a:prstGeom>
          <a:solidFill>
            <a:schemeClr val="bg1"/>
          </a:solidFill>
          <a:ln w="222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 err="1">
                <a:solidFill>
                  <a:srgbClr val="0070C0"/>
                </a:solidFill>
              </a:rPr>
              <a:t>List</a:t>
            </a:r>
            <a:r>
              <a:rPr lang="pt-BR" sz="1400" dirty="0">
                <a:solidFill>
                  <a:srgbClr val="0070C0"/>
                </a:solidFill>
              </a:rPr>
              <a:t>&lt;Aluno&gt; lista = new </a:t>
            </a:r>
            <a:r>
              <a:rPr lang="pt-BR" sz="1400" dirty="0" err="1">
                <a:solidFill>
                  <a:srgbClr val="0070C0"/>
                </a:solidFill>
              </a:rPr>
              <a:t>ArrayList</a:t>
            </a:r>
            <a:r>
              <a:rPr lang="pt-BR" sz="1400" dirty="0">
                <a:solidFill>
                  <a:srgbClr val="0070C0"/>
                </a:solidFill>
              </a:rPr>
              <a:t>&lt;&gt;();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rgbClr val="0070C0"/>
                </a:solidFill>
              </a:rPr>
              <a:t>  </a:t>
            </a:r>
            <a:r>
              <a:rPr lang="pt-BR" sz="1400" dirty="0" err="1">
                <a:solidFill>
                  <a:srgbClr val="0070C0"/>
                </a:solidFill>
              </a:rPr>
              <a:t>Class.forName</a:t>
            </a:r>
            <a:r>
              <a:rPr lang="pt-BR" sz="1400" dirty="0">
                <a:solidFill>
                  <a:srgbClr val="0070C0"/>
                </a:solidFill>
              </a:rPr>
              <a:t>("</a:t>
            </a:r>
            <a:r>
              <a:rPr lang="pt-BR" sz="1400" dirty="0" err="1">
                <a:solidFill>
                  <a:srgbClr val="0070C0"/>
                </a:solidFill>
              </a:rPr>
              <a:t>org.apache.derby.jdbc.ClientDriver</a:t>
            </a:r>
            <a:r>
              <a:rPr lang="pt-BR" sz="1400" dirty="0">
                <a:solidFill>
                  <a:srgbClr val="0070C0"/>
                </a:solidFill>
              </a:rPr>
              <a:t>");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rgbClr val="0070C0"/>
                </a:solidFill>
              </a:rPr>
              <a:t>  Connection c1 = </a:t>
            </a:r>
            <a:r>
              <a:rPr lang="pt-BR" sz="1400" dirty="0" err="1">
                <a:solidFill>
                  <a:srgbClr val="0070C0"/>
                </a:solidFill>
              </a:rPr>
              <a:t>DriverManager.getConnection</a:t>
            </a:r>
            <a:r>
              <a:rPr lang="pt-BR" sz="1400" dirty="0">
                <a:solidFill>
                  <a:srgbClr val="0070C0"/>
                </a:solidFill>
              </a:rPr>
              <a:t>(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rgbClr val="0070C0"/>
                </a:solidFill>
              </a:rPr>
              <a:t>             "</a:t>
            </a:r>
            <a:r>
              <a:rPr lang="pt-BR" sz="1400" dirty="0" err="1">
                <a:solidFill>
                  <a:srgbClr val="0070C0"/>
                </a:solidFill>
              </a:rPr>
              <a:t>jdbc:derby</a:t>
            </a:r>
            <a:r>
              <a:rPr lang="pt-BR" sz="1400" dirty="0">
                <a:solidFill>
                  <a:srgbClr val="0070C0"/>
                </a:solidFill>
              </a:rPr>
              <a:t>://localhost:1527/loja",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rgbClr val="0070C0"/>
                </a:solidFill>
              </a:rPr>
              <a:t>             "loja", "loja");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rgbClr val="0070C0"/>
                </a:solidFill>
              </a:rPr>
              <a:t>  </a:t>
            </a:r>
            <a:r>
              <a:rPr lang="pt-BR" sz="1400" dirty="0" err="1">
                <a:solidFill>
                  <a:srgbClr val="0070C0"/>
                </a:solidFill>
              </a:rPr>
              <a:t>Statement</a:t>
            </a:r>
            <a:r>
              <a:rPr lang="pt-BR" sz="1400" dirty="0">
                <a:solidFill>
                  <a:srgbClr val="0070C0"/>
                </a:solidFill>
              </a:rPr>
              <a:t> </a:t>
            </a:r>
            <a:r>
              <a:rPr lang="pt-BR" sz="1400" dirty="0" err="1">
                <a:solidFill>
                  <a:srgbClr val="0070C0"/>
                </a:solidFill>
              </a:rPr>
              <a:t>st</a:t>
            </a:r>
            <a:r>
              <a:rPr lang="pt-BR" sz="1400" dirty="0">
                <a:solidFill>
                  <a:srgbClr val="0070C0"/>
                </a:solidFill>
              </a:rPr>
              <a:t> = c1.createStatement();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rgbClr val="0070C0"/>
                </a:solidFill>
              </a:rPr>
              <a:t>  </a:t>
            </a:r>
            <a:r>
              <a:rPr lang="pt-BR" sz="1400" dirty="0" err="1">
                <a:solidFill>
                  <a:srgbClr val="0070C0"/>
                </a:solidFill>
              </a:rPr>
              <a:t>ResultSet</a:t>
            </a:r>
            <a:r>
              <a:rPr lang="pt-BR" sz="1400" dirty="0">
                <a:solidFill>
                  <a:srgbClr val="0070C0"/>
                </a:solidFill>
              </a:rPr>
              <a:t> r1 = </a:t>
            </a:r>
            <a:r>
              <a:rPr lang="pt-BR" sz="1400" dirty="0" err="1">
                <a:solidFill>
                  <a:srgbClr val="0070C0"/>
                </a:solidFill>
              </a:rPr>
              <a:t>st.executeQuery</a:t>
            </a:r>
            <a:r>
              <a:rPr lang="pt-BR" sz="1400" dirty="0">
                <a:solidFill>
                  <a:srgbClr val="0070C0"/>
                </a:solidFill>
              </a:rPr>
              <a:t>("SELECT * FROM ALUNO");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rgbClr val="0070C0"/>
                </a:solidFill>
              </a:rPr>
              <a:t>  </a:t>
            </a:r>
            <a:r>
              <a:rPr lang="pt-BR" sz="1400" dirty="0" err="1">
                <a:solidFill>
                  <a:srgbClr val="0070C0"/>
                </a:solidFill>
              </a:rPr>
              <a:t>while</a:t>
            </a:r>
            <a:r>
              <a:rPr lang="pt-BR" sz="1400" dirty="0">
                <a:solidFill>
                  <a:srgbClr val="0070C0"/>
                </a:solidFill>
              </a:rPr>
              <a:t>(r1.next())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rgbClr val="0070C0"/>
                </a:solidFill>
              </a:rPr>
              <a:t>    </a:t>
            </a:r>
            <a:r>
              <a:rPr lang="pt-BR" sz="1400" dirty="0" err="1">
                <a:solidFill>
                  <a:srgbClr val="0070C0"/>
                </a:solidFill>
              </a:rPr>
              <a:t>lista.add</a:t>
            </a:r>
            <a:r>
              <a:rPr lang="pt-BR" sz="1400" dirty="0">
                <a:solidFill>
                  <a:srgbClr val="0070C0"/>
                </a:solidFill>
              </a:rPr>
              <a:t>(new Aluno(r1.getString("MATRICULA"),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rgbClr val="0070C0"/>
                </a:solidFill>
              </a:rPr>
              <a:t>          r1.getString("NOME"),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rgbClr val="0070C0"/>
                </a:solidFill>
              </a:rPr>
              <a:t>          r1.getInt("ENTRADA")));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rgbClr val="0070C0"/>
                </a:solidFill>
              </a:rPr>
              <a:t>  r1.close();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rgbClr val="0070C0"/>
                </a:solidFill>
              </a:rPr>
              <a:t>  </a:t>
            </a:r>
            <a:r>
              <a:rPr lang="pt-BR" sz="1400" dirty="0" err="1">
                <a:solidFill>
                  <a:srgbClr val="0070C0"/>
                </a:solidFill>
              </a:rPr>
              <a:t>st.close</a:t>
            </a:r>
            <a:r>
              <a:rPr lang="pt-BR" sz="1400" dirty="0">
                <a:solidFill>
                  <a:srgbClr val="0070C0"/>
                </a:solidFill>
              </a:rPr>
              <a:t>();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rgbClr val="0070C0"/>
                </a:solidFill>
              </a:rPr>
              <a:t>  c1.close();</a:t>
            </a:r>
            <a:endParaRPr lang="pt-BR" sz="1600" dirty="0">
              <a:solidFill>
                <a:srgbClr val="0070C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066800"/>
            <a:ext cx="79248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Orientação a objetos e o modelo relacional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284162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491913-DFE4-8C68-01B7-C1CF81BD5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14475"/>
            <a:ext cx="8610600" cy="956288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b="1" dirty="0">
                <a:solidFill>
                  <a:schemeClr val="tx1"/>
                </a:solidFill>
              </a:rPr>
              <a:t>Tendo definido a entidade, podemos mudar a forma de lidar com os dados, efetuando a leitura dos dados da tabela e alimentando uma coleção que representará os dados para o restante do programa.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BF911D5-0627-FBDD-05E0-5DA2E1ED41A5}"/>
              </a:ext>
            </a:extLst>
          </p:cNvPr>
          <p:cNvSpPr txBox="1"/>
          <p:nvPr/>
        </p:nvSpPr>
        <p:spPr>
          <a:xfrm>
            <a:off x="4379652" y="4356318"/>
            <a:ext cx="461194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Instanciamos uma coleção, e para cada registro obtido, adicionamos um objeto inicializado com seus dados. Tendo concluído o preenchimento da coleção, aqui com o nome </a:t>
            </a:r>
            <a:r>
              <a:rPr lang="pt-BR" sz="16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lista</a:t>
            </a:r>
            <a:r>
              <a:rPr lang="pt-BR" sz="16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, não precisamos acessar novamente a tabela e podemos lidar com os dados segundo uma perspectiva orientada a objetos.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8E89037-A7F7-9245-B72C-0F9669984EFD}"/>
              </a:ext>
            </a:extLst>
          </p:cNvPr>
          <p:cNvSpPr txBox="1"/>
          <p:nvPr/>
        </p:nvSpPr>
        <p:spPr>
          <a:xfrm>
            <a:off x="4455852" y="3147536"/>
            <a:ext cx="461194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4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A conversão de tabelas, e respectivos registros, em coleções de entidades é uma técnica conhecida como </a:t>
            </a:r>
            <a:r>
              <a:rPr lang="pt-BR" sz="14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mapeamento objeto-relacional</a:t>
            </a:r>
            <a:r>
              <a:rPr lang="pt-BR" sz="14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.</a:t>
            </a:r>
            <a:endParaRPr lang="pt-B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5298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90800"/>
            <a:ext cx="8610600" cy="1510286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dirty="0">
                <a:solidFill>
                  <a:srgbClr val="0070C0"/>
                </a:solidFill>
              </a:rPr>
              <a:t>for (Aluno </a:t>
            </a:r>
            <a:r>
              <a:rPr lang="pt-BR" dirty="0" err="1">
                <a:solidFill>
                  <a:srgbClr val="0070C0"/>
                </a:solidFill>
              </a:rPr>
              <a:t>aluno</a:t>
            </a:r>
            <a:r>
              <a:rPr lang="pt-BR" dirty="0">
                <a:solidFill>
                  <a:srgbClr val="0070C0"/>
                </a:solidFill>
              </a:rPr>
              <a:t> : lista) {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dirty="0">
                <a:solidFill>
                  <a:srgbClr val="0070C0"/>
                </a:solidFill>
              </a:rPr>
              <a:t>     </a:t>
            </a:r>
            <a:r>
              <a:rPr lang="pt-BR" dirty="0" err="1">
                <a:solidFill>
                  <a:srgbClr val="0070C0"/>
                </a:solidFill>
              </a:rPr>
              <a:t>System.out.println</a:t>
            </a:r>
            <a:r>
              <a:rPr lang="pt-BR" dirty="0">
                <a:solidFill>
                  <a:srgbClr val="0070C0"/>
                </a:solidFill>
              </a:rPr>
              <a:t>("Aluno: " + </a:t>
            </a:r>
            <a:r>
              <a:rPr lang="pt-BR" dirty="0" err="1">
                <a:solidFill>
                  <a:srgbClr val="0070C0"/>
                </a:solidFill>
              </a:rPr>
              <a:t>aluno.nome</a:t>
            </a:r>
            <a:r>
              <a:rPr lang="pt-BR" dirty="0">
                <a:solidFill>
                  <a:srgbClr val="0070C0"/>
                </a:solidFill>
              </a:rPr>
              <a:t> +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dirty="0">
                <a:solidFill>
                  <a:srgbClr val="0070C0"/>
                </a:solidFill>
              </a:rPr>
              <a:t>             "( " + </a:t>
            </a:r>
            <a:r>
              <a:rPr lang="pt-BR" dirty="0" err="1">
                <a:solidFill>
                  <a:srgbClr val="0070C0"/>
                </a:solidFill>
              </a:rPr>
              <a:t>aluno.matricula</a:t>
            </a:r>
            <a:r>
              <a:rPr lang="pt-BR" dirty="0">
                <a:solidFill>
                  <a:srgbClr val="0070C0"/>
                </a:solidFill>
              </a:rPr>
              <a:t> + ") - " +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dirty="0">
                <a:solidFill>
                  <a:srgbClr val="0070C0"/>
                </a:solidFill>
              </a:rPr>
              <a:t>             </a:t>
            </a:r>
            <a:r>
              <a:rPr lang="pt-BR" dirty="0" err="1">
                <a:solidFill>
                  <a:srgbClr val="0070C0"/>
                </a:solidFill>
              </a:rPr>
              <a:t>aluno.ano</a:t>
            </a:r>
            <a:r>
              <a:rPr lang="pt-BR" dirty="0">
                <a:solidFill>
                  <a:srgbClr val="0070C0"/>
                </a:solidFill>
              </a:rPr>
              <a:t>);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dirty="0">
                <a:solidFill>
                  <a:srgbClr val="0070C0"/>
                </a:solidFill>
              </a:rPr>
              <a:t>  }</a:t>
            </a:r>
            <a:endParaRPr lang="pt-BR" sz="2000" dirty="0">
              <a:solidFill>
                <a:srgbClr val="0070C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066800"/>
            <a:ext cx="79248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Orientação a objetos e o modelo relacional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284162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491913-DFE4-8C68-01B7-C1CF81BD5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14475"/>
            <a:ext cx="8610600" cy="956288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b="1" dirty="0">
                <a:solidFill>
                  <a:schemeClr val="tx1"/>
                </a:solidFill>
              </a:rPr>
              <a:t>Listar o conteúdo da tabela, em outro ponto do código, após alimentar a coleção de entidades, podemos utilizar um código baseado na funcionalidade padrão das coleções do Java.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6617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8610600" cy="586957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600" dirty="0">
                <a:solidFill>
                  <a:srgbClr val="0070C0"/>
                </a:solidFill>
              </a:rPr>
              <a:t>É o mapeamento entre a estrutura do banco (que é uma estrutura relacional baseada em tabelas e registros) para uma estrutura orientada a objetos com classes e atributos. 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066800"/>
            <a:ext cx="79248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Data </a:t>
            </a:r>
            <a:r>
              <a:rPr lang="pt-BR" altLang="en-US" b="1" dirty="0" err="1">
                <a:solidFill>
                  <a:srgbClr val="0070C0"/>
                </a:solidFill>
              </a:rPr>
              <a:t>Acess</a:t>
            </a:r>
            <a:r>
              <a:rPr lang="pt-BR" altLang="en-US" b="1" dirty="0">
                <a:solidFill>
                  <a:srgbClr val="0070C0"/>
                </a:solidFill>
              </a:rPr>
              <a:t> </a:t>
            </a:r>
            <a:r>
              <a:rPr lang="pt-BR" altLang="en-US" b="1" dirty="0" err="1">
                <a:solidFill>
                  <a:srgbClr val="0070C0"/>
                </a:solidFill>
              </a:rPr>
              <a:t>Object</a:t>
            </a:r>
            <a:r>
              <a:rPr lang="pt-BR" altLang="en-US" b="1" dirty="0">
                <a:solidFill>
                  <a:srgbClr val="0070C0"/>
                </a:solidFill>
              </a:rPr>
              <a:t> (DAO)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284162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491913-DFE4-8C68-01B7-C1CF81BD5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14475"/>
            <a:ext cx="8610600" cy="402291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b="1" dirty="0">
                <a:solidFill>
                  <a:schemeClr val="tx1"/>
                </a:solidFill>
              </a:rPr>
              <a:t>Mapeamento Objeto relacional</a:t>
            </a:r>
            <a:endParaRPr lang="pt-BR" sz="2000" dirty="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F9959A-1F6E-2755-5CEF-B9270EC1D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743200"/>
            <a:ext cx="5385435" cy="279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904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8610600" cy="1941173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2000" dirty="0">
                <a:solidFill>
                  <a:srgbClr val="0070C0"/>
                </a:solidFill>
              </a:rPr>
              <a:t>Sabemos lidar com as operações sobre o banco de dados e definimos uma entidade para representar um registro da tabela, seria interessante organizar a forma de programar, pois é fácil imaginar a dificuldade para efetuar manutenção em sistemas com dezenas de milhares de linhas de código Java, contendo diversos comandos SQL espalhados ao longo das linhas.</a:t>
            </a:r>
            <a:endParaRPr lang="pt-BR" sz="2400" dirty="0">
              <a:solidFill>
                <a:srgbClr val="0070C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066800"/>
            <a:ext cx="79248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Data </a:t>
            </a:r>
            <a:r>
              <a:rPr lang="pt-BR" altLang="en-US" b="1" dirty="0" err="1">
                <a:solidFill>
                  <a:srgbClr val="0070C0"/>
                </a:solidFill>
              </a:rPr>
              <a:t>Acess</a:t>
            </a:r>
            <a:r>
              <a:rPr lang="pt-BR" altLang="en-US" b="1" dirty="0">
                <a:solidFill>
                  <a:srgbClr val="0070C0"/>
                </a:solidFill>
              </a:rPr>
              <a:t> </a:t>
            </a:r>
            <a:r>
              <a:rPr lang="pt-BR" altLang="en-US" b="1" dirty="0" err="1">
                <a:solidFill>
                  <a:srgbClr val="0070C0"/>
                </a:solidFill>
              </a:rPr>
              <a:t>Object</a:t>
            </a:r>
            <a:r>
              <a:rPr lang="pt-BR" altLang="en-US" b="1" dirty="0">
                <a:solidFill>
                  <a:srgbClr val="0070C0"/>
                </a:solidFill>
              </a:rPr>
              <a:t> (DAO)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284162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491913-DFE4-8C68-01B7-C1CF81BD5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14475"/>
            <a:ext cx="8610600" cy="402291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b="1" dirty="0">
                <a:solidFill>
                  <a:schemeClr val="tx1"/>
                </a:solidFill>
              </a:rPr>
              <a:t>Mapeamento Objeto relacional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3841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8610600" cy="710067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2000" dirty="0">
                <a:solidFill>
                  <a:srgbClr val="0070C0"/>
                </a:solidFill>
              </a:rPr>
              <a:t>Normalmente, temos uma classe DAO para cada classe de entidade relevante para o sistema.</a:t>
            </a:r>
            <a:endParaRPr lang="pt-BR" sz="2400" dirty="0">
              <a:solidFill>
                <a:srgbClr val="0070C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066800"/>
            <a:ext cx="79248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Data </a:t>
            </a:r>
            <a:r>
              <a:rPr lang="pt-BR" altLang="en-US" b="1" dirty="0" err="1">
                <a:solidFill>
                  <a:srgbClr val="0070C0"/>
                </a:solidFill>
              </a:rPr>
              <a:t>Acess</a:t>
            </a:r>
            <a:r>
              <a:rPr lang="pt-BR" altLang="en-US" b="1" dirty="0">
                <a:solidFill>
                  <a:srgbClr val="0070C0"/>
                </a:solidFill>
              </a:rPr>
              <a:t> </a:t>
            </a:r>
            <a:r>
              <a:rPr lang="pt-BR" altLang="en-US" b="1" dirty="0" err="1">
                <a:solidFill>
                  <a:srgbClr val="0070C0"/>
                </a:solidFill>
              </a:rPr>
              <a:t>Object</a:t>
            </a:r>
            <a:r>
              <a:rPr lang="pt-BR" altLang="en-US" b="1" dirty="0">
                <a:solidFill>
                  <a:srgbClr val="0070C0"/>
                </a:solidFill>
              </a:rPr>
              <a:t> (DAO)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284162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491913-DFE4-8C68-01B7-C1CF81BD5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14475"/>
            <a:ext cx="8610600" cy="402291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b="1" dirty="0">
                <a:solidFill>
                  <a:schemeClr val="tx1"/>
                </a:solidFill>
              </a:rPr>
              <a:t>Padrão de desenvolvimento com o nome DAO (Data Access </a:t>
            </a:r>
            <a:r>
              <a:rPr lang="pt-BR" b="1" dirty="0" err="1">
                <a:solidFill>
                  <a:schemeClr val="tx1"/>
                </a:solidFill>
              </a:rPr>
              <a:t>Object</a:t>
            </a:r>
            <a:r>
              <a:rPr lang="pt-BR" b="1" dirty="0">
                <a:solidFill>
                  <a:schemeClr val="tx1"/>
                </a:solidFill>
              </a:rPr>
              <a:t>)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B4D9CAC-59B1-1F8A-6787-DE13BF344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871333"/>
            <a:ext cx="8610600" cy="1787285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dirty="0">
                <a:solidFill>
                  <a:srgbClr val="0070C0"/>
                </a:solidFill>
              </a:rPr>
              <a:t>Como a codificação das operações sobre o banco apresenta muitos trechos comuns para as diversas entidades do sistema, podemos concentrar as similaridades em uma classe de base, e derivar as demais, segundo o princípio de herança. A utilização de elementos genéricos também será um facilitador na padronização das operações comuns sobre a tabela, como inclusão, exclusão, alteração e consultas.</a:t>
            </a:r>
            <a:endParaRPr lang="pt-B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7619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13664</TotalTime>
  <Words>2162</Words>
  <Application>Microsoft Office PowerPoint</Application>
  <PresentationFormat>Apresentação na tela (4:3)</PresentationFormat>
  <Paragraphs>191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Roboto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Telecomunicação</dc:title>
  <dc:subject/>
  <dc:creator>Alyson Oliveira</dc:creator>
  <cp:keywords/>
  <dc:description/>
  <cp:lastModifiedBy>usuario 1</cp:lastModifiedBy>
  <cp:revision>2441</cp:revision>
  <cp:lastPrinted>1601-01-01T00:00:00Z</cp:lastPrinted>
  <dcterms:created xsi:type="dcterms:W3CDTF">2015-08-12T20:16:29Z</dcterms:created>
  <dcterms:modified xsi:type="dcterms:W3CDTF">2023-10-24T20:59:46Z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51</vt:i4>
  </property>
</Properties>
</file>