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11"/>
  </p:notesMasterIdLst>
  <p:handoutMasterIdLst>
    <p:handoutMasterId r:id="rId12"/>
  </p:handoutMasterIdLst>
  <p:sldIdLst>
    <p:sldId id="256" r:id="rId2"/>
    <p:sldId id="572" r:id="rId3"/>
    <p:sldId id="586" r:id="rId4"/>
    <p:sldId id="587" r:id="rId5"/>
    <p:sldId id="588" r:id="rId6"/>
    <p:sldId id="589" r:id="rId7"/>
    <p:sldId id="590" r:id="rId8"/>
    <p:sldId id="591" r:id="rId9"/>
    <p:sldId id="585" r:id="rId1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5/12/2024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84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7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296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84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48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3580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5/12/2024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999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09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15444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endParaRPr lang="en-US" altLang="en-US" sz="800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lang/Throwabl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10</a:t>
            </a:r>
          </a:p>
          <a:p>
            <a:pPr algn="ctr"/>
            <a:endParaRPr lang="en-US" altLang="en-US" sz="44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1274324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 INTEGRAÇÃO COM BANCO DE DADOS</a:t>
            </a: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en-US" sz="2000" dirty="0">
              <a:solidFill>
                <a:srgbClr val="0070C0"/>
              </a:solidFill>
            </a:endParaRPr>
          </a:p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en-US" sz="2000" dirty="0">
                <a:solidFill>
                  <a:srgbClr val="0070C0"/>
                </a:solidFill>
              </a:rPr>
              <a:t>Banco de dados Derby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1602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858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50309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33600"/>
            <a:ext cx="8610599" cy="13256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FF0000"/>
                </a:solidFill>
              </a:rPr>
              <a:t>Derby</a:t>
            </a:r>
            <a:r>
              <a:rPr lang="pt-BR" sz="1600" dirty="0">
                <a:solidFill>
                  <a:srgbClr val="0070C0"/>
                </a:solidFill>
              </a:rPr>
              <a:t>, ou </a:t>
            </a:r>
            <a:r>
              <a:rPr lang="pt-BR" sz="1600" dirty="0">
                <a:solidFill>
                  <a:srgbClr val="FF0000"/>
                </a:solidFill>
              </a:rPr>
              <a:t>Java DB</a:t>
            </a:r>
            <a:r>
              <a:rPr lang="pt-BR" sz="1600" dirty="0">
                <a:solidFill>
                  <a:srgbClr val="0070C0"/>
                </a:solidFill>
              </a:rPr>
              <a:t>, um banco de dados </a:t>
            </a:r>
            <a:r>
              <a:rPr lang="pt-BR" sz="1600" dirty="0">
                <a:solidFill>
                  <a:srgbClr val="FF0000"/>
                </a:solidFill>
              </a:rPr>
              <a:t>relacional</a:t>
            </a:r>
            <a:r>
              <a:rPr lang="pt-BR" sz="1600" dirty="0">
                <a:solidFill>
                  <a:srgbClr val="0070C0"/>
                </a:solidFill>
              </a:rPr>
              <a:t> de </a:t>
            </a:r>
            <a:r>
              <a:rPr lang="pt-BR" sz="1600" dirty="0">
                <a:solidFill>
                  <a:srgbClr val="FF0000"/>
                </a:solidFill>
              </a:rPr>
              <a:t>código aberto e gratuito, </a:t>
            </a:r>
            <a:r>
              <a:rPr lang="pt-BR" sz="1600" dirty="0">
                <a:solidFill>
                  <a:srgbClr val="0070C0"/>
                </a:solidFill>
              </a:rPr>
              <a:t>construído totalmente com </a:t>
            </a:r>
            <a:r>
              <a:rPr lang="pt-BR" sz="1600" dirty="0">
                <a:solidFill>
                  <a:schemeClr val="tx1"/>
                </a:solidFill>
              </a:rPr>
              <a:t>tecnologia Java</a:t>
            </a:r>
            <a:r>
              <a:rPr lang="pt-BR" sz="1600" dirty="0">
                <a:solidFill>
                  <a:srgbClr val="0070C0"/>
                </a:solidFill>
              </a:rPr>
              <a:t>, que </a:t>
            </a:r>
            <a:r>
              <a:rPr lang="pt-BR" sz="1600" dirty="0">
                <a:solidFill>
                  <a:schemeClr val="tx1"/>
                </a:solidFill>
              </a:rPr>
              <a:t>não depende de um servidor</a:t>
            </a:r>
            <a:r>
              <a:rPr lang="pt-BR" sz="1600" dirty="0">
                <a:solidFill>
                  <a:srgbClr val="0070C0"/>
                </a:solidFill>
              </a:rPr>
              <a:t> e </a:t>
            </a:r>
            <a:r>
              <a:rPr lang="pt-BR" sz="1600" dirty="0">
                <a:solidFill>
                  <a:schemeClr val="tx1"/>
                </a:solidFill>
              </a:rPr>
              <a:t>faz parte da distribuição padrão do JDK</a:t>
            </a:r>
            <a:r>
              <a:rPr lang="pt-BR" sz="1600" dirty="0">
                <a:solidFill>
                  <a:srgbClr val="0070C0"/>
                </a:solidFill>
              </a:rPr>
              <a:t>. Apache Derby é um subprojeto do Apache DB, disponível sob licença Apache, e que pode ser embutido em programas Java, bem como utilizado para transações on-line.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5793F25-FDC5-1F0A-D397-9A8FB225E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81400"/>
            <a:ext cx="8610599" cy="586957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FF0000"/>
                </a:solidFill>
              </a:rPr>
              <a:t>Obs. </a:t>
            </a:r>
            <a:r>
              <a:rPr lang="pt-BR" sz="1600" dirty="0">
                <a:solidFill>
                  <a:srgbClr val="0070C0"/>
                </a:solidFill>
              </a:rPr>
              <a:t>O termo "</a:t>
            </a:r>
            <a:r>
              <a:rPr lang="pt-BR" sz="1600" dirty="0">
                <a:solidFill>
                  <a:srgbClr val="FF0000"/>
                </a:solidFill>
              </a:rPr>
              <a:t>Derby</a:t>
            </a:r>
            <a:r>
              <a:rPr lang="pt-BR" sz="1600" dirty="0">
                <a:solidFill>
                  <a:srgbClr val="0070C0"/>
                </a:solidFill>
              </a:rPr>
              <a:t>" é frequentemente usado de forma intercambiável para se referir ao </a:t>
            </a:r>
            <a:r>
              <a:rPr lang="pt-BR" sz="1600" dirty="0">
                <a:solidFill>
                  <a:srgbClr val="FF0000"/>
                </a:solidFill>
              </a:rPr>
              <a:t>banco de dados</a:t>
            </a:r>
            <a:r>
              <a:rPr lang="pt-BR" sz="1600" dirty="0">
                <a:solidFill>
                  <a:srgbClr val="0070C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4850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599" cy="1325620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600" dirty="0">
                <a:solidFill>
                  <a:srgbClr val="0070C0"/>
                </a:solidFill>
              </a:rPr>
              <a:t>Podemos gerenciar nossos bancos de dados Derby de forma muito simples, por meio da aba </a:t>
            </a:r>
            <a:r>
              <a:rPr lang="pt-BR" sz="1600" dirty="0">
                <a:solidFill>
                  <a:srgbClr val="FF0000"/>
                </a:solidFill>
              </a:rPr>
              <a:t>Services</a:t>
            </a:r>
            <a:r>
              <a:rPr lang="pt-BR" sz="1600" dirty="0">
                <a:solidFill>
                  <a:srgbClr val="0070C0"/>
                </a:solidFill>
              </a:rPr>
              <a:t> do </a:t>
            </a:r>
            <a:r>
              <a:rPr lang="pt-BR" sz="1600" dirty="0">
                <a:solidFill>
                  <a:srgbClr val="FF0000"/>
                </a:solidFill>
              </a:rPr>
              <a:t>NetBeans</a:t>
            </a:r>
            <a:r>
              <a:rPr lang="pt-BR" sz="1600" dirty="0">
                <a:solidFill>
                  <a:srgbClr val="0070C0"/>
                </a:solidFill>
              </a:rPr>
              <a:t>, na divisão </a:t>
            </a:r>
            <a:r>
              <a:rPr lang="pt-BR" sz="1600" dirty="0" err="1">
                <a:solidFill>
                  <a:srgbClr val="FF0000"/>
                </a:solidFill>
              </a:rPr>
              <a:t>Databases</a:t>
            </a:r>
            <a:r>
              <a:rPr lang="pt-BR" sz="1600" dirty="0">
                <a:solidFill>
                  <a:srgbClr val="0070C0"/>
                </a:solidFill>
              </a:rPr>
              <a:t>. Para isso, devemos clicar com o botão direito sobre o driver </a:t>
            </a:r>
            <a:r>
              <a:rPr lang="pt-BR" sz="1600" dirty="0">
                <a:solidFill>
                  <a:srgbClr val="FF0000"/>
                </a:solidFill>
              </a:rPr>
              <a:t>Java DB</a:t>
            </a:r>
            <a:r>
              <a:rPr lang="pt-BR" sz="1600" dirty="0">
                <a:solidFill>
                  <a:srgbClr val="0070C0"/>
                </a:solidFill>
              </a:rPr>
              <a:t>, escolher a opção </a:t>
            </a:r>
            <a:r>
              <a:rPr lang="pt-BR" sz="1600" dirty="0" err="1">
                <a:solidFill>
                  <a:srgbClr val="FF0000"/>
                </a:solidFill>
              </a:rPr>
              <a:t>Create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Database</a:t>
            </a:r>
            <a:r>
              <a:rPr lang="pt-BR" sz="1600" dirty="0">
                <a:solidFill>
                  <a:srgbClr val="0070C0"/>
                </a:solidFill>
              </a:rPr>
              <a:t>, como ilustrado na imagem, e preencher as informações necessárias para a configuração da nova instância do banco de dados: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17807-6FFD-2663-81B4-8B790CF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78909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Gerenciamento</a:t>
            </a:r>
            <a:endParaRPr lang="pt-BR" sz="2000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86A39D6-AFB7-5B34-3BAA-005F8AAFC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459228"/>
            <a:ext cx="3770641" cy="286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3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599" cy="1387176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Vamos agora criar um banco de dados Java DB chamado “escola”. Para isso, na janela que será aberta, devemos preencher o nome de nosso novo banco de dados com o valor "escola", bem como usuário e senha, onde seria interessante defini-los também como "escola", tornando mais fácil lembrar os valores utilizados. Ao clicar no botão de confirmação, o banco de dados será criado e ficará disponível para conexão, sendo identificado por sua Connection </a:t>
            </a:r>
            <a:r>
              <a:rPr lang="pt-BR" sz="1400" dirty="0" err="1">
                <a:solidFill>
                  <a:srgbClr val="0070C0"/>
                </a:solidFill>
              </a:rPr>
              <a:t>String</a:t>
            </a:r>
            <a:r>
              <a:rPr lang="pt-BR" sz="1400" dirty="0">
                <a:solidFill>
                  <a:srgbClr val="0070C0"/>
                </a:solidFill>
              </a:rPr>
              <a:t>, a qual é formada a partir do endereço de rede (</a:t>
            </a:r>
            <a:r>
              <a:rPr lang="pt-BR" sz="1400" dirty="0" err="1">
                <a:solidFill>
                  <a:srgbClr val="0070C0"/>
                </a:solidFill>
              </a:rPr>
              <a:t>localhost</a:t>
            </a:r>
            <a:r>
              <a:rPr lang="pt-BR" sz="1400" dirty="0">
                <a:solidFill>
                  <a:srgbClr val="0070C0"/>
                </a:solidFill>
              </a:rPr>
              <a:t>), porta padrão (1527) e instância que será utilizada (escola).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17807-6FFD-2663-81B4-8B790CF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78909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Gerenciamento</a:t>
            </a:r>
            <a:endParaRPr lang="pt-BR" sz="2000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7A1E4B-80A4-0710-124F-CA6B96DDD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625" y="3629025"/>
            <a:ext cx="4476750" cy="14763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90630655-54E8-2108-391D-A258B68B7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89824"/>
            <a:ext cx="8610599" cy="95628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FF0000"/>
                </a:solidFill>
              </a:rPr>
              <a:t>Obs</a:t>
            </a:r>
            <a:r>
              <a:rPr lang="pt-BR" sz="1400" dirty="0">
                <a:solidFill>
                  <a:srgbClr val="0070C0"/>
                </a:solidFill>
              </a:rPr>
              <a:t>. A conexão é aberta com o duplo clique sobre o identificador, ou o clique com o botão direito e escolha da opção Connect. Com o banco de dados aberto, podemos criar uma tabela, navegando até a divisão </a:t>
            </a:r>
            <a:r>
              <a:rPr lang="pt-BR" sz="1400" dirty="0" err="1">
                <a:solidFill>
                  <a:srgbClr val="0070C0"/>
                </a:solidFill>
              </a:rPr>
              <a:t>Tables</a:t>
            </a:r>
            <a:r>
              <a:rPr lang="pt-BR" sz="1400" dirty="0">
                <a:solidFill>
                  <a:srgbClr val="0070C0"/>
                </a:solidFill>
              </a:rPr>
              <a:t>, no esquema ESCOLA, e utilizando o clique com o botão direito, para acessar a opção </a:t>
            </a:r>
            <a:r>
              <a:rPr lang="pt-BR" sz="1400" dirty="0" err="1">
                <a:solidFill>
                  <a:srgbClr val="0070C0"/>
                </a:solidFill>
              </a:rPr>
              <a:t>Create</a:t>
            </a:r>
            <a:r>
              <a:rPr lang="pt-BR" sz="1400" dirty="0">
                <a:solidFill>
                  <a:srgbClr val="0070C0"/>
                </a:solidFill>
              </a:rPr>
              <a:t> </a:t>
            </a:r>
            <a:r>
              <a:rPr lang="pt-BR" sz="1400" dirty="0" err="1">
                <a:solidFill>
                  <a:srgbClr val="0070C0"/>
                </a:solidFill>
              </a:rPr>
              <a:t>Table</a:t>
            </a:r>
            <a:r>
              <a:rPr lang="pt-BR" sz="1400" dirty="0">
                <a:solidFill>
                  <a:srgbClr val="0070C0"/>
                </a:solidFill>
              </a:rPr>
              <a:t> no menu de contexto.</a:t>
            </a:r>
          </a:p>
        </p:txBody>
      </p:sp>
    </p:spTree>
    <p:extLst>
      <p:ext uri="{BB962C8B-B14F-4D97-AF65-F5344CB8AC3E}">
        <p14:creationId xmlns:p14="http://schemas.microsoft.com/office/powerpoint/2010/main" val="40128538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599" cy="5254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Na janela que se abrirá, configuraremos a tabela Aluno, com os campos definidos de acordo com o seguinte: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17807-6FFD-2663-81B4-8B790CF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78909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Gerenciamento</a:t>
            </a:r>
            <a:endParaRPr lang="pt-BR" sz="2000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341CFD-0463-7E4A-50C0-3EFA91DA6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77" y="3015461"/>
            <a:ext cx="7952423" cy="277573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406A67-0AFD-B07B-3FEA-C772AEBDD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325" y="5762625"/>
            <a:ext cx="1514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70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8610599" cy="74084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Definindo o nome da tabela e adicionando os campos, teremos a configuração que pode ser observada a seguir, com o processo sendo finalizado por meio do clique em OK. Cada campo deve ser adicionado individualmente, com o clique em </a:t>
            </a:r>
            <a:r>
              <a:rPr lang="pt-BR" sz="1400" dirty="0" err="1">
                <a:solidFill>
                  <a:srgbClr val="FF0000"/>
                </a:solidFill>
              </a:rPr>
              <a:t>Add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Column</a:t>
            </a:r>
            <a:r>
              <a:rPr lang="pt-BR" sz="1400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17807-6FFD-2663-81B4-8B790CF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78909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Gerenciamento</a:t>
            </a:r>
            <a:endParaRPr lang="pt-BR" sz="2000" dirty="0">
              <a:solidFill>
                <a:srgbClr val="0070C0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7E6687-80B2-EBDC-1321-3A3C199B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860" y="2948814"/>
            <a:ext cx="5636281" cy="23851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7579F95-8E35-8EB0-F1F6-6A04C953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460645"/>
            <a:ext cx="8610599" cy="86395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200" dirty="0">
                <a:solidFill>
                  <a:srgbClr val="0070C0"/>
                </a:solidFill>
              </a:rPr>
              <a:t>A tabela criada será acessada por meio de um novo nó, na árvore de navegação, abaixo de </a:t>
            </a:r>
            <a:r>
              <a:rPr lang="pt-BR" sz="1200" dirty="0" err="1">
                <a:solidFill>
                  <a:srgbClr val="0070C0"/>
                </a:solidFill>
              </a:rPr>
              <a:t>Tables</a:t>
            </a:r>
            <a:r>
              <a:rPr lang="pt-BR" sz="1200" dirty="0">
                <a:solidFill>
                  <a:srgbClr val="0070C0"/>
                </a:solidFill>
              </a:rPr>
              <a:t>, com o nome Aluno. Utilizando o clique com o botão direito sobre o novo nó e escolhendo a opção </a:t>
            </a:r>
            <a:r>
              <a:rPr lang="pt-BR" sz="1200" dirty="0" err="1">
                <a:solidFill>
                  <a:srgbClr val="0070C0"/>
                </a:solidFill>
              </a:rPr>
              <a:t>View</a:t>
            </a:r>
            <a:r>
              <a:rPr lang="pt-BR" sz="1200" dirty="0">
                <a:solidFill>
                  <a:srgbClr val="0070C0"/>
                </a:solidFill>
              </a:rPr>
              <a:t> Data, teremos a abertura de uma área para execução de SQL e visualização de dados no editor de código, sendo possível acrescentar registros de forma visual com o uso de ALT+I, ou clique sobre o ícone referente</a:t>
            </a:r>
            <a:r>
              <a:rPr lang="pt-BR" sz="1400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854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609600"/>
            <a:ext cx="48006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INTEGRAÇÃO COM BANCO DE DADOS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91913-DFE4-8C68-01B7-C1CF81BD5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Banco de dados </a:t>
            </a:r>
            <a:r>
              <a:rPr lang="pt-BR" sz="2000" b="1" dirty="0">
                <a:solidFill>
                  <a:srgbClr val="0070C0"/>
                </a:solidFill>
              </a:rPr>
              <a:t>Derby (</a:t>
            </a:r>
            <a:r>
              <a:rPr lang="pt-BR" sz="20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Apache Derby)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FD61C58-2964-ADBC-7942-318CBFB17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17645"/>
            <a:ext cx="8610599" cy="869085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FF0000"/>
                </a:solidFill>
              </a:rPr>
              <a:t>Dica</a:t>
            </a:r>
          </a:p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Experimente acrescentar alguns registros, na janela de inserção que será aberta com as teclas ALT+I, utilizando </a:t>
            </a:r>
            <a:r>
              <a:rPr lang="pt-BR" sz="1400" dirty="0" err="1">
                <a:solidFill>
                  <a:srgbClr val="0070C0"/>
                </a:solidFill>
              </a:rPr>
              <a:t>Add</a:t>
            </a:r>
            <a:r>
              <a:rPr lang="pt-BR" sz="1400" dirty="0">
                <a:solidFill>
                  <a:srgbClr val="0070C0"/>
                </a:solidFill>
              </a:rPr>
              <a:t> Row para abrir novas linhas e preenchendo os valores dos campos para cada linha.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A217807-6FFD-2663-81B4-8B790CF3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39154"/>
            <a:ext cx="8610600" cy="402291"/>
          </a:xfrm>
          <a:prstGeom prst="rect">
            <a:avLst/>
          </a:prstGeom>
          <a:solidFill>
            <a:schemeClr val="bg1"/>
          </a:solidFill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2000" b="1" dirty="0">
                <a:solidFill>
                  <a:schemeClr val="tx1"/>
                </a:solidFill>
              </a:rPr>
              <a:t>Gerenciamento</a:t>
            </a:r>
            <a:endParaRPr lang="pt-BR" sz="2000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579F95-8E35-8EB0-F1F6-6A04C953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791200"/>
            <a:ext cx="8610599" cy="5254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sz="1400" dirty="0">
                <a:solidFill>
                  <a:srgbClr val="0070C0"/>
                </a:solidFill>
              </a:rPr>
              <a:t>Ao final do preenchimento dos dados, devemos clicar em OK para finalizar, e o NetBeans executará os comandos INSERT necessários.</a:t>
            </a:r>
            <a:endParaRPr lang="pt-BR" sz="1600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768BC3-2F00-BC4C-833F-DE221B7FE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2926485"/>
            <a:ext cx="6848475" cy="28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30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57325"/>
            <a:ext cx="7924800" cy="37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3CEE2CB4-A11E-4B74-E1DD-28D3DD4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"/>
            <a:ext cx="6670391" cy="4778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658267AD-FD4F-32DA-20D9-C254C2070DEF}"/>
              </a:ext>
            </a:extLst>
          </p:cNvPr>
          <p:cNvSpPr txBox="1">
            <a:spLocks/>
          </p:cNvSpPr>
          <p:nvPr/>
        </p:nvSpPr>
        <p:spPr>
          <a:xfrm>
            <a:off x="132425" y="1471246"/>
            <a:ext cx="8478175" cy="9671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 kern="1200">
                <a:solidFill>
                  <a:srgbClr val="000000"/>
                </a:solidFill>
                <a:latin typeface="+mj-lt"/>
                <a:ea typeface="DejaVu Sans" charset="0"/>
                <a:cs typeface="+mj-cs"/>
              </a:defRPr>
            </a:lvl1pPr>
            <a:lvl2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2pPr>
            <a:lvl3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3pPr>
            <a:lvl4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4pPr>
            <a:lvl5pPr algn="l" defTabSz="4492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ea typeface="DejaVu Sans" charset="0"/>
                <a:cs typeface="DejaVu Sans" charset="0"/>
              </a:defRPr>
            </a:lvl5pPr>
            <a:lvl6pPr marL="25146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algn="l" defTabSz="4492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pt-BR" sz="4000" b="1" dirty="0"/>
              <a:t>Atenção!</a:t>
            </a:r>
            <a:endParaRPr lang="pt-BR" sz="40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98673BE-CD6E-732D-48FF-A1569F1B5884}"/>
              </a:ext>
            </a:extLst>
          </p:cNvPr>
          <p:cNvSpPr txBox="1">
            <a:spLocks/>
          </p:cNvSpPr>
          <p:nvPr/>
        </p:nvSpPr>
        <p:spPr>
          <a:xfrm>
            <a:off x="228600" y="2625054"/>
            <a:ext cx="8250696" cy="96715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rgbClr val="000000"/>
                </a:solidFill>
                <a:latin typeface="+mn-lt"/>
                <a:ea typeface="DejaVu Sans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3200" dirty="0"/>
              <a:t>Acessem o Conteúdo Digital das aulas. </a:t>
            </a:r>
            <a:endParaRPr lang="pt-BR" sz="3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973732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13396</TotalTime>
  <Words>732</Words>
  <Application>Microsoft Office PowerPoint</Application>
  <PresentationFormat>Apresentação na tela (4:3)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EDIBERTO MARIANO DA SILVA</cp:lastModifiedBy>
  <cp:revision>2420</cp:revision>
  <cp:lastPrinted>1601-01-01T00:00:00Z</cp:lastPrinted>
  <dcterms:created xsi:type="dcterms:W3CDTF">2015-08-12T20:16:29Z</dcterms:created>
  <dcterms:modified xsi:type="dcterms:W3CDTF">2024-05-13T02:23:20Z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