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320" r:id="rId3"/>
    <p:sldId id="324" r:id="rId4"/>
    <p:sldId id="322" r:id="rId5"/>
    <p:sldId id="323" r:id="rId6"/>
    <p:sldId id="314" r:id="rId7"/>
    <p:sldId id="315" r:id="rId8"/>
    <p:sldId id="316" r:id="rId9"/>
    <p:sldId id="317" r:id="rId10"/>
    <p:sldId id="318" r:id="rId11"/>
    <p:sldId id="319" r:id="rId12"/>
    <p:sldId id="297" r:id="rId13"/>
    <p:sldId id="298" r:id="rId14"/>
    <p:sldId id="274" r:id="rId15"/>
    <p:sldId id="299" r:id="rId16"/>
    <p:sldId id="300" r:id="rId17"/>
    <p:sldId id="301" r:id="rId18"/>
    <p:sldId id="302" r:id="rId19"/>
    <p:sldId id="303" r:id="rId20"/>
    <p:sldId id="312" r:id="rId21"/>
    <p:sldId id="304" r:id="rId22"/>
    <p:sldId id="306" r:id="rId23"/>
    <p:sldId id="313" r:id="rId24"/>
    <p:sldId id="305" r:id="rId25"/>
    <p:sldId id="307" r:id="rId26"/>
    <p:sldId id="308" r:id="rId27"/>
    <p:sldId id="310" r:id="rId28"/>
    <p:sldId id="309" r:id="rId29"/>
    <p:sldId id="311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53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819E984-48D6-4A65-BD5A-7CCDEF73415C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Espaço Reservado para Anotaçõe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855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391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671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13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111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dt" idx="23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A149AD5-61A2-4D78-8612-FE7F2F2A1C6C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287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1571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15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4422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16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756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17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74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18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857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19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885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187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20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5024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21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342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22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8727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23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1238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24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96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25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510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26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4742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27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3741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28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654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29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78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5298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dt" idx="32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421629-F070-4E29-870A-0ACD27D648C9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314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dt" idx="33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68FFE5-A098-4C3C-A3E9-4192A479431B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317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dt" idx="34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539AD33-D011-4668-A9D9-3A13CFD25D9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320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dt" idx="3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2B2A62A-908F-4740-ADB3-991B323DD23C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323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163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8256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929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8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854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10/18/2023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203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38D32EA-4DC2-4CA5-B77E-03836215775F}" type="slidenum">
              <a:t>‹nº›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104C4F-6F26-73F2-BF98-136126A4C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5816" y="6440100"/>
            <a:ext cx="1028700" cy="361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F7E7DF7-3107-4595-9BC2-6EB6B290969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F11C488-456B-413B-A9B7-1B45F1711CC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FA0C180-B5D5-4D18-9056-0F512A9A10C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D9088AE-9CCC-4830-AB6B-783A1F87D244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5363A-456F-0BD7-5FEB-8473B79C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8E96203-7A93-3534-6C05-4882CAB6C10E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240385" y="6424665"/>
            <a:ext cx="1718092" cy="358200"/>
          </a:xfrm>
          <a:solidFill>
            <a:schemeClr val="accent1">
              <a:lumMod val="20000"/>
              <a:lumOff val="80000"/>
              <a:alpha val="98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5FE6AE-5BCC-0905-36E7-C2EDE11252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8941" y="6423483"/>
            <a:ext cx="10287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0F8FA5D-9B2C-4025-92F2-0BD377F8CCB7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94D52E1-A9D2-49A0-B91E-76F9E117EDFD}" type="slidenum">
              <a:t>‹nº›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4A8489-37A5-4A13-D7CC-CD73EB3227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90" y="6431797"/>
            <a:ext cx="1028700" cy="361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5D0E352-575E-4AB0-ABC7-C0C9E6A985A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350ED27-F451-4242-8C09-946F75259089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416D662-72FD-4FB2-8AD5-F1533BA59B0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1ABA6F8-7D10-4D43-BF4B-1B4BE9530EFC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6FB4C28-75F2-40C3-844E-3C2B95903B6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62B873-7F47-C540-FFCA-48F5F821C918}"/>
              </a:ext>
            </a:extLst>
          </p:cNvPr>
          <p:cNvSpPr txBox="1"/>
          <p:nvPr userDrawn="1"/>
        </p:nvSpPr>
        <p:spPr>
          <a:xfrm flipH="1">
            <a:off x="104775" y="6429375"/>
            <a:ext cx="890209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ctangle 2"/>
          <p:cNvSpPr/>
          <p:nvPr/>
        </p:nvSpPr>
        <p:spPr>
          <a:xfrm>
            <a:off x="0" y="6334200"/>
            <a:ext cx="9143280" cy="65880"/>
          </a:xfrm>
          <a:prstGeom prst="rect">
            <a:avLst/>
          </a:prstGeom>
          <a:solidFill>
            <a:srgbClr val="1CADE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21600" rIns="90000" bIns="216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Line 3"/>
          <p:cNvSpPr/>
          <p:nvPr/>
        </p:nvSpPr>
        <p:spPr>
          <a:xfrm>
            <a:off x="895320" y="1738080"/>
            <a:ext cx="7475400" cy="1800"/>
          </a:xfrm>
          <a:prstGeom prst="line">
            <a:avLst/>
          </a:prstGeom>
          <a:ln w="6480" cap="sq">
            <a:solidFill>
              <a:srgbClr val="7F7F7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3200" rIns="90000" bIns="-432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" name="Picture 4"/>
          <p:cNvPicPr/>
          <p:nvPr/>
        </p:nvPicPr>
        <p:blipFill>
          <a:blip r:embed="rId15"/>
          <a:stretch/>
        </p:blipFill>
        <p:spPr>
          <a:xfrm>
            <a:off x="7956720" y="179280"/>
            <a:ext cx="1069200" cy="777240"/>
          </a:xfrm>
          <a:prstGeom prst="rect">
            <a:avLst/>
          </a:prstGeom>
          <a:ln w="0">
            <a:noFill/>
          </a:ln>
        </p:spPr>
      </p:pic>
      <p:sp>
        <p:nvSpPr>
          <p:cNvPr id="4" name="Text Box 5"/>
          <p:cNvSpPr/>
          <p:nvPr/>
        </p:nvSpPr>
        <p:spPr>
          <a:xfrm>
            <a:off x="822240" y="6459480"/>
            <a:ext cx="18536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2019.2</a:t>
            </a:r>
            <a:endParaRPr lang="pt-BR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8"/>
          <p:cNvSpPr/>
          <p:nvPr/>
        </p:nvSpPr>
        <p:spPr>
          <a:xfrm>
            <a:off x="822240" y="6459480"/>
            <a:ext cx="18536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Text Box 9"/>
          <p:cNvSpPr/>
          <p:nvPr/>
        </p:nvSpPr>
        <p:spPr>
          <a:xfrm>
            <a:off x="0" y="0"/>
            <a:ext cx="720" cy="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3560" rIns="90000" bIns="-435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8077320" y="6377040"/>
            <a:ext cx="1010520" cy="3582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numCol="1" spcCol="0" anchor="ctr">
            <a:noAutofit/>
          </a:bodyPr>
          <a:lstStyle>
            <a:lvl1pPr marL="216000" indent="0">
              <a:lnSpc>
                <a:spcPct val="100000"/>
              </a:lnSpc>
              <a:buNone/>
              <a:tabLst>
                <a:tab pos="0" algn="l"/>
              </a:tabLst>
              <a:defRPr lang="en-GB" sz="2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fld id="{9045B710-2662-46FB-ACFC-8DD7F6A8A57F}" type="slidenum">
              <a:rPr lang="en-GB" sz="2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</p:spPr>
      </p:pic>
      <p:sp>
        <p:nvSpPr>
          <p:cNvPr id="54" name="Text Box 1"/>
          <p:cNvSpPr/>
          <p:nvPr/>
        </p:nvSpPr>
        <p:spPr>
          <a:xfrm>
            <a:off x="685800" y="2699626"/>
            <a:ext cx="7722360" cy="131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4000" b="1" spc="-1" dirty="0">
                <a:solidFill>
                  <a:srgbClr val="FFFF00"/>
                </a:solidFill>
                <a:latin typeface="Calibri Light"/>
                <a:ea typeface="DejaVu Sans"/>
              </a:rPr>
              <a:t>PARADÍGMA </a:t>
            </a:r>
            <a:r>
              <a:rPr lang="pt-BR" sz="40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ORIENTADO A OBJETOS </a:t>
            </a:r>
            <a:endParaRPr lang="pt-BR" sz="4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5" name="Text Box 2"/>
          <p:cNvSpPr/>
          <p:nvPr/>
        </p:nvSpPr>
        <p:spPr>
          <a:xfrm>
            <a:off x="800280" y="5405240"/>
            <a:ext cx="75430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400" algn="l"/>
                <a:tab pos="10779120" algn="l"/>
                <a:tab pos="10780560" algn="l"/>
              </a:tabLst>
            </a:pPr>
            <a:r>
              <a:rPr lang="pt-BR" sz="2400" b="0" strike="noStrike" spc="-1" dirty="0">
                <a:solidFill>
                  <a:srgbClr val="FFFF00"/>
                </a:solidFill>
                <a:latin typeface="Calibri"/>
                <a:ea typeface="DejaVu Sans"/>
              </a:rPr>
              <a:t>PROFESSOR:	 EDIBERTO MARIANO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400" algn="l"/>
                <a:tab pos="10779120" algn="l"/>
                <a:tab pos="10780560" algn="l"/>
              </a:tabLst>
            </a:pPr>
            <a:r>
              <a:rPr lang="pt-BR" sz="2400" b="0" strike="noStrike" spc="-1" dirty="0">
                <a:solidFill>
                  <a:srgbClr val="FFFF00"/>
                </a:solidFill>
                <a:latin typeface="Calibri"/>
                <a:ea typeface="DejaVu Sans"/>
              </a:rPr>
              <a:t>programacaoedi@gmail.com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-126094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10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43094" y="1644597"/>
            <a:ext cx="441739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</a:t>
            </a:r>
            <a:r>
              <a:rPr lang="pt-BR" b="1" spc="-1" dirty="0">
                <a:solidFill>
                  <a:srgbClr val="FFFF00"/>
                </a:solidFill>
                <a:latin typeface="Calibri Light"/>
              </a:rPr>
              <a:t>DE PROGRAMAÇÃO </a:t>
            </a:r>
            <a:r>
              <a:rPr lang="pt-BR" b="1" spc="-1" dirty="0">
                <a:solidFill>
                  <a:srgbClr val="FF0000"/>
                </a:solidFill>
                <a:latin typeface="Calibri Light"/>
              </a:rPr>
              <a:t>DECLARATIVA</a:t>
            </a:r>
            <a:endParaRPr lang="pt-BR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59FDBF-0B42-744F-E8A4-F3DC960E2C27}"/>
              </a:ext>
            </a:extLst>
          </p:cNvPr>
          <p:cNvSpPr/>
          <p:nvPr/>
        </p:nvSpPr>
        <p:spPr>
          <a:xfrm>
            <a:off x="142044" y="2145921"/>
            <a:ext cx="4092606" cy="138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spc="-1" dirty="0">
                <a:solidFill>
                  <a:srgbClr val="0070C0"/>
                </a:solidFill>
              </a:rPr>
              <a:t>Programação declarativa é um paradigma de programação </a:t>
            </a:r>
            <a:r>
              <a:rPr lang="pt-BR" sz="1400" spc="-1" dirty="0">
                <a:solidFill>
                  <a:srgbClr val="FF0000"/>
                </a:solidFill>
              </a:rPr>
              <a:t>baseado</a:t>
            </a:r>
            <a:r>
              <a:rPr lang="pt-BR" sz="1400" spc="-1" dirty="0">
                <a:solidFill>
                  <a:srgbClr val="0070C0"/>
                </a:solidFill>
              </a:rPr>
              <a:t> em programação </a:t>
            </a:r>
            <a:r>
              <a:rPr lang="pt-BR" sz="1400" spc="-1" dirty="0">
                <a:solidFill>
                  <a:srgbClr val="FF0000"/>
                </a:solidFill>
              </a:rPr>
              <a:t>funcional</a:t>
            </a:r>
            <a:r>
              <a:rPr lang="pt-BR" sz="1400" spc="-1" dirty="0">
                <a:solidFill>
                  <a:srgbClr val="0070C0"/>
                </a:solidFill>
              </a:rPr>
              <a:t>, programação </a:t>
            </a:r>
            <a:r>
              <a:rPr lang="pt-BR" sz="1400" spc="-1" dirty="0">
                <a:solidFill>
                  <a:srgbClr val="FF0000"/>
                </a:solidFill>
              </a:rPr>
              <a:t>lógica</a:t>
            </a:r>
            <a:r>
              <a:rPr lang="pt-BR" sz="1400" spc="-1" dirty="0">
                <a:solidFill>
                  <a:srgbClr val="0070C0"/>
                </a:solidFill>
              </a:rPr>
              <a:t> e programação </a:t>
            </a:r>
            <a:r>
              <a:rPr lang="pt-BR" sz="1400" spc="-1" dirty="0">
                <a:solidFill>
                  <a:srgbClr val="FF0000"/>
                </a:solidFill>
              </a:rPr>
              <a:t>restritiva</a:t>
            </a:r>
            <a:r>
              <a:rPr lang="pt-BR" sz="1400" spc="-1" dirty="0">
                <a:solidFill>
                  <a:srgbClr val="0070C0"/>
                </a:solidFill>
              </a:rPr>
              <a:t>. Tal termo é utilizado para </a:t>
            </a:r>
            <a:r>
              <a:rPr lang="pt-BR" sz="1400" spc="-1" dirty="0">
                <a:solidFill>
                  <a:srgbClr val="FF0000"/>
                </a:solidFill>
              </a:rPr>
              <a:t>discernir tais linguagens</a:t>
            </a:r>
            <a:r>
              <a:rPr lang="pt-BR" sz="1400" spc="-1" dirty="0">
                <a:solidFill>
                  <a:srgbClr val="0070C0"/>
                </a:solidFill>
              </a:rPr>
              <a:t> em relação </a:t>
            </a:r>
            <a:r>
              <a:rPr lang="pt-BR" sz="1400" spc="-1" dirty="0">
                <a:solidFill>
                  <a:srgbClr val="FF0000"/>
                </a:solidFill>
              </a:rPr>
              <a:t>à linguagens de programação imperativa.</a:t>
            </a:r>
            <a:endParaRPr lang="pt-BR" sz="1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E5FFCA-2040-90C8-8807-2160AAABACBA}"/>
              </a:ext>
            </a:extLst>
          </p:cNvPr>
          <p:cNvSpPr txBox="1"/>
          <p:nvPr/>
        </p:nvSpPr>
        <p:spPr>
          <a:xfrm>
            <a:off x="160632" y="4415885"/>
            <a:ext cx="4072133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Google Sans"/>
              </a:rPr>
              <a:t>Linguagens de marcação são o melhor exemplo: </a:t>
            </a:r>
            <a:r>
              <a:rPr lang="pt-BR" sz="1600" dirty="0">
                <a:latin typeface="Google Sans"/>
              </a:rPr>
              <a:t>HTML, XML, XSLT, XAML </a:t>
            </a:r>
            <a:r>
              <a:rPr lang="pt-BR" sz="1600" dirty="0" err="1">
                <a:solidFill>
                  <a:srgbClr val="FF0000"/>
                </a:solidFill>
                <a:latin typeface="Google Sans"/>
              </a:rPr>
              <a:t>etc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6D0499-7CD8-D42D-97E4-7EB2EF7BD7D5}"/>
              </a:ext>
            </a:extLst>
          </p:cNvPr>
          <p:cNvSpPr txBox="1"/>
          <p:nvPr/>
        </p:nvSpPr>
        <p:spPr>
          <a:xfrm>
            <a:off x="142044" y="5073059"/>
            <a:ext cx="3787807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1050" dirty="0"/>
              <a:t>XAML</a:t>
            </a:r>
            <a:r>
              <a:rPr lang="pt-BR" sz="1050" dirty="0">
                <a:solidFill>
                  <a:srgbClr val="FF0000"/>
                </a:solidFill>
              </a:rPr>
              <a:t> é uma linguagem de marcação declarativa feita para facilitar a criação de interfaces em aplicações WPF, UWP.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F517F51-1A5E-DDA5-4ADA-4D92C75E60F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29851" y="4353881"/>
            <a:ext cx="1332739" cy="926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EB59FDBF-0B42-744F-E8A4-F3DC960E2C27}"/>
              </a:ext>
            </a:extLst>
          </p:cNvPr>
          <p:cNvSpPr/>
          <p:nvPr/>
        </p:nvSpPr>
        <p:spPr>
          <a:xfrm>
            <a:off x="160632" y="3580708"/>
            <a:ext cx="4092606" cy="740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spc="-1" dirty="0">
                <a:solidFill>
                  <a:srgbClr val="0070C0"/>
                </a:solidFill>
              </a:rPr>
              <a:t>Linguagens </a:t>
            </a:r>
            <a:r>
              <a:rPr lang="pt-BR" sz="1400" spc="-1" dirty="0">
                <a:solidFill>
                  <a:srgbClr val="FF0000"/>
                </a:solidFill>
              </a:rPr>
              <a:t>declarativas</a:t>
            </a:r>
            <a:r>
              <a:rPr lang="pt-BR" sz="1400" spc="-1" dirty="0">
                <a:solidFill>
                  <a:srgbClr val="0070C0"/>
                </a:solidFill>
              </a:rPr>
              <a:t> descrevem </a:t>
            </a:r>
            <a:r>
              <a:rPr lang="pt-BR" sz="1400" spc="-1" dirty="0">
                <a:solidFill>
                  <a:srgbClr val="FF0000"/>
                </a:solidFill>
              </a:rPr>
              <a:t>o que fazem </a:t>
            </a:r>
            <a:r>
              <a:rPr lang="pt-BR" sz="1400" spc="-1" dirty="0">
                <a:solidFill>
                  <a:srgbClr val="0070C0"/>
                </a:solidFill>
              </a:rPr>
              <a:t>e </a:t>
            </a:r>
            <a:r>
              <a:rPr lang="pt-BR" sz="1400" b="1" spc="-1" dirty="0"/>
              <a:t>não exatamente como suas instruções funcionam</a:t>
            </a:r>
            <a:r>
              <a:rPr lang="pt-BR" sz="1400" spc="-1" dirty="0">
                <a:solidFill>
                  <a:srgbClr val="0070C0"/>
                </a:solidFill>
              </a:rPr>
              <a:t>. </a:t>
            </a:r>
            <a:endParaRPr lang="pt-BR" sz="14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137" y="1982512"/>
            <a:ext cx="523875" cy="2952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691" y="2318060"/>
            <a:ext cx="2748279" cy="206825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9060" y="4071991"/>
            <a:ext cx="838200" cy="31432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3233" y="4438166"/>
            <a:ext cx="4860767" cy="1838325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43933" y="5523846"/>
            <a:ext cx="4239300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1050" dirty="0">
                <a:latin typeface="arial" panose="020B0604020202020204" pitchFamily="34" charset="0"/>
              </a:rPr>
              <a:t>XSL</a:t>
            </a:r>
            <a:r>
              <a:rPr lang="pt-BR" sz="105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sz="1050" dirty="0" err="1">
                <a:solidFill>
                  <a:srgbClr val="FF0000"/>
                </a:solidFill>
                <a:latin typeface="arial" panose="020B0604020202020204" pitchFamily="34" charset="0"/>
              </a:rPr>
              <a:t>Transformations</a:t>
            </a:r>
            <a:r>
              <a:rPr lang="pt-BR" sz="1050" dirty="0">
                <a:solidFill>
                  <a:srgbClr val="FF0000"/>
                </a:solidFill>
                <a:latin typeface="arial" panose="020B0604020202020204" pitchFamily="34" charset="0"/>
              </a:rPr>
              <a:t>, ou </a:t>
            </a:r>
            <a:r>
              <a:rPr lang="pt-BR" sz="1050" dirty="0">
                <a:latin typeface="arial" panose="020B0604020202020204" pitchFamily="34" charset="0"/>
              </a:rPr>
              <a:t>XSLT</a:t>
            </a:r>
            <a:r>
              <a:rPr lang="pt-BR" sz="1050" dirty="0">
                <a:solidFill>
                  <a:srgbClr val="FF0000"/>
                </a:solidFill>
                <a:latin typeface="arial" panose="020B0604020202020204" pitchFamily="34" charset="0"/>
              </a:rPr>
              <a:t>, é uma linguagem de marcação XML usada para criar documentos XSL que, por sua vez, definem a apresentação dos documentos XML nos browsers e outros aplicativos que os suportem.</a:t>
            </a:r>
            <a:endParaRPr lang="pt-BR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5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-126094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11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310718" y="1923372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</a:t>
            </a:r>
            <a:r>
              <a:rPr lang="pt-BR" sz="2400" b="1" spc="-1" dirty="0">
                <a:solidFill>
                  <a:srgbClr val="FFFF00"/>
                </a:solidFill>
                <a:latin typeface="Calibri Light"/>
              </a:rPr>
              <a:t>DE PROGRAMAÇÃO </a:t>
            </a:r>
            <a:r>
              <a:rPr lang="pt-BR" sz="2400" b="1" spc="-1" dirty="0">
                <a:solidFill>
                  <a:srgbClr val="FF0000"/>
                </a:solidFill>
                <a:latin typeface="Calibri Light"/>
              </a:rPr>
              <a:t>LÓGICA</a:t>
            </a:r>
            <a:endParaRPr lang="pt-BR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59FDBF-0B42-744F-E8A4-F3DC960E2C27}"/>
              </a:ext>
            </a:extLst>
          </p:cNvPr>
          <p:cNvSpPr/>
          <p:nvPr/>
        </p:nvSpPr>
        <p:spPr>
          <a:xfrm>
            <a:off x="142044" y="2469300"/>
            <a:ext cx="8834688" cy="8331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spc="-1" dirty="0">
                <a:solidFill>
                  <a:srgbClr val="0070C0"/>
                </a:solidFill>
              </a:rPr>
              <a:t>Programação lógica é um paradigma de programação que faz uso da lógica matemática. </a:t>
            </a:r>
            <a:r>
              <a:rPr lang="pt-BR" sz="1600" spc="-1" dirty="0"/>
              <a:t>John McCarthy [1958] </a:t>
            </a:r>
            <a:r>
              <a:rPr lang="pt-BR" sz="1600" spc="-1" dirty="0">
                <a:solidFill>
                  <a:srgbClr val="FF0000"/>
                </a:solidFill>
              </a:rPr>
              <a:t>foi o primeiro a publicar uma proposta de uso da lógica matemática para programação.</a:t>
            </a:r>
            <a:endParaRPr lang="pt-BR" sz="16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B47D549-56D8-EAC0-89AF-2C79F1800F12}"/>
              </a:ext>
            </a:extLst>
          </p:cNvPr>
          <p:cNvSpPr txBox="1"/>
          <p:nvPr/>
        </p:nvSpPr>
        <p:spPr>
          <a:xfrm>
            <a:off x="141101" y="3865063"/>
            <a:ext cx="8835631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Google Sans"/>
              </a:rPr>
              <a:t>Lógica de programação </a:t>
            </a:r>
            <a:r>
              <a:rPr lang="pt-BR" sz="1600" dirty="0">
                <a:solidFill>
                  <a:srgbClr val="FF0000"/>
                </a:solidFill>
                <a:latin typeface="Google Sans"/>
              </a:rPr>
              <a:t>é o modo como se escreve um </a:t>
            </a:r>
            <a:r>
              <a:rPr lang="pt-BR" sz="1600" dirty="0">
                <a:latin typeface="Google Sans"/>
              </a:rPr>
              <a:t>programa</a:t>
            </a:r>
            <a:r>
              <a:rPr lang="pt-BR" sz="1600" dirty="0">
                <a:solidFill>
                  <a:srgbClr val="FF0000"/>
                </a:solidFill>
                <a:latin typeface="Google Sans"/>
              </a:rPr>
              <a:t> de computador, um </a:t>
            </a:r>
            <a:r>
              <a:rPr lang="pt-BR" sz="1600" dirty="0">
                <a:latin typeface="Google Sans"/>
              </a:rPr>
              <a:t>algoritmo. Um </a:t>
            </a:r>
            <a:r>
              <a:rPr lang="pt-BR" sz="1600" b="1" dirty="0">
                <a:solidFill>
                  <a:srgbClr val="0070C0"/>
                </a:solidFill>
                <a:latin typeface="Google Sans"/>
              </a:rPr>
              <a:t>algoritmo</a:t>
            </a:r>
            <a:r>
              <a:rPr lang="pt-BR" sz="1600" dirty="0">
                <a:latin typeface="Google Sans"/>
              </a:rPr>
              <a:t> é uma sequência de passos para se executar uma função.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579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12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945360" y="1923372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Modelagem Orientada a Objetos X Estruturada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0D1EDC52-FED6-59E9-76A4-A4E2685EABEC}"/>
              </a:ext>
            </a:extLst>
          </p:cNvPr>
          <p:cNvGrpSpPr/>
          <p:nvPr/>
        </p:nvGrpSpPr>
        <p:grpSpPr>
          <a:xfrm>
            <a:off x="3124080" y="2370447"/>
            <a:ext cx="3047400" cy="837360"/>
            <a:chOff x="3124080" y="1784520"/>
            <a:chExt cx="3047400" cy="837360"/>
          </a:xfrm>
        </p:grpSpPr>
        <p:sp>
          <p:nvSpPr>
            <p:cNvPr id="9" name="Text Box 20">
              <a:extLst>
                <a:ext uri="{FF2B5EF4-FFF2-40B4-BE49-F238E27FC236}">
                  <a16:creationId xmlns:a16="http://schemas.microsoft.com/office/drawing/2014/main" id="{C1165E86-35C9-AD9B-D954-B9DC3CE9CCFB}"/>
                </a:ext>
              </a:extLst>
            </p:cNvPr>
            <p:cNvSpPr/>
            <p:nvPr/>
          </p:nvSpPr>
          <p:spPr>
            <a:xfrm>
              <a:off x="3182039" y="1860480"/>
              <a:ext cx="2904965" cy="64487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Sistema de Informação de uma Biblioteca</a:t>
              </a:r>
              <a:endParaRPr lang="pt-BR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AutoShape 22">
              <a:extLst>
                <a:ext uri="{FF2B5EF4-FFF2-40B4-BE49-F238E27FC236}">
                  <a16:creationId xmlns:a16="http://schemas.microsoft.com/office/drawing/2014/main" id="{53371E8A-C631-C14C-3D4A-2A4AFB51482E}"/>
                </a:ext>
              </a:extLst>
            </p:cNvPr>
            <p:cNvSpPr/>
            <p:nvPr/>
          </p:nvSpPr>
          <p:spPr>
            <a:xfrm>
              <a:off x="3124080" y="1784520"/>
              <a:ext cx="3047400" cy="837360"/>
            </a:xfrm>
            <a:prstGeom prst="plaque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1" name="Line 24">
            <a:extLst>
              <a:ext uri="{FF2B5EF4-FFF2-40B4-BE49-F238E27FC236}">
                <a16:creationId xmlns:a16="http://schemas.microsoft.com/office/drawing/2014/main" id="{12F98BFD-6866-59ED-2987-46170178272C}"/>
              </a:ext>
            </a:extLst>
          </p:cNvPr>
          <p:cNvSpPr/>
          <p:nvPr/>
        </p:nvSpPr>
        <p:spPr>
          <a:xfrm>
            <a:off x="6324480" y="2979567"/>
            <a:ext cx="609480" cy="457200"/>
          </a:xfrm>
          <a:prstGeom prst="line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92ED36D6-D910-9753-B304-9FD88872D820}"/>
              </a:ext>
            </a:extLst>
          </p:cNvPr>
          <p:cNvSpPr/>
          <p:nvPr/>
        </p:nvSpPr>
        <p:spPr>
          <a:xfrm flipH="1">
            <a:off x="2209680" y="2979567"/>
            <a:ext cx="762120" cy="457200"/>
          </a:xfrm>
          <a:prstGeom prst="line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" name="CaixaDeTexto 33">
            <a:extLst>
              <a:ext uri="{FF2B5EF4-FFF2-40B4-BE49-F238E27FC236}">
                <a16:creationId xmlns:a16="http://schemas.microsoft.com/office/drawing/2014/main" id="{98AE0FC4-084E-DE12-F1C2-D38C32E21BD9}"/>
              </a:ext>
            </a:extLst>
          </p:cNvPr>
          <p:cNvSpPr/>
          <p:nvPr/>
        </p:nvSpPr>
        <p:spPr>
          <a:xfrm>
            <a:off x="6037200" y="2414727"/>
            <a:ext cx="325836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procedimentos (ou funções) que são 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aplicados globalmente na aplicação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CaixaDeTexto 34">
            <a:extLst>
              <a:ext uri="{FF2B5EF4-FFF2-40B4-BE49-F238E27FC236}">
                <a16:creationId xmlns:a16="http://schemas.microsoft.com/office/drawing/2014/main" id="{7D3ECE19-3C1F-BD18-EC28-2D2876ECE56D}"/>
              </a:ext>
            </a:extLst>
          </p:cNvPr>
          <p:cNvSpPr/>
          <p:nvPr/>
        </p:nvSpPr>
        <p:spPr>
          <a:xfrm>
            <a:off x="-76320" y="2414727"/>
            <a:ext cx="325836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atributos e métodos que são aplicados 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aos dados de cada objeto.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CaixaDeTexto 36">
            <a:extLst>
              <a:ext uri="{FF2B5EF4-FFF2-40B4-BE49-F238E27FC236}">
                <a16:creationId xmlns:a16="http://schemas.microsoft.com/office/drawing/2014/main" id="{17E015D6-5ED2-816F-F63F-92A44061679F}"/>
              </a:ext>
            </a:extLst>
          </p:cNvPr>
          <p:cNvSpPr/>
          <p:nvPr/>
        </p:nvSpPr>
        <p:spPr>
          <a:xfrm>
            <a:off x="6629400" y="2867607"/>
            <a:ext cx="26161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Tratamento de dados misturados com o comportamento do programa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8DFA503-55F2-FF3E-75FF-D2208730A0E0}"/>
              </a:ext>
            </a:extLst>
          </p:cNvPr>
          <p:cNvSpPr/>
          <p:nvPr/>
        </p:nvSpPr>
        <p:spPr>
          <a:xfrm>
            <a:off x="304920" y="3346140"/>
            <a:ext cx="3733200" cy="152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57200" indent="-457200"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FFFF00"/>
                </a:solidFill>
                <a:latin typeface="Times New Roman"/>
                <a:ea typeface="DejaVu Sans"/>
              </a:rPr>
              <a:t>A/P OO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  <a:p>
            <a:pPr marL="457200" indent="-457200"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00"/>
                </a:solidFill>
                <a:latin typeface="Times New Roman"/>
                <a:ea typeface="DejaVu Sans"/>
              </a:rPr>
              <a:t>Decompor por objetos ou conceitos</a:t>
            </a:r>
            <a:endParaRPr lang="pt-BR" sz="2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E3A85B1-1889-5A9E-30FC-5AA75D25E05A}"/>
              </a:ext>
            </a:extLst>
          </p:cNvPr>
          <p:cNvSpPr/>
          <p:nvPr/>
        </p:nvSpPr>
        <p:spPr>
          <a:xfrm>
            <a:off x="4876920" y="3346140"/>
            <a:ext cx="358056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57200" indent="-457200"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FFFF00"/>
                </a:solidFill>
                <a:latin typeface="Times New Roman"/>
                <a:ea typeface="DejaVu Sans"/>
              </a:rPr>
              <a:t>A/P Estruturada</a:t>
            </a:r>
            <a:endParaRPr lang="pt-BR" sz="2400" b="0" strike="noStrike" spc="-1">
              <a:solidFill>
                <a:srgbClr val="FFFF00"/>
              </a:solidFill>
              <a:latin typeface="Arial"/>
            </a:endParaRPr>
          </a:p>
          <a:p>
            <a:pPr marL="457200" indent="-457200"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00"/>
                </a:solidFill>
                <a:latin typeface="Times New Roman"/>
                <a:ea typeface="DejaVu Sans"/>
              </a:rPr>
              <a:t>Decompor por funções ou processos</a:t>
            </a:r>
            <a:endParaRPr lang="pt-BR" sz="2000" b="0" strike="noStrike" spc="-1">
              <a:solidFill>
                <a:srgbClr val="FFFF00"/>
              </a:solidFill>
              <a:latin typeface="Arial"/>
            </a:endParaRPr>
          </a:p>
        </p:txBody>
      </p:sp>
      <p:grpSp>
        <p:nvGrpSpPr>
          <p:cNvPr id="28" name="Group 19">
            <a:extLst>
              <a:ext uri="{FF2B5EF4-FFF2-40B4-BE49-F238E27FC236}">
                <a16:creationId xmlns:a16="http://schemas.microsoft.com/office/drawing/2014/main" id="{71E1CC61-5600-8662-A75C-EA66D1C07AC4}"/>
              </a:ext>
            </a:extLst>
          </p:cNvPr>
          <p:cNvGrpSpPr/>
          <p:nvPr/>
        </p:nvGrpSpPr>
        <p:grpSpPr>
          <a:xfrm>
            <a:off x="470880" y="4984920"/>
            <a:ext cx="3600000" cy="1125720"/>
            <a:chOff x="470880" y="4984920"/>
            <a:chExt cx="3600000" cy="1125720"/>
          </a:xfrm>
        </p:grpSpPr>
        <p:sp>
          <p:nvSpPr>
            <p:cNvPr id="29" name="Text Box 7">
              <a:extLst>
                <a:ext uri="{FF2B5EF4-FFF2-40B4-BE49-F238E27FC236}">
                  <a16:creationId xmlns:a16="http://schemas.microsoft.com/office/drawing/2014/main" id="{9629097B-41FB-2D3D-3DD4-66B57F352F15}"/>
                </a:ext>
              </a:extLst>
            </p:cNvPr>
            <p:cNvSpPr/>
            <p:nvPr/>
          </p:nvSpPr>
          <p:spPr>
            <a:xfrm>
              <a:off x="470880" y="4984920"/>
              <a:ext cx="141660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CATALOGO</a:t>
              </a:r>
              <a:endParaRPr lang="pt-BR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390F1149-9F06-38AA-492D-6AD7D1BE38DE}"/>
                </a:ext>
              </a:extLst>
            </p:cNvPr>
            <p:cNvSpPr/>
            <p:nvPr/>
          </p:nvSpPr>
          <p:spPr>
            <a:xfrm>
              <a:off x="2370960" y="4984920"/>
              <a:ext cx="152784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BIBLIOTECA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27C9A052-D8F2-2821-54F7-F5DB57B9C1C1}"/>
                </a:ext>
              </a:extLst>
            </p:cNvPr>
            <p:cNvSpPr/>
            <p:nvPr/>
          </p:nvSpPr>
          <p:spPr>
            <a:xfrm>
              <a:off x="771480" y="5746680"/>
              <a:ext cx="86652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LIVRO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Text Box 12">
              <a:extLst>
                <a:ext uri="{FF2B5EF4-FFF2-40B4-BE49-F238E27FC236}">
                  <a16:creationId xmlns:a16="http://schemas.microsoft.com/office/drawing/2014/main" id="{2A403C95-E578-B861-07FC-059A3F31BC15}"/>
                </a:ext>
              </a:extLst>
            </p:cNvPr>
            <p:cNvSpPr/>
            <p:nvPr/>
          </p:nvSpPr>
          <p:spPr>
            <a:xfrm>
              <a:off x="2135880" y="5746680"/>
              <a:ext cx="193500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BIBLIOTECARIO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3" name="Group 18">
            <a:extLst>
              <a:ext uri="{FF2B5EF4-FFF2-40B4-BE49-F238E27FC236}">
                <a16:creationId xmlns:a16="http://schemas.microsoft.com/office/drawing/2014/main" id="{185DA268-26D0-9D74-63A7-14EBB345E55C}"/>
              </a:ext>
            </a:extLst>
          </p:cNvPr>
          <p:cNvGrpSpPr/>
          <p:nvPr/>
        </p:nvGrpSpPr>
        <p:grpSpPr>
          <a:xfrm>
            <a:off x="4952880" y="4756320"/>
            <a:ext cx="3200040" cy="1559277"/>
            <a:chOff x="4952880" y="4756320"/>
            <a:chExt cx="3200040" cy="1559277"/>
          </a:xfrm>
        </p:grpSpPr>
        <p:sp>
          <p:nvSpPr>
            <p:cNvPr id="34" name="Text Box 9">
              <a:extLst>
                <a:ext uri="{FF2B5EF4-FFF2-40B4-BE49-F238E27FC236}">
                  <a16:creationId xmlns:a16="http://schemas.microsoft.com/office/drawing/2014/main" id="{D7820670-3A68-5A3C-9389-4130B5603C94}"/>
                </a:ext>
              </a:extLst>
            </p:cNvPr>
            <p:cNvSpPr/>
            <p:nvPr/>
          </p:nvSpPr>
          <p:spPr>
            <a:xfrm>
              <a:off x="4952880" y="5670720"/>
              <a:ext cx="1447200" cy="644877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Registrar 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emprestimo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Text Box 10">
              <a:extLst>
                <a:ext uri="{FF2B5EF4-FFF2-40B4-BE49-F238E27FC236}">
                  <a16:creationId xmlns:a16="http://schemas.microsoft.com/office/drawing/2014/main" id="{5B813E49-992C-FC82-23F1-1753D9B2549F}"/>
                </a:ext>
              </a:extLst>
            </p:cNvPr>
            <p:cNvSpPr/>
            <p:nvPr/>
          </p:nvSpPr>
          <p:spPr>
            <a:xfrm>
              <a:off x="6005601" y="4756320"/>
              <a:ext cx="1193958" cy="36787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SISTEMA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Text Box 13">
              <a:extLst>
                <a:ext uri="{FF2B5EF4-FFF2-40B4-BE49-F238E27FC236}">
                  <a16:creationId xmlns:a16="http://schemas.microsoft.com/office/drawing/2014/main" id="{28FBCDDA-72CB-053E-1294-D681FC46E6BB}"/>
                </a:ext>
              </a:extLst>
            </p:cNvPr>
            <p:cNvSpPr/>
            <p:nvPr/>
          </p:nvSpPr>
          <p:spPr>
            <a:xfrm>
              <a:off x="6705720" y="5670720"/>
              <a:ext cx="1447200" cy="644877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Relatar 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multas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FAE09889-F047-E8CE-6A80-642CEF931968}"/>
                </a:ext>
              </a:extLst>
            </p:cNvPr>
            <p:cNvSpPr/>
            <p:nvPr/>
          </p:nvSpPr>
          <p:spPr>
            <a:xfrm>
              <a:off x="5562360" y="5365440"/>
              <a:ext cx="1905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44640" rIns="90000" bIns="-44640" anchor="t">
              <a:noAutofit/>
            </a:bodyPr>
            <a:lstStyle/>
            <a:p>
              <a:pPr algn="ctr"/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" name="Line 15">
              <a:extLst>
                <a:ext uri="{FF2B5EF4-FFF2-40B4-BE49-F238E27FC236}">
                  <a16:creationId xmlns:a16="http://schemas.microsoft.com/office/drawing/2014/main" id="{30869AE4-76D9-AD40-ED6C-C9AA2313136D}"/>
                </a:ext>
              </a:extLst>
            </p:cNvPr>
            <p:cNvSpPr/>
            <p:nvPr/>
          </p:nvSpPr>
          <p:spPr>
            <a:xfrm>
              <a:off x="5562360" y="5365440"/>
              <a:ext cx="36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" name="Line 16">
              <a:extLst>
                <a:ext uri="{FF2B5EF4-FFF2-40B4-BE49-F238E27FC236}">
                  <a16:creationId xmlns:a16="http://schemas.microsoft.com/office/drawing/2014/main" id="{A1501A26-0CCC-6A41-9F7F-6BACE2490274}"/>
                </a:ext>
              </a:extLst>
            </p:cNvPr>
            <p:cNvSpPr/>
            <p:nvPr/>
          </p:nvSpPr>
          <p:spPr>
            <a:xfrm>
              <a:off x="7467480" y="5365440"/>
              <a:ext cx="36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" name="Line 17">
              <a:extLst>
                <a:ext uri="{FF2B5EF4-FFF2-40B4-BE49-F238E27FC236}">
                  <a16:creationId xmlns:a16="http://schemas.microsoft.com/office/drawing/2014/main" id="{2908A34C-5EFA-61D7-6A74-77F686A6D4B5}"/>
                </a:ext>
              </a:extLst>
            </p:cNvPr>
            <p:cNvSpPr/>
            <p:nvPr/>
          </p:nvSpPr>
          <p:spPr>
            <a:xfrm>
              <a:off x="6553080" y="5136840"/>
              <a:ext cx="360" cy="228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/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1" name="Line 6">
            <a:extLst>
              <a:ext uri="{FF2B5EF4-FFF2-40B4-BE49-F238E27FC236}">
                <a16:creationId xmlns:a16="http://schemas.microsoft.com/office/drawing/2014/main" id="{FD7BB338-6055-14B8-E850-F16210366C10}"/>
              </a:ext>
            </a:extLst>
          </p:cNvPr>
          <p:cNvSpPr/>
          <p:nvPr/>
        </p:nvSpPr>
        <p:spPr>
          <a:xfrm>
            <a:off x="4490024" y="3207806"/>
            <a:ext cx="720" cy="3058085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7327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13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945360" y="1923372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ORIENTADA A OBJETOS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EF8D75-CD47-C4C4-19EA-FB47C786FFEC}"/>
              </a:ext>
            </a:extLst>
          </p:cNvPr>
          <p:cNvSpPr/>
          <p:nvPr/>
        </p:nvSpPr>
        <p:spPr>
          <a:xfrm>
            <a:off x="203200" y="2476377"/>
            <a:ext cx="8778240" cy="833178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O paradigma da POO(Programação Orientada a Objetos) é um modelo de </a:t>
            </a:r>
            <a:r>
              <a:rPr lang="pt-BR" sz="1600" b="0" strike="noStrike" spc="-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DejaVu Sans"/>
              </a:rPr>
              <a:t>análise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, </a:t>
            </a:r>
            <a:r>
              <a:rPr lang="pt-BR" sz="1600" b="0" strike="noStrike" spc="-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DejaVu Sans"/>
              </a:rPr>
              <a:t>projeto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e </a:t>
            </a:r>
            <a:r>
              <a:rPr lang="pt-BR" sz="1600" b="0" strike="noStrike" spc="-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DejaVu Sans"/>
              </a:rPr>
              <a:t>programação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baseado na aproximação entre o mundo </a:t>
            </a:r>
            <a:r>
              <a:rPr lang="pt-BR" sz="1600" b="0" strike="noStrike" spc="-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DejaVu Sans"/>
              </a:rPr>
              <a:t>real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e o mundo </a:t>
            </a:r>
            <a:r>
              <a:rPr lang="pt-BR" sz="1600" b="0" strike="noStrike" spc="-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DejaVu Sans"/>
              </a:rPr>
              <a:t>virtual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, através da criação e </a:t>
            </a:r>
            <a:r>
              <a:rPr lang="pt-BR" sz="1600" b="0" strike="noStrike" spc="-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DejaVu Sans"/>
              </a:rPr>
              <a:t>interação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entre </a:t>
            </a:r>
            <a:r>
              <a:rPr lang="pt-BR" sz="1600" b="0" strike="noStrike" spc="-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DejaVu Sans"/>
              </a:rPr>
              <a:t>objetos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, </a:t>
            </a:r>
            <a:r>
              <a:rPr lang="pt-BR" sz="1600" b="0" strike="noStrike" spc="-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DejaVu Sans"/>
              </a:rPr>
              <a:t>atributos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, </a:t>
            </a:r>
            <a:r>
              <a:rPr lang="pt-BR" sz="1600" b="0" strike="noStrike" spc="-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DejaVu Sans"/>
              </a:rPr>
              <a:t>códigos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, </a:t>
            </a:r>
            <a:r>
              <a:rPr lang="pt-BR" sz="1600" b="0" strike="noStrike" spc="-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DejaVu Sans"/>
              </a:rPr>
              <a:t>métodos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, entre outros.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018FAA1-A738-4DE6-8506-B3190EED407B}"/>
              </a:ext>
            </a:extLst>
          </p:cNvPr>
          <p:cNvSpPr/>
          <p:nvPr/>
        </p:nvSpPr>
        <p:spPr>
          <a:xfrm>
            <a:off x="203200" y="3527077"/>
            <a:ext cx="8778240" cy="4878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FFFF00"/>
                </a:solidFill>
                <a:latin typeface="Times New Roman"/>
                <a:ea typeface="DejaVu Sans"/>
              </a:rPr>
              <a:t>	</a:t>
            </a:r>
            <a:r>
              <a:rPr lang="pt-BR" sz="2400" b="1" spc="-1" dirty="0">
                <a:solidFill>
                  <a:srgbClr val="FFFF00"/>
                </a:solidFill>
                <a:latin typeface="Times New Roman"/>
                <a:ea typeface="DejaVu Sans"/>
              </a:rPr>
              <a:t>Modelo</a:t>
            </a:r>
            <a:endParaRPr lang="pt-BR" sz="2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038038F-8B08-1F84-DD76-7D9FA010D572}"/>
              </a:ext>
            </a:extLst>
          </p:cNvPr>
          <p:cNvSpPr/>
          <p:nvPr/>
        </p:nvSpPr>
        <p:spPr>
          <a:xfrm>
            <a:off x="198960" y="4267667"/>
            <a:ext cx="2101441" cy="48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	</a:t>
            </a:r>
            <a:r>
              <a:rPr lang="pt-BR" sz="2400" b="1" spc="-1" dirty="0">
                <a:solidFill>
                  <a:srgbClr val="0070C0"/>
                </a:solidFill>
                <a:latin typeface="Times New Roman"/>
                <a:ea typeface="DejaVu Sans"/>
              </a:rPr>
              <a:t>Análise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3973819-1E83-F4FD-9351-F37E9A2F5534}"/>
              </a:ext>
            </a:extLst>
          </p:cNvPr>
          <p:cNvSpPr/>
          <p:nvPr/>
        </p:nvSpPr>
        <p:spPr>
          <a:xfrm>
            <a:off x="3521280" y="4257507"/>
            <a:ext cx="2101441" cy="48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	</a:t>
            </a:r>
            <a:r>
              <a:rPr lang="pt-BR" sz="2400" b="1" spc="-1" dirty="0">
                <a:solidFill>
                  <a:srgbClr val="0070C0"/>
                </a:solidFill>
                <a:latin typeface="Times New Roman"/>
                <a:ea typeface="DejaVu Sans"/>
              </a:rPr>
              <a:t>Projeto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592C9A40-7A73-F32D-73FA-876F13D11840}"/>
              </a:ext>
            </a:extLst>
          </p:cNvPr>
          <p:cNvSpPr/>
          <p:nvPr/>
        </p:nvSpPr>
        <p:spPr>
          <a:xfrm>
            <a:off x="6863920" y="4262539"/>
            <a:ext cx="2101441" cy="48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	</a:t>
            </a:r>
            <a:r>
              <a:rPr lang="pt-BR" sz="2400" b="1" spc="-1" dirty="0">
                <a:solidFill>
                  <a:srgbClr val="0070C0"/>
                </a:solidFill>
                <a:latin typeface="Times New Roman"/>
                <a:ea typeface="DejaVu Sans"/>
              </a:rPr>
              <a:t>Programação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BB8F52E3-5F33-289E-4305-5C7E93B46489}"/>
              </a:ext>
            </a:extLst>
          </p:cNvPr>
          <p:cNvSpPr/>
          <p:nvPr/>
        </p:nvSpPr>
        <p:spPr>
          <a:xfrm>
            <a:off x="193040" y="5072596"/>
            <a:ext cx="8778240" cy="1079399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É possível optar por diversos paradigmas de programação ao desenvolver um software. Certamente, um dos mais difundidos é a POO, um </a:t>
            </a:r>
            <a:r>
              <a:rPr lang="pt-BR" sz="1600" b="0" strike="noStrike" spc="-1" dirty="0">
                <a:solidFill>
                  <a:schemeClr val="accent2">
                    <a:lumMod val="75000"/>
                  </a:schemeClr>
                </a:solidFill>
                <a:latin typeface="Arial"/>
                <a:ea typeface="DejaVu Sans"/>
              </a:rPr>
              <a:t>paradigma de programação orientado a objetos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. A grande maioria das linguagens de programação modernas estão baseadas nesse tipo de modelo.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493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2"/>
          <p:cNvSpPr/>
          <p:nvPr/>
        </p:nvSpPr>
        <p:spPr>
          <a:xfrm>
            <a:off x="228600" y="1828800"/>
            <a:ext cx="8609760" cy="51984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56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2800" b="0" strike="noStrike" spc="-1">
                <a:solidFill>
                  <a:srgbClr val="0070C0"/>
                </a:solidFill>
                <a:latin typeface="Arial"/>
                <a:ea typeface="DejaVu Sans"/>
              </a:rPr>
              <a:t>Classes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aixaDeTexto 8"/>
          <p:cNvSpPr/>
          <p:nvPr/>
        </p:nvSpPr>
        <p:spPr>
          <a:xfrm>
            <a:off x="228600" y="2499480"/>
            <a:ext cx="860976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Descreve um grupo de objetos. Incorpora a definição de estrutura e as operações do tipo de dado.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Especifica as propriedades e o comportamento para um conjunto de objetos similares.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Atributos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 são propriedades nomeadas de um objeto.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Operações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 caracterizam o comportamento de um objeto e são o único meio de acesso aos seus atributos.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Toda classe tem um nome e um corpo que define um conjunto de  atributos e as operações para suas instâncias.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Objeto 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é uma instância de uma classe.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83423F2-3AE3-66BB-B669-E0F0EFE79B90}"/>
              </a:ext>
            </a:extLst>
          </p:cNvPr>
          <p:cNvSpPr/>
          <p:nvPr/>
        </p:nvSpPr>
        <p:spPr>
          <a:xfrm>
            <a:off x="648066" y="1341360"/>
            <a:ext cx="7923960" cy="402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20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Classes e Objetos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4EE45E3-7B62-DBFA-9413-3F6BB16675CF}"/>
              </a:ext>
            </a:extLst>
          </p:cNvPr>
          <p:cNvSpPr/>
          <p:nvPr/>
        </p:nvSpPr>
        <p:spPr>
          <a:xfrm>
            <a:off x="1097760" y="460041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0070C0"/>
                </a:solidFill>
                <a:latin typeface="Calibri Light"/>
                <a:ea typeface="DejaVu Sans"/>
              </a:rPr>
              <a:t>PARADÍGMA ORIENTADA A OBJETOS EM JAVA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421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15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945360" y="1923372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ORIENTADA A OBJETOS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  <p:grpSp>
        <p:nvGrpSpPr>
          <p:cNvPr id="7" name="Group 19">
            <a:extLst>
              <a:ext uri="{FF2B5EF4-FFF2-40B4-BE49-F238E27FC236}">
                <a16:creationId xmlns:a16="http://schemas.microsoft.com/office/drawing/2014/main" id="{AEE4C1AB-71DE-9422-CE5B-0AA7C1036020}"/>
              </a:ext>
            </a:extLst>
          </p:cNvPr>
          <p:cNvGrpSpPr/>
          <p:nvPr/>
        </p:nvGrpSpPr>
        <p:grpSpPr>
          <a:xfrm>
            <a:off x="2470612" y="4355000"/>
            <a:ext cx="3614806" cy="1129638"/>
            <a:chOff x="470880" y="4984920"/>
            <a:chExt cx="3614806" cy="1129638"/>
          </a:xfrm>
          <a:solidFill>
            <a:schemeClr val="bg1"/>
          </a:solidFill>
        </p:grpSpPr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0B8D02F8-53C9-4176-728D-90DDB367F875}"/>
                </a:ext>
              </a:extLst>
            </p:cNvPr>
            <p:cNvSpPr/>
            <p:nvPr/>
          </p:nvSpPr>
          <p:spPr>
            <a:xfrm>
              <a:off x="470880" y="4984920"/>
              <a:ext cx="1428894" cy="367878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latin typeface="Arial"/>
                  <a:ea typeface="DejaVu Sans"/>
                </a:rPr>
                <a:t>CATALOGO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9F6A60B0-F1B9-90C2-A996-15293D2A1535}"/>
                </a:ext>
              </a:extLst>
            </p:cNvPr>
            <p:cNvSpPr/>
            <p:nvPr/>
          </p:nvSpPr>
          <p:spPr>
            <a:xfrm>
              <a:off x="2370960" y="4984920"/>
              <a:ext cx="1539822" cy="367878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latin typeface="Arial"/>
                  <a:ea typeface="DejaVu Sans"/>
                </a:rPr>
                <a:t>BIBLIOTECA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7B26ACB2-8100-1760-560A-9A6E6CAD2605}"/>
                </a:ext>
              </a:extLst>
            </p:cNvPr>
            <p:cNvSpPr/>
            <p:nvPr/>
          </p:nvSpPr>
          <p:spPr>
            <a:xfrm>
              <a:off x="771480" y="5746680"/>
              <a:ext cx="866520" cy="367878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latin typeface="Arial"/>
                  <a:ea typeface="DejaVu Sans"/>
                </a:rPr>
                <a:t>LIVRO</a:t>
              </a:r>
              <a:endParaRPr lang="pt-BR" sz="1800" b="0" strike="noStrike" spc="-1" dirty="0">
                <a:latin typeface="Arial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6E57BDF0-D912-8FF2-3E65-357C0512F37E}"/>
                </a:ext>
              </a:extLst>
            </p:cNvPr>
            <p:cNvSpPr/>
            <p:nvPr/>
          </p:nvSpPr>
          <p:spPr>
            <a:xfrm>
              <a:off x="2135880" y="5746680"/>
              <a:ext cx="1949806" cy="367878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latin typeface="Arial"/>
                  <a:ea typeface="DejaVu Sans"/>
                </a:rPr>
                <a:t>BIBLIOTECARIO</a:t>
              </a:r>
              <a:endParaRPr lang="pt-BR" sz="1800" b="0" strike="noStrike" spc="-1">
                <a:latin typeface="Arial"/>
              </a:endParaRPr>
            </a:p>
          </p:txBody>
        </p:sp>
      </p:grpSp>
      <p:sp>
        <p:nvSpPr>
          <p:cNvPr id="15" name="CaixaDeTexto 49">
            <a:extLst>
              <a:ext uri="{FF2B5EF4-FFF2-40B4-BE49-F238E27FC236}">
                <a16:creationId xmlns:a16="http://schemas.microsoft.com/office/drawing/2014/main" id="{A1D53B1D-C6E1-57ED-0439-48CF66F597D6}"/>
              </a:ext>
            </a:extLst>
          </p:cNvPr>
          <p:cNvSpPr/>
          <p:nvPr/>
        </p:nvSpPr>
        <p:spPr>
          <a:xfrm>
            <a:off x="96320" y="4537800"/>
            <a:ext cx="1724240" cy="30632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400" b="0" strike="noStrike" spc="-1" dirty="0" err="1">
                <a:latin typeface="Arial"/>
              </a:rPr>
              <a:t>Cod_livro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6" name="CaixaDeTexto 49">
            <a:extLst>
              <a:ext uri="{FF2B5EF4-FFF2-40B4-BE49-F238E27FC236}">
                <a16:creationId xmlns:a16="http://schemas.microsoft.com/office/drawing/2014/main" id="{BF87391F-58E1-CAED-A6A7-CEE41A107A67}"/>
              </a:ext>
            </a:extLst>
          </p:cNvPr>
          <p:cNvSpPr/>
          <p:nvPr/>
        </p:nvSpPr>
        <p:spPr>
          <a:xfrm>
            <a:off x="106480" y="4880676"/>
            <a:ext cx="1724240" cy="30632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400" spc="-1" dirty="0" err="1">
                <a:latin typeface="Arial"/>
              </a:rPr>
              <a:t>Nome</a:t>
            </a:r>
            <a:r>
              <a:rPr lang="pt-BR" sz="1400" b="0" strike="noStrike" spc="-1" dirty="0" err="1">
                <a:latin typeface="Arial"/>
              </a:rPr>
              <a:t>_livro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7" name="CaixaDeTexto 49">
            <a:extLst>
              <a:ext uri="{FF2B5EF4-FFF2-40B4-BE49-F238E27FC236}">
                <a16:creationId xmlns:a16="http://schemas.microsoft.com/office/drawing/2014/main" id="{94A35798-9157-8852-C735-8DB28B289DD9}"/>
              </a:ext>
            </a:extLst>
          </p:cNvPr>
          <p:cNvSpPr/>
          <p:nvPr/>
        </p:nvSpPr>
        <p:spPr>
          <a:xfrm>
            <a:off x="116640" y="5228680"/>
            <a:ext cx="1724240" cy="30632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400" b="0" strike="noStrike" spc="-1" dirty="0" err="1">
                <a:latin typeface="Arial"/>
              </a:rPr>
              <a:t>Autor_livro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8" name="CaixaDeTexto 49">
            <a:extLst>
              <a:ext uri="{FF2B5EF4-FFF2-40B4-BE49-F238E27FC236}">
                <a16:creationId xmlns:a16="http://schemas.microsoft.com/office/drawing/2014/main" id="{BA24C77E-2E67-2B2F-22B0-396D21185EB5}"/>
              </a:ext>
            </a:extLst>
          </p:cNvPr>
          <p:cNvSpPr/>
          <p:nvPr/>
        </p:nvSpPr>
        <p:spPr>
          <a:xfrm>
            <a:off x="106480" y="5574120"/>
            <a:ext cx="1724240" cy="30632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400" b="0" strike="noStrike" spc="-1" dirty="0" err="1">
                <a:latin typeface="Arial"/>
              </a:rPr>
              <a:t>Editora_livro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4A984EB1-4885-59FC-ED5C-E793D08EDEBE}"/>
              </a:ext>
            </a:extLst>
          </p:cNvPr>
          <p:cNvSpPr/>
          <p:nvPr/>
        </p:nvSpPr>
        <p:spPr>
          <a:xfrm>
            <a:off x="1672500" y="4508574"/>
            <a:ext cx="384660" cy="1392784"/>
          </a:xfrm>
          <a:prstGeom prst="rightBrac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0355016-A233-16CA-14E2-6DAB3B13ED71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2057160" y="5204966"/>
            <a:ext cx="615954" cy="881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E25EA4B7-6EC8-4504-7FE3-649DCB383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11" y="2320200"/>
            <a:ext cx="2163770" cy="151742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0395264-ACB3-ED9A-6065-4AC876B91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5932" y="2320199"/>
            <a:ext cx="3244251" cy="15295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5" name="CaixaDeTexto 49">
            <a:extLst>
              <a:ext uri="{FF2B5EF4-FFF2-40B4-BE49-F238E27FC236}">
                <a16:creationId xmlns:a16="http://schemas.microsoft.com/office/drawing/2014/main" id="{898A65FE-D472-B8B0-6381-E1096D14B86D}"/>
              </a:ext>
            </a:extLst>
          </p:cNvPr>
          <p:cNvSpPr/>
          <p:nvPr/>
        </p:nvSpPr>
        <p:spPr>
          <a:xfrm>
            <a:off x="835141" y="3419425"/>
            <a:ext cx="573598" cy="30632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400" b="0" strike="noStrike" spc="-1" dirty="0">
                <a:latin typeface="Arial"/>
              </a:rPr>
              <a:t>Real</a:t>
            </a:r>
          </a:p>
        </p:txBody>
      </p:sp>
      <p:sp>
        <p:nvSpPr>
          <p:cNvPr id="26" name="CaixaDeTexto 49">
            <a:extLst>
              <a:ext uri="{FF2B5EF4-FFF2-40B4-BE49-F238E27FC236}">
                <a16:creationId xmlns:a16="http://schemas.microsoft.com/office/drawing/2014/main" id="{94B69FDB-BB0F-03F6-7BA1-1FD81C7FCEFE}"/>
              </a:ext>
            </a:extLst>
          </p:cNvPr>
          <p:cNvSpPr/>
          <p:nvPr/>
        </p:nvSpPr>
        <p:spPr>
          <a:xfrm>
            <a:off x="3074552" y="2815741"/>
            <a:ext cx="744768" cy="306323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400" b="0" strike="noStrike" spc="-1" dirty="0">
                <a:latin typeface="Arial"/>
              </a:rPr>
              <a:t>Virtual</a:t>
            </a:r>
          </a:p>
        </p:txBody>
      </p:sp>
      <p:sp>
        <p:nvSpPr>
          <p:cNvPr id="27" name="CaixaDeTexto 49">
            <a:extLst>
              <a:ext uri="{FF2B5EF4-FFF2-40B4-BE49-F238E27FC236}">
                <a16:creationId xmlns:a16="http://schemas.microsoft.com/office/drawing/2014/main" id="{9BF9E696-8DE6-D6F8-DA4F-9371A3A43C3D}"/>
              </a:ext>
            </a:extLst>
          </p:cNvPr>
          <p:cNvSpPr/>
          <p:nvPr/>
        </p:nvSpPr>
        <p:spPr>
          <a:xfrm>
            <a:off x="106672" y="3989160"/>
            <a:ext cx="1724240" cy="367878"/>
          </a:xfrm>
          <a:prstGeom prst="rect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 dirty="0">
                <a:latin typeface="Arial"/>
              </a:rPr>
              <a:t>Atributos</a:t>
            </a:r>
          </a:p>
        </p:txBody>
      </p:sp>
      <p:sp>
        <p:nvSpPr>
          <p:cNvPr id="29" name="CaixaDeTexto 49">
            <a:extLst>
              <a:ext uri="{FF2B5EF4-FFF2-40B4-BE49-F238E27FC236}">
                <a16:creationId xmlns:a16="http://schemas.microsoft.com/office/drawing/2014/main" id="{76B8CE01-25C5-F7F6-4BAC-2B2652C87C40}"/>
              </a:ext>
            </a:extLst>
          </p:cNvPr>
          <p:cNvSpPr/>
          <p:nvPr/>
        </p:nvSpPr>
        <p:spPr>
          <a:xfrm>
            <a:off x="7075649" y="1817892"/>
            <a:ext cx="1724240" cy="367878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 dirty="0">
                <a:latin typeface="Arial"/>
              </a:rPr>
              <a:t>Códigos</a:t>
            </a:r>
          </a:p>
        </p:txBody>
      </p:sp>
      <p:sp>
        <p:nvSpPr>
          <p:cNvPr id="30" name="CaixaDeTexto 49">
            <a:extLst>
              <a:ext uri="{FF2B5EF4-FFF2-40B4-BE49-F238E27FC236}">
                <a16:creationId xmlns:a16="http://schemas.microsoft.com/office/drawing/2014/main" id="{E9EAA3A0-1999-2E6C-2823-18C5F40887C2}"/>
              </a:ext>
            </a:extLst>
          </p:cNvPr>
          <p:cNvSpPr/>
          <p:nvPr/>
        </p:nvSpPr>
        <p:spPr>
          <a:xfrm>
            <a:off x="6593840" y="2225476"/>
            <a:ext cx="2473120" cy="1511781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z="1400" spc="-1" dirty="0" err="1">
                <a:latin typeface="Arial"/>
              </a:rPr>
              <a:t>public</a:t>
            </a:r>
            <a:r>
              <a:rPr lang="pt-BR" sz="1400" spc="-1" dirty="0">
                <a:latin typeface="Arial"/>
              </a:rPr>
              <a:t> </a:t>
            </a:r>
            <a:r>
              <a:rPr lang="pt-BR" sz="1400" spc="-1" dirty="0" err="1">
                <a:latin typeface="Arial"/>
              </a:rPr>
              <a:t>class</a:t>
            </a:r>
            <a:r>
              <a:rPr lang="pt-BR" sz="1400" spc="-1" dirty="0">
                <a:latin typeface="Arial"/>
              </a:rPr>
              <a:t> Livro {</a:t>
            </a: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z="1400" b="0" strike="noStrike" spc="-1" dirty="0">
                <a:latin typeface="Arial"/>
              </a:rPr>
              <a:t>       </a:t>
            </a:r>
            <a:r>
              <a:rPr lang="pt-BR" sz="1400" b="0" strike="noStrike" spc="-1" dirty="0" err="1">
                <a:latin typeface="Arial"/>
              </a:rPr>
              <a:t>int</a:t>
            </a:r>
            <a:r>
              <a:rPr lang="pt-BR" sz="1400" b="0" strike="noStrike" spc="-1" dirty="0">
                <a:latin typeface="Arial"/>
              </a:rPr>
              <a:t> </a:t>
            </a:r>
            <a:r>
              <a:rPr lang="pt-BR" sz="1400" b="0" strike="noStrike" spc="-1" dirty="0" err="1">
                <a:latin typeface="Arial"/>
              </a:rPr>
              <a:t>cod_livro</a:t>
            </a:r>
            <a:r>
              <a:rPr lang="pt-BR" sz="1400" b="0" strike="noStrike" spc="-1" dirty="0">
                <a:latin typeface="Arial"/>
              </a:rPr>
              <a:t>;</a:t>
            </a: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z="1400" spc="-1" dirty="0">
                <a:latin typeface="Arial"/>
              </a:rPr>
              <a:t>       </a:t>
            </a:r>
            <a:r>
              <a:rPr lang="pt-BR" sz="1400" spc="-1" dirty="0" err="1">
                <a:latin typeface="Arial"/>
              </a:rPr>
              <a:t>String</a:t>
            </a:r>
            <a:r>
              <a:rPr lang="pt-BR" sz="1400" spc="-1" dirty="0">
                <a:latin typeface="Arial"/>
              </a:rPr>
              <a:t> </a:t>
            </a:r>
            <a:r>
              <a:rPr lang="pt-BR" sz="1400" spc="-1" dirty="0" err="1">
                <a:latin typeface="Arial"/>
              </a:rPr>
              <a:t>nome_livro</a:t>
            </a:r>
            <a:r>
              <a:rPr lang="pt-BR" sz="1400" spc="-1" dirty="0">
                <a:latin typeface="Arial"/>
              </a:rPr>
              <a:t>;</a:t>
            </a: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z="1400" b="0" strike="noStrike" spc="-1" dirty="0">
                <a:latin typeface="Arial"/>
              </a:rPr>
              <a:t>       </a:t>
            </a:r>
            <a:r>
              <a:rPr lang="pt-BR" sz="1400" b="0" strike="noStrike" spc="-1" dirty="0" err="1">
                <a:latin typeface="Arial"/>
              </a:rPr>
              <a:t>String</a:t>
            </a:r>
            <a:r>
              <a:rPr lang="pt-BR" sz="1400" b="0" strike="noStrike" spc="-1" dirty="0">
                <a:latin typeface="Arial"/>
              </a:rPr>
              <a:t> </a:t>
            </a:r>
            <a:r>
              <a:rPr lang="pt-BR" sz="1400" b="0" strike="noStrike" spc="-1" dirty="0" err="1">
                <a:latin typeface="Arial"/>
              </a:rPr>
              <a:t>autor_livro</a:t>
            </a:r>
            <a:r>
              <a:rPr lang="pt-BR" sz="1400" b="0" strike="noStrike" spc="-1" dirty="0">
                <a:latin typeface="Arial"/>
              </a:rPr>
              <a:t>;</a:t>
            </a: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z="1400" spc="-1" dirty="0">
                <a:latin typeface="Arial"/>
              </a:rPr>
              <a:t>       </a:t>
            </a:r>
            <a:r>
              <a:rPr lang="pt-BR" sz="1400" spc="-1" dirty="0" err="1">
                <a:latin typeface="Arial"/>
              </a:rPr>
              <a:t>String</a:t>
            </a:r>
            <a:r>
              <a:rPr lang="pt-BR" sz="1400" spc="-1" dirty="0">
                <a:latin typeface="Arial"/>
              </a:rPr>
              <a:t> </a:t>
            </a:r>
            <a:r>
              <a:rPr lang="pt-BR" sz="1400" spc="-1" dirty="0" err="1">
                <a:latin typeface="Arial"/>
              </a:rPr>
              <a:t>editora_livro</a:t>
            </a:r>
            <a:r>
              <a:rPr lang="pt-BR" sz="1400" spc="-1" dirty="0">
                <a:latin typeface="Arial"/>
              </a:rPr>
              <a:t>;</a:t>
            </a: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z="1400" b="0" strike="noStrike" spc="-1" dirty="0">
                <a:latin typeface="Arial"/>
              </a:rPr>
              <a:t>}</a:t>
            </a:r>
          </a:p>
        </p:txBody>
      </p:sp>
      <p:sp>
        <p:nvSpPr>
          <p:cNvPr id="31" name="CaixaDeTexto 49">
            <a:extLst>
              <a:ext uri="{FF2B5EF4-FFF2-40B4-BE49-F238E27FC236}">
                <a16:creationId xmlns:a16="http://schemas.microsoft.com/office/drawing/2014/main" id="{C156D022-E050-1077-E404-23E3A93FEFFD}"/>
              </a:ext>
            </a:extLst>
          </p:cNvPr>
          <p:cNvSpPr/>
          <p:nvPr/>
        </p:nvSpPr>
        <p:spPr>
          <a:xfrm>
            <a:off x="3266240" y="3968840"/>
            <a:ext cx="1724240" cy="367878"/>
          </a:xfrm>
          <a:prstGeom prst="rect">
            <a:avLst/>
          </a:pr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 dirty="0">
                <a:latin typeface="Arial"/>
              </a:rPr>
              <a:t>Objetos</a:t>
            </a:r>
          </a:p>
        </p:txBody>
      </p:sp>
      <p:sp>
        <p:nvSpPr>
          <p:cNvPr id="32" name="CaixaDeTexto 49">
            <a:extLst>
              <a:ext uri="{FF2B5EF4-FFF2-40B4-BE49-F238E27FC236}">
                <a16:creationId xmlns:a16="http://schemas.microsoft.com/office/drawing/2014/main" id="{8CF23228-C91C-ED3C-B3C2-4F13B43139DC}"/>
              </a:ext>
            </a:extLst>
          </p:cNvPr>
          <p:cNvSpPr/>
          <p:nvPr/>
        </p:nvSpPr>
        <p:spPr>
          <a:xfrm>
            <a:off x="6937492" y="4365081"/>
            <a:ext cx="1743520" cy="306323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400" spc="-1" dirty="0">
                <a:latin typeface="Arial"/>
              </a:rPr>
              <a:t> Livro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33" name="CaixaDeTexto 49">
            <a:extLst>
              <a:ext uri="{FF2B5EF4-FFF2-40B4-BE49-F238E27FC236}">
                <a16:creationId xmlns:a16="http://schemas.microsoft.com/office/drawing/2014/main" id="{DD4C351E-F72A-4EC9-F25E-8DCFF85F0EE1}"/>
              </a:ext>
            </a:extLst>
          </p:cNvPr>
          <p:cNvSpPr/>
          <p:nvPr/>
        </p:nvSpPr>
        <p:spPr>
          <a:xfrm>
            <a:off x="6937492" y="4669881"/>
            <a:ext cx="1743520" cy="1270689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</a:pPr>
            <a:endParaRPr lang="pt-BR" sz="14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pt-BR" sz="1400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400" spc="-1" dirty="0">
                <a:latin typeface="Arial"/>
              </a:rPr>
              <a:t>Atributos</a:t>
            </a:r>
          </a:p>
          <a:p>
            <a:pPr algn="ctr">
              <a:lnSpc>
                <a:spcPct val="100000"/>
              </a:lnSpc>
              <a:spcBef>
                <a:spcPts val="241"/>
              </a:spcBef>
            </a:pPr>
            <a:endParaRPr lang="pt-B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</a:pPr>
            <a:endParaRPr lang="pt-BR" sz="1400" b="0" strike="noStrike" spc="-1" dirty="0">
              <a:latin typeface="Arial"/>
            </a:endParaRPr>
          </a:p>
        </p:txBody>
      </p:sp>
      <p:sp>
        <p:nvSpPr>
          <p:cNvPr id="34" name="CaixaDeTexto 49">
            <a:extLst>
              <a:ext uri="{FF2B5EF4-FFF2-40B4-BE49-F238E27FC236}">
                <a16:creationId xmlns:a16="http://schemas.microsoft.com/office/drawing/2014/main" id="{35BBD1EB-6EE2-94EB-6DE7-90D4C6EEC3EE}"/>
              </a:ext>
            </a:extLst>
          </p:cNvPr>
          <p:cNvSpPr/>
          <p:nvPr/>
        </p:nvSpPr>
        <p:spPr>
          <a:xfrm>
            <a:off x="6937492" y="5939881"/>
            <a:ext cx="1743520" cy="306323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z="1400" spc="-1" dirty="0" err="1">
                <a:latin typeface="Arial"/>
              </a:rPr>
              <a:t>Imprimir_livro</a:t>
            </a:r>
            <a:r>
              <a:rPr lang="pt-BR" sz="1400" spc="-1" dirty="0">
                <a:latin typeface="Arial"/>
              </a:rPr>
              <a:t>()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35" name="CaixaDeTexto 49">
            <a:extLst>
              <a:ext uri="{FF2B5EF4-FFF2-40B4-BE49-F238E27FC236}">
                <a16:creationId xmlns:a16="http://schemas.microsoft.com/office/drawing/2014/main" id="{BE0EDA93-B6CE-2C5D-6272-D5F499BF5E1E}"/>
              </a:ext>
            </a:extLst>
          </p:cNvPr>
          <p:cNvSpPr/>
          <p:nvPr/>
        </p:nvSpPr>
        <p:spPr>
          <a:xfrm>
            <a:off x="6952532" y="3989160"/>
            <a:ext cx="1724240" cy="367878"/>
          </a:xfrm>
          <a:prstGeom prst="rect">
            <a:avLst/>
          </a:pr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 dirty="0">
                <a:latin typeface="Arial"/>
              </a:rPr>
              <a:t>Classe</a:t>
            </a:r>
          </a:p>
        </p:txBody>
      </p:sp>
      <p:sp>
        <p:nvSpPr>
          <p:cNvPr id="36" name="CaixaDeTexto 49">
            <a:extLst>
              <a:ext uri="{FF2B5EF4-FFF2-40B4-BE49-F238E27FC236}">
                <a16:creationId xmlns:a16="http://schemas.microsoft.com/office/drawing/2014/main" id="{5160524D-2164-FD4B-2702-95CFA2288E0B}"/>
              </a:ext>
            </a:extLst>
          </p:cNvPr>
          <p:cNvSpPr/>
          <p:nvPr/>
        </p:nvSpPr>
        <p:spPr>
          <a:xfrm>
            <a:off x="4119680" y="5917092"/>
            <a:ext cx="1724240" cy="367878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 dirty="0">
                <a:latin typeface="Arial"/>
              </a:rPr>
              <a:t>Método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182E74F5-4BA9-B36B-54EF-273696B50160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 flipV="1">
            <a:off x="5843920" y="6093043"/>
            <a:ext cx="1093572" cy="79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A28EA8E-3364-9BA9-45CA-78136005641B}"/>
              </a:ext>
            </a:extLst>
          </p:cNvPr>
          <p:cNvCxnSpPr/>
          <p:nvPr/>
        </p:nvCxnSpPr>
        <p:spPr>
          <a:xfrm flipV="1">
            <a:off x="3637732" y="4768280"/>
            <a:ext cx="732960" cy="36612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775F457-D52C-0F63-C081-9B82D65114CB}"/>
              </a:ext>
            </a:extLst>
          </p:cNvPr>
          <p:cNvCxnSpPr>
            <a:cxnSpLocks/>
          </p:cNvCxnSpPr>
          <p:nvPr/>
        </p:nvCxnSpPr>
        <p:spPr>
          <a:xfrm flipH="1" flipV="1">
            <a:off x="5095552" y="4768280"/>
            <a:ext cx="1080" cy="36612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F9E885F3-6D9D-73D1-AC85-B41E88200A15}"/>
              </a:ext>
            </a:extLst>
          </p:cNvPr>
          <p:cNvCxnSpPr>
            <a:cxnSpLocks/>
          </p:cNvCxnSpPr>
          <p:nvPr/>
        </p:nvCxnSpPr>
        <p:spPr>
          <a:xfrm>
            <a:off x="3887212" y="4536980"/>
            <a:ext cx="664920" cy="55962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C1CD001-642C-DD12-8C8F-C88AB6B0BE6F}"/>
              </a:ext>
            </a:extLst>
          </p:cNvPr>
          <p:cNvCxnSpPr>
            <a:cxnSpLocks/>
          </p:cNvCxnSpPr>
          <p:nvPr/>
        </p:nvCxnSpPr>
        <p:spPr>
          <a:xfrm>
            <a:off x="3685273" y="5280984"/>
            <a:ext cx="414827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54E8787-46AB-B088-34FC-1DF0E6664204}"/>
              </a:ext>
            </a:extLst>
          </p:cNvPr>
          <p:cNvCxnSpPr>
            <a:cxnSpLocks/>
          </p:cNvCxnSpPr>
          <p:nvPr/>
        </p:nvCxnSpPr>
        <p:spPr>
          <a:xfrm flipH="1" flipV="1">
            <a:off x="3170092" y="4698800"/>
            <a:ext cx="76320" cy="39780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0C27EF1-2364-9DFC-C139-D997AF2CE1A7}"/>
              </a:ext>
            </a:extLst>
          </p:cNvPr>
          <p:cNvCxnSpPr>
            <a:cxnSpLocks/>
          </p:cNvCxnSpPr>
          <p:nvPr/>
        </p:nvCxnSpPr>
        <p:spPr>
          <a:xfrm>
            <a:off x="3887212" y="4536980"/>
            <a:ext cx="483480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85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16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945360" y="1958884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Classes e Objetos</a:t>
            </a:r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9D04161E-26CB-4614-1D18-510A518508D9}"/>
              </a:ext>
            </a:extLst>
          </p:cNvPr>
          <p:cNvSpPr/>
          <p:nvPr/>
        </p:nvSpPr>
        <p:spPr>
          <a:xfrm>
            <a:off x="228600" y="2836836"/>
            <a:ext cx="8609760" cy="644877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É importante diferenciar objetos de suas classes. Uma </a:t>
            </a:r>
            <a:r>
              <a:rPr lang="pt-BR" sz="1800" b="1" strike="noStrike" spc="-1" dirty="0">
                <a:latin typeface="Arial"/>
                <a:ea typeface="DejaVu Sans"/>
              </a:rPr>
              <a:t>classe</a:t>
            </a:r>
            <a:r>
              <a:rPr lang="pt-BR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identifica um grupo de objetos. O termo objeto identifica uma instância de uma classe.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Imagem 3" descr="Diagrama&#10;&#10;Descrição gerada automaticamente">
            <a:extLst>
              <a:ext uri="{FF2B5EF4-FFF2-40B4-BE49-F238E27FC236}">
                <a16:creationId xmlns:a16="http://schemas.microsoft.com/office/drawing/2014/main" id="{2F93736B-FCD3-7147-C278-5077ED03EF4B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331688" y="3622088"/>
            <a:ext cx="7104960" cy="2701671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300214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17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945360" y="1958884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Atributos</a:t>
            </a:r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9D04161E-26CB-4614-1D18-510A518508D9}"/>
              </a:ext>
            </a:extLst>
          </p:cNvPr>
          <p:cNvSpPr/>
          <p:nvPr/>
        </p:nvSpPr>
        <p:spPr>
          <a:xfrm>
            <a:off x="228600" y="2419585"/>
            <a:ext cx="8609760" cy="644877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São características de um objeto. Basicamente a estrutura de dados que vai representar a classe.</a:t>
            </a:r>
          </a:p>
        </p:txBody>
      </p:sp>
      <p:pic>
        <p:nvPicPr>
          <p:cNvPr id="7" name="Imagem 2" descr="Forma&#10;&#10;Descrição gerada automaticamente com confiança média">
            <a:extLst>
              <a:ext uri="{FF2B5EF4-FFF2-40B4-BE49-F238E27FC236}">
                <a16:creationId xmlns:a16="http://schemas.microsoft.com/office/drawing/2014/main" id="{6B474846-24B8-5DD8-412B-EC5408FBE52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555280" y="3167889"/>
            <a:ext cx="3159000" cy="2591280"/>
          </a:xfrm>
          <a:prstGeom prst="rect">
            <a:avLst/>
          </a:prstGeom>
          <a:ln w="0">
            <a:noFill/>
          </a:ln>
        </p:spPr>
      </p:pic>
      <p:pic>
        <p:nvPicPr>
          <p:cNvPr id="9" name="Imagem 5" descr="Forma&#10;&#10;Descrição gerada automaticamente com confiança média">
            <a:extLst>
              <a:ext uri="{FF2B5EF4-FFF2-40B4-BE49-F238E27FC236}">
                <a16:creationId xmlns:a16="http://schemas.microsoft.com/office/drawing/2014/main" id="{DFCFD7E7-1A9F-F319-2C66-9C443F03D443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114800" y="3586569"/>
            <a:ext cx="2223360" cy="1487160"/>
          </a:xfrm>
          <a:prstGeom prst="rect">
            <a:avLst/>
          </a:prstGeom>
          <a:ln w="0">
            <a:noFill/>
          </a:ln>
        </p:spPr>
      </p:pic>
      <p:sp>
        <p:nvSpPr>
          <p:cNvPr id="10" name="CaixaDeTexto 15">
            <a:extLst>
              <a:ext uri="{FF2B5EF4-FFF2-40B4-BE49-F238E27FC236}">
                <a16:creationId xmlns:a16="http://schemas.microsoft.com/office/drawing/2014/main" id="{A58ABB37-E07F-6A1A-EA0E-23CFB901043F}"/>
              </a:ext>
            </a:extLst>
          </p:cNvPr>
          <p:cNvSpPr/>
          <p:nvPr/>
        </p:nvSpPr>
        <p:spPr>
          <a:xfrm>
            <a:off x="6479" y="5952295"/>
            <a:ext cx="9128645" cy="271441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ts val="1440"/>
              </a:lnSpc>
              <a:spcAft>
                <a:spcPts val="119"/>
              </a:spcAft>
              <a:tabLst>
                <a:tab pos="228600" algn="l"/>
              </a:tabLst>
            </a:pPr>
            <a:r>
              <a:rPr lang="pt-BR" sz="1600" b="0" strike="noStrike" spc="-1" dirty="0">
                <a:solidFill>
                  <a:srgbClr val="FF0000"/>
                </a:solidFill>
                <a:latin typeface="Verdana"/>
                <a:ea typeface="Calibri"/>
              </a:rPr>
              <a:t>O conjunto de valores dos atributos de um determinado objeto é chamado de estado.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002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18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945360" y="1958884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Métodos</a:t>
            </a:r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9D04161E-26CB-4614-1D18-510A518508D9}"/>
              </a:ext>
            </a:extLst>
          </p:cNvPr>
          <p:cNvSpPr/>
          <p:nvPr/>
        </p:nvSpPr>
        <p:spPr>
          <a:xfrm>
            <a:off x="142043" y="2419585"/>
            <a:ext cx="6756277" cy="341486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latin typeface="Arial"/>
                <a:ea typeface="DejaVu Sans"/>
              </a:rPr>
              <a:t>De que consiste um método ?</a:t>
            </a:r>
          </a:p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	Um conjunto de conceitos para capturar a semântica do problema e sua solução.</a:t>
            </a: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FF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	Um conjunto de regras e dicas para efetuar o desenvolvimento.</a:t>
            </a: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FF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	Um processo de desenvolvimento passo-a-passo para construir os modelos e implementações.</a:t>
            </a: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FF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	Notações e visões para apresentar, examinar e modificar a informação modelada.		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B840D6-F484-BAA7-9661-D7149C939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431" y="2415975"/>
            <a:ext cx="16573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48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19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Os quatro pilares da programação orientada a objetos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BBF6F-FA2F-F176-97BB-FC4D4D867E5D}"/>
              </a:ext>
            </a:extLst>
          </p:cNvPr>
          <p:cNvSpPr/>
          <p:nvPr/>
        </p:nvSpPr>
        <p:spPr>
          <a:xfrm>
            <a:off x="204186" y="2521259"/>
            <a:ext cx="8726750" cy="92551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1 - Abstração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Antes de mais nada, imagine o que esse objeto irá realizar. Para isso, é preciso verificar </a:t>
            </a:r>
            <a:r>
              <a:rPr lang="pt-BR" sz="1800" b="1" strike="noStrike" spc="-1">
                <a:solidFill>
                  <a:srgbClr val="FF0000"/>
                </a:solidFill>
                <a:latin typeface="Open Sans"/>
                <a:ea typeface="DejaVu Sans"/>
              </a:rPr>
              <a:t>três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pontos na abstração: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DB137320-2F8B-82AA-91CA-8D1F65168636}"/>
              </a:ext>
            </a:extLst>
          </p:cNvPr>
          <p:cNvSpPr/>
          <p:nvPr/>
        </p:nvSpPr>
        <p:spPr>
          <a:xfrm>
            <a:off x="594804" y="3556754"/>
            <a:ext cx="8336132" cy="644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Identidade ao objeto que vai ser criado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.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Essa identidade deve ser única dentro do sistema, para que não haja conflito, ou seja, sem repetições.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610E1C9F-92BB-769A-C26C-C0868D7D13BF}"/>
              </a:ext>
            </a:extLst>
          </p:cNvPr>
          <p:cNvSpPr/>
          <p:nvPr/>
        </p:nvSpPr>
        <p:spPr>
          <a:xfrm>
            <a:off x="594804" y="4286667"/>
            <a:ext cx="8336132" cy="1198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Característica do objeto.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Dentro da programação orientada a objetos, as características são nomeadas como propriedades. Por exemplo, as propriedades de um objeto “pessoa” poderiam ser “peso”, “tamanho” e “idade”.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aixaDeTexto 11">
            <a:extLst>
              <a:ext uri="{FF2B5EF4-FFF2-40B4-BE49-F238E27FC236}">
                <a16:creationId xmlns:a16="http://schemas.microsoft.com/office/drawing/2014/main" id="{19E9AD00-1EE5-A5A2-DA9B-8C8407919EBB}"/>
              </a:ext>
            </a:extLst>
          </p:cNvPr>
          <p:cNvSpPr/>
          <p:nvPr/>
        </p:nvSpPr>
        <p:spPr>
          <a:xfrm>
            <a:off x="594804" y="5583027"/>
            <a:ext cx="8336132" cy="644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Ações que o objeto irá executar, chamadas de métodos.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Eles podem ser muito variados, dependendo do tipo de solução desenvolvida. 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722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228600" y="3116068"/>
            <a:ext cx="8609760" cy="884474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FFFF00"/>
                </a:solidFill>
                <a:latin typeface="Arial"/>
                <a:ea typeface="DejaVu Sans"/>
              </a:rPr>
              <a:t>O que é um modelo ?</a:t>
            </a:r>
            <a:endParaRPr lang="pt-BR" sz="1600" b="0" strike="noStrike" spc="-1" dirty="0">
              <a:solidFill>
                <a:srgbClr val="FFFF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FFFF00"/>
                </a:solidFill>
                <a:latin typeface="Arial"/>
                <a:ea typeface="DejaVu Sans"/>
              </a:rPr>
              <a:t>	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É uma simplificação da realidade.</a:t>
            </a:r>
            <a:endParaRPr lang="pt-BR" sz="1600" b="0" strike="noStrike" spc="-1" dirty="0">
              <a:solidFill>
                <a:srgbClr val="FF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	Construímos modelos para compreender melhor o sistema que estamos desenvolvendo.</a:t>
            </a:r>
            <a:endParaRPr lang="pt-BR" sz="16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26D937-2A39-8973-F428-D1623BEC41A1}"/>
              </a:ext>
            </a:extLst>
          </p:cNvPr>
          <p:cNvSpPr/>
          <p:nvPr/>
        </p:nvSpPr>
        <p:spPr>
          <a:xfrm>
            <a:off x="594798" y="2584238"/>
            <a:ext cx="7923960" cy="371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Modelagem</a:t>
            </a:r>
            <a:r>
              <a:rPr lang="en-US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 de </a:t>
            </a:r>
            <a:r>
              <a:rPr lang="en-US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sistemas</a:t>
            </a:r>
            <a:endParaRPr lang="pt-BR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82451FCB-7152-4D69-C6DF-BCA574637DCF}"/>
              </a:ext>
            </a:extLst>
          </p:cNvPr>
          <p:cNvSpPr/>
          <p:nvPr/>
        </p:nvSpPr>
        <p:spPr>
          <a:xfrm>
            <a:off x="106533" y="4244491"/>
            <a:ext cx="9028592" cy="2147852"/>
          </a:xfrm>
          <a:prstGeom prst="rect">
            <a:avLst/>
          </a:prstGeom>
          <a:solidFill>
            <a:schemeClr val="bg1"/>
          </a:solidFill>
          <a:ln w="0">
            <a:solidFill>
              <a:srgbClr val="0D0D0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Com a modelagem, alcançamos quatro objetivos:</a:t>
            </a:r>
            <a:endParaRPr lang="pt-BR" sz="1600" b="0" strike="noStrike" spc="-1" dirty="0">
              <a:solidFill>
                <a:srgbClr val="0070C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600" spc="-1" dirty="0">
                <a:solidFill>
                  <a:srgbClr val="FFFF00"/>
                </a:solidFill>
                <a:latin typeface="Arial"/>
                <a:ea typeface="DejaVu Sans"/>
              </a:rPr>
              <a:t>        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1 - Modelos a ajudam a visualizar o sistema como ele é ou como desejamos que seja.</a:t>
            </a: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endParaRPr lang="pt-BR" sz="1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z="1600" b="0" strike="noStrike" spc="-1" dirty="0">
                <a:solidFill>
                  <a:srgbClr val="FFFF00"/>
                </a:solidFill>
                <a:latin typeface="Arial"/>
                <a:ea typeface="DejaVu Sans"/>
              </a:rPr>
              <a:t>       </a:t>
            </a:r>
            <a:r>
              <a:rPr lang="pt-BR" sz="1600" spc="-1" dirty="0">
                <a:solidFill>
                  <a:srgbClr val="FFFF00"/>
                </a:solidFill>
                <a:latin typeface="Arial"/>
                <a:ea typeface="DejaVu Sans"/>
              </a:rPr>
              <a:t> 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2 - Modelos permitem especificar a estrutura ou o comportamento de um sistema.</a:t>
            </a: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endParaRPr lang="pt-BR" sz="1400" b="0" strike="noStrike" spc="-1" dirty="0">
              <a:solidFill>
                <a:srgbClr val="FF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600" b="0" strike="noStrike" spc="-1" dirty="0">
                <a:solidFill>
                  <a:srgbClr val="FFFF00"/>
                </a:solidFill>
                <a:latin typeface="Arial"/>
                <a:ea typeface="DejaVu Sans"/>
              </a:rPr>
              <a:t>       </a:t>
            </a:r>
            <a:r>
              <a:rPr lang="pt-BR" sz="1600" spc="-1" dirty="0">
                <a:solidFill>
                  <a:srgbClr val="FFFF00"/>
                </a:solidFill>
                <a:latin typeface="Arial"/>
                <a:ea typeface="DejaVu Sans"/>
              </a:rPr>
              <a:t> 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3 - Modelos proporcionam um guia para a construção do sistema</a:t>
            </a:r>
            <a:r>
              <a:rPr lang="pt-BR" sz="1600" b="0" strike="noStrike" spc="-1" dirty="0">
                <a:solidFill>
                  <a:srgbClr val="FFFF00"/>
                </a:solidFill>
                <a:latin typeface="Arial"/>
                <a:ea typeface="DejaVu Sans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endParaRPr lang="pt-BR" sz="1400" b="0" strike="noStrike" spc="-1" dirty="0">
              <a:solidFill>
                <a:srgbClr val="FFFF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600" b="0" strike="noStrike" spc="-1" dirty="0">
                <a:solidFill>
                  <a:srgbClr val="FFFF00"/>
                </a:solidFill>
                <a:latin typeface="Arial"/>
                <a:ea typeface="DejaVu Sans"/>
              </a:rPr>
              <a:t>       </a:t>
            </a:r>
            <a:r>
              <a:rPr lang="pt-BR" sz="1600" spc="-1" dirty="0">
                <a:solidFill>
                  <a:srgbClr val="FFFF00"/>
                </a:solidFill>
                <a:latin typeface="Arial"/>
                <a:ea typeface="DejaVu Sans"/>
              </a:rPr>
              <a:t> 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4 - Modelos documentam as decisões tomadas</a:t>
            </a:r>
            <a:r>
              <a:rPr lang="pt-BR" sz="1600" b="0" strike="noStrike" spc="-1" dirty="0">
                <a:solidFill>
                  <a:srgbClr val="FFFF00"/>
                </a:solidFill>
                <a:latin typeface="Arial"/>
                <a:ea typeface="DejaVu Sans"/>
              </a:rPr>
              <a:t>.</a:t>
            </a:r>
            <a:endParaRPr lang="pt-BR" sz="16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1CAE702C-13B3-8124-7E8B-BDF182B25983}"/>
              </a:ext>
            </a:extLst>
          </p:cNvPr>
          <p:cNvSpPr/>
          <p:nvPr/>
        </p:nvSpPr>
        <p:spPr>
          <a:xfrm>
            <a:off x="310718" y="1923372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EM LINGUAGEM DE PROGRAMAÇÃO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0148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20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Os quatro pilares da programação orientada a objetos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BBF6F-FA2F-F176-97BB-FC4D4D867E5D}"/>
              </a:ext>
            </a:extLst>
          </p:cNvPr>
          <p:cNvSpPr/>
          <p:nvPr/>
        </p:nvSpPr>
        <p:spPr>
          <a:xfrm>
            <a:off x="204186" y="2521259"/>
            <a:ext cx="872675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1 - Abstração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DB137320-2F8B-82AA-91CA-8D1F65168636}"/>
              </a:ext>
            </a:extLst>
          </p:cNvPr>
          <p:cNvSpPr/>
          <p:nvPr/>
        </p:nvSpPr>
        <p:spPr>
          <a:xfrm>
            <a:off x="355106" y="2988581"/>
            <a:ext cx="8336132" cy="367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Exemplo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610E1C9F-92BB-769A-C26C-C0868D7D13BF}"/>
              </a:ext>
            </a:extLst>
          </p:cNvPr>
          <p:cNvSpPr/>
          <p:nvPr/>
        </p:nvSpPr>
        <p:spPr>
          <a:xfrm>
            <a:off x="337350" y="4046969"/>
            <a:ext cx="8336132" cy="1475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Um exemplo claro do conceito de abstração seria o </a:t>
            </a:r>
            <a:r>
              <a:rPr lang="pt-BR" sz="1800" b="1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funcionamento</a:t>
            </a: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 de um </a:t>
            </a:r>
            <a:r>
              <a:rPr lang="pt-BR" sz="1800" b="1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carro</a:t>
            </a: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. Quando acionamos ele para </a:t>
            </a:r>
            <a:r>
              <a:rPr lang="pt-BR" sz="1800" b="1" strike="noStrike" spc="-1" dirty="0">
                <a:latin typeface="Open Sans"/>
                <a:ea typeface="DejaVu Sans"/>
              </a:rPr>
              <a:t>ligar</a:t>
            </a: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, </a:t>
            </a:r>
            <a:r>
              <a:rPr lang="pt-BR" sz="1800" b="1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não precisamos saber quais passos ele faz para colocar o motor em funcionamento.</a:t>
            </a: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 Quando acionamos o </a:t>
            </a:r>
            <a:r>
              <a:rPr lang="pt-BR" sz="1800" b="1" strike="noStrike" spc="-1" dirty="0">
                <a:latin typeface="Open Sans"/>
                <a:ea typeface="DejaVu Sans"/>
              </a:rPr>
              <a:t>freio</a:t>
            </a: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, não precisamos saber todos os </a:t>
            </a:r>
            <a:r>
              <a:rPr lang="pt-BR" sz="1800" b="1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mecanismos que são acionados para fazer o carro frear.</a:t>
            </a:r>
            <a:endParaRPr lang="pt-BR" sz="18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572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21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Os quatro pilares da programação orientada a objetos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BBF6F-FA2F-F176-97BB-FC4D4D867E5D}"/>
              </a:ext>
            </a:extLst>
          </p:cNvPr>
          <p:cNvSpPr/>
          <p:nvPr/>
        </p:nvSpPr>
        <p:spPr>
          <a:xfrm>
            <a:off x="204186" y="2521259"/>
            <a:ext cx="872675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2 - Encapsulamento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DB137320-2F8B-82AA-91CA-8D1F65168636}"/>
              </a:ext>
            </a:extLst>
          </p:cNvPr>
          <p:cNvSpPr/>
          <p:nvPr/>
        </p:nvSpPr>
        <p:spPr>
          <a:xfrm>
            <a:off x="594804" y="3237154"/>
            <a:ext cx="8336132" cy="921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O encapsulamento é uma técnica que adiciona segurança à aplicação em uma programação orientada a objetos, pois </a:t>
            </a:r>
            <a:r>
              <a:rPr lang="pt-BR" sz="1800" b="0" strike="noStrike" spc="-1" dirty="0">
                <a:latin typeface="Open Sans"/>
                <a:ea typeface="DejaVu Sans"/>
              </a:rPr>
              <a:t>esconde as propriedades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, criando uma espécie de </a:t>
            </a:r>
            <a:r>
              <a:rPr lang="pt-BR" sz="1800" b="0" strike="noStrike" spc="-1" dirty="0">
                <a:latin typeface="Open Sans"/>
                <a:ea typeface="DejaVu Sans"/>
              </a:rPr>
              <a:t>caixa preta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610E1C9F-92BB-769A-C26C-C0868D7D13BF}"/>
              </a:ext>
            </a:extLst>
          </p:cNvPr>
          <p:cNvSpPr/>
          <p:nvPr/>
        </p:nvSpPr>
        <p:spPr>
          <a:xfrm>
            <a:off x="594804" y="4286667"/>
            <a:ext cx="8336132" cy="1475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Muitas das linguagens orientadas a objetos implementam o encapsulamento baseado em </a:t>
            </a:r>
            <a:r>
              <a:rPr lang="pt-BR" sz="1800" b="0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propriedades privadas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, por métodos chamados </a:t>
            </a:r>
            <a:r>
              <a:rPr lang="pt-BR" sz="1800" b="0" strike="noStrike" spc="-1" dirty="0" err="1">
                <a:solidFill>
                  <a:srgbClr val="0070C0"/>
                </a:solidFill>
                <a:latin typeface="Open Sans"/>
                <a:ea typeface="DejaVu Sans"/>
              </a:rPr>
              <a:t>getters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e </a:t>
            </a:r>
            <a:r>
              <a:rPr lang="pt-BR" sz="1800" b="0" strike="noStrike" spc="-1" dirty="0" err="1">
                <a:solidFill>
                  <a:srgbClr val="0070C0"/>
                </a:solidFill>
                <a:latin typeface="Open Sans"/>
                <a:ea typeface="DejaVu Sans"/>
              </a:rPr>
              <a:t>setters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, responsáveis por </a:t>
            </a:r>
            <a:r>
              <a:rPr lang="pt-BR" sz="1800" b="1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retornar</a:t>
            </a:r>
            <a:r>
              <a:rPr lang="pt-BR" sz="18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 e </a:t>
            </a:r>
            <a:r>
              <a:rPr lang="pt-BR" sz="1800" b="1" strike="noStrike" spc="-1" dirty="0" err="1">
                <a:solidFill>
                  <a:srgbClr val="000000"/>
                </a:solidFill>
                <a:latin typeface="Open Sans"/>
                <a:ea typeface="DejaVu Sans"/>
              </a:rPr>
              <a:t>setar</a:t>
            </a:r>
            <a:r>
              <a:rPr lang="pt-BR" sz="18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o valor da propriedade, respectivamente. Assim, se </a:t>
            </a:r>
            <a:r>
              <a:rPr lang="pt-BR" sz="1800" b="0" strike="noStrike" spc="-1" dirty="0">
                <a:latin typeface="Open Sans"/>
                <a:ea typeface="DejaVu Sans"/>
              </a:rPr>
              <a:t>evita o acesso direto à propriedade do objeto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, adicionando outra </a:t>
            </a:r>
            <a:r>
              <a:rPr lang="pt-BR" sz="1800" b="0" strike="noStrike" spc="-1" dirty="0">
                <a:latin typeface="Open Sans"/>
                <a:ea typeface="DejaVu Sans"/>
              </a:rPr>
              <a:t>camada de segurança à aplicação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823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22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Os quatro pilares da programação orientada a objetos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BBF6F-FA2F-F176-97BB-FC4D4D867E5D}"/>
              </a:ext>
            </a:extLst>
          </p:cNvPr>
          <p:cNvSpPr/>
          <p:nvPr/>
        </p:nvSpPr>
        <p:spPr>
          <a:xfrm>
            <a:off x="204186" y="2521259"/>
            <a:ext cx="880072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2 - Encapsulamento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DB137320-2F8B-82AA-91CA-8D1F65168636}"/>
              </a:ext>
            </a:extLst>
          </p:cNvPr>
          <p:cNvSpPr/>
          <p:nvPr/>
        </p:nvSpPr>
        <p:spPr>
          <a:xfrm>
            <a:off x="204186" y="3432455"/>
            <a:ext cx="8797770" cy="737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Suponha uma classe que representa uma conta bancária. Nela, a fins de simplificação, colocamos apenas os atributos nome e saldo. Também usaremos um método responsável por depositar um valor nessa conta bancária.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3EBF3DBC-EFA1-6967-6890-EF95D241D88E}"/>
              </a:ext>
            </a:extLst>
          </p:cNvPr>
          <p:cNvSpPr/>
          <p:nvPr/>
        </p:nvSpPr>
        <p:spPr>
          <a:xfrm>
            <a:off x="355105" y="2988581"/>
            <a:ext cx="8398601" cy="367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Exemplo - 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Conta bancária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aixaDeTexto 9">
            <a:extLst>
              <a:ext uri="{FF2B5EF4-FFF2-40B4-BE49-F238E27FC236}">
                <a16:creationId xmlns:a16="http://schemas.microsoft.com/office/drawing/2014/main" id="{8C1FF58F-947C-2899-8A30-501194F7B1D9}"/>
              </a:ext>
            </a:extLst>
          </p:cNvPr>
          <p:cNvSpPr/>
          <p:nvPr/>
        </p:nvSpPr>
        <p:spPr>
          <a:xfrm>
            <a:off x="205660" y="4241797"/>
            <a:ext cx="8797770" cy="521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O cálculo será feito da seguinte forma: o novo saldo será o somatório entre o valor atual mais o depósito acrescido de 10%, ou um fator de 0,10.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3ABCA2-B6F3-80CB-F22A-5A7E923FE7B5}"/>
              </a:ext>
            </a:extLst>
          </p:cNvPr>
          <p:cNvSpPr/>
          <p:nvPr/>
        </p:nvSpPr>
        <p:spPr>
          <a:xfrm>
            <a:off x="207136" y="4838084"/>
            <a:ext cx="8797770" cy="737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Se os atributos puderem ser acessados diretamente em qualquer trecho do código, haverá o risco de o saldo ser alterado sem passar pelo método de depositar. Para evitar isso, podemos usar os métodos </a:t>
            </a:r>
            <a:r>
              <a:rPr lang="pt-BR" sz="1400" b="0" strike="noStrike" spc="-1" dirty="0" err="1">
                <a:latin typeface="Open Sans"/>
                <a:ea typeface="DejaVu Sans"/>
              </a:rPr>
              <a:t>get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e </a:t>
            </a:r>
            <a:r>
              <a:rPr lang="pt-BR" sz="1400" b="0" strike="noStrike" spc="-1" dirty="0">
                <a:latin typeface="Open Sans"/>
                <a:ea typeface="DejaVu Sans"/>
              </a:rPr>
              <a:t>set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para evitar o acesso direto.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aixaDeTexto 9">
            <a:extLst>
              <a:ext uri="{FF2B5EF4-FFF2-40B4-BE49-F238E27FC236}">
                <a16:creationId xmlns:a16="http://schemas.microsoft.com/office/drawing/2014/main" id="{8280389B-78E6-55A6-EBF0-D539B1531E18}"/>
              </a:ext>
            </a:extLst>
          </p:cNvPr>
          <p:cNvSpPr/>
          <p:nvPr/>
        </p:nvSpPr>
        <p:spPr>
          <a:xfrm>
            <a:off x="199737" y="5647429"/>
            <a:ext cx="8797770" cy="521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Logo, para proteger as variáveis nome e, principalmente o saldo, utilizamos os métodos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get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saldo e set saldo. Antes disso, no entanto, é preciso alterar o nível de acesso das variáveis de pública para privada.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96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23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Os quatro pilares da programação orientada a objetos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BBF6F-FA2F-F176-97BB-FC4D4D867E5D}"/>
              </a:ext>
            </a:extLst>
          </p:cNvPr>
          <p:cNvSpPr/>
          <p:nvPr/>
        </p:nvSpPr>
        <p:spPr>
          <a:xfrm>
            <a:off x="204186" y="2521259"/>
            <a:ext cx="872675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2 – Encapsulamento  -  Exemplo - 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Conta bancária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DB137320-2F8B-82AA-91CA-8D1F65168636}"/>
              </a:ext>
            </a:extLst>
          </p:cNvPr>
          <p:cNvSpPr/>
          <p:nvPr/>
        </p:nvSpPr>
        <p:spPr>
          <a:xfrm>
            <a:off x="204186" y="2978147"/>
            <a:ext cx="2512381" cy="2029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public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class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ContaBancaria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private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int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saldo;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private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String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nome;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private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int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id;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</a:t>
            </a:r>
            <a:endParaRPr lang="pt-BR" sz="1400" spc="-1" dirty="0">
              <a:solidFill>
                <a:srgbClr val="FF000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</a:rPr>
              <a:t>    //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</a:rPr>
              <a:t>contrutor</a:t>
            </a:r>
            <a:endParaRPr lang="pt-BR" sz="1400" b="0" strike="noStrike" spc="-1" dirty="0">
              <a:solidFill>
                <a:srgbClr val="FF000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</a:rPr>
              <a:t>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</a:rPr>
              <a:t>public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</a:rPr>
              <a:t>ContaBancaria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</a:rPr>
              <a:t>......{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</a:rPr>
              <a:t>        .....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</a:rPr>
              <a:t>   }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CaixaDeTexto 9">
            <a:extLst>
              <a:ext uri="{FF2B5EF4-FFF2-40B4-BE49-F238E27FC236}">
                <a16:creationId xmlns:a16="http://schemas.microsoft.com/office/drawing/2014/main" id="{521EB205-31AD-B38E-7EFB-1F2E7B860C07}"/>
              </a:ext>
            </a:extLst>
          </p:cNvPr>
          <p:cNvSpPr/>
          <p:nvPr/>
        </p:nvSpPr>
        <p:spPr>
          <a:xfrm>
            <a:off x="2851214" y="2954540"/>
            <a:ext cx="2661810" cy="2676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//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getter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public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Cliente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getNome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return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nome;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}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FF0000"/>
              </a:solidFill>
              <a:latin typeface="Open San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public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int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getSaldo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return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saldo;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}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FF0000"/>
              </a:solidFill>
              <a:latin typeface="Open San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public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int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getId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return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id;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}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CaixaDeTexto 9">
            <a:extLst>
              <a:ext uri="{FF2B5EF4-FFF2-40B4-BE49-F238E27FC236}">
                <a16:creationId xmlns:a16="http://schemas.microsoft.com/office/drawing/2014/main" id="{95EDA824-654D-1AE8-5FB7-E7BCC156BB66}"/>
              </a:ext>
            </a:extLst>
          </p:cNvPr>
          <p:cNvSpPr/>
          <p:nvPr/>
        </p:nvSpPr>
        <p:spPr>
          <a:xfrm>
            <a:off x="5647671" y="2956019"/>
            <a:ext cx="3320254" cy="2891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//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setter</a:t>
            </a:r>
            <a:endParaRPr lang="pt-BR" sz="1400" b="0" strike="noStrike" spc="-1" dirty="0">
              <a:solidFill>
                <a:srgbClr val="FF0000"/>
              </a:solidFill>
              <a:latin typeface="Open San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public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void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setNome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(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String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nome) {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this.nome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= nome;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public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void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setSaldo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(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int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saldo) {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this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. saldo = saldo;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}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FF0000"/>
              </a:solidFill>
              <a:latin typeface="Ope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1400" spc="-1" dirty="0">
              <a:solidFill>
                <a:srgbClr val="FF0000"/>
              </a:solidFill>
              <a:latin typeface="Open San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public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void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setId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(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int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id) {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       </a:t>
            </a:r>
            <a:r>
              <a:rPr lang="pt-BR" sz="14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this</a:t>
            </a: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. id = id;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047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24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Os quatro pilares da programação orientada a objetos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BBF6F-FA2F-F176-97BB-FC4D4D867E5D}"/>
              </a:ext>
            </a:extLst>
          </p:cNvPr>
          <p:cNvSpPr/>
          <p:nvPr/>
        </p:nvSpPr>
        <p:spPr>
          <a:xfrm>
            <a:off x="204186" y="2521259"/>
            <a:ext cx="872675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3 - Herança</a:t>
            </a: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DB137320-2F8B-82AA-91CA-8D1F65168636}"/>
              </a:ext>
            </a:extLst>
          </p:cNvPr>
          <p:cNvSpPr/>
          <p:nvPr/>
        </p:nvSpPr>
        <p:spPr>
          <a:xfrm>
            <a:off x="594804" y="3237154"/>
            <a:ext cx="8336132" cy="921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Na programação orientada por dados, o reuso de código é uma de suas vantagens de destaque e ela se dá por herança. Essa característica otimiza a produção da aplicação em tempo e linhas de código.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610E1C9F-92BB-769A-C26C-C0868D7D13BF}"/>
              </a:ext>
            </a:extLst>
          </p:cNvPr>
          <p:cNvSpPr/>
          <p:nvPr/>
        </p:nvSpPr>
        <p:spPr>
          <a:xfrm>
            <a:off x="594804" y="4286667"/>
            <a:ext cx="8336132" cy="1198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Para fazer uma analogia próxima à realidade não virtual, em uma família, por exemplo, a criança herda diretamente do pai e indiretamente do avô e do bisavô. Em programação, a lógica é similar. Assim, os objetos filhos herdam as características e ações de seus ancestrais”.</a:t>
            </a:r>
          </a:p>
        </p:txBody>
      </p:sp>
    </p:spTree>
    <p:extLst>
      <p:ext uri="{BB962C8B-B14F-4D97-AF65-F5344CB8AC3E}">
        <p14:creationId xmlns:p14="http://schemas.microsoft.com/office/powerpoint/2010/main" val="2393963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25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Os quatro pilares da programação orientada a objetos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BBF6F-FA2F-F176-97BB-FC4D4D867E5D}"/>
              </a:ext>
            </a:extLst>
          </p:cNvPr>
          <p:cNvSpPr/>
          <p:nvPr/>
        </p:nvSpPr>
        <p:spPr>
          <a:xfrm>
            <a:off x="204186" y="2521259"/>
            <a:ext cx="872675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3 – Herança  - 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Exemplo</a:t>
            </a: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 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6F4061-4E42-56E3-02FC-21F78AEC2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43" y="3236606"/>
            <a:ext cx="3943350" cy="26574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E32990E-F147-1F4E-9357-4A3FCBBDE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459" y="3236606"/>
            <a:ext cx="4681338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93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26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Os quatro pilares da programação orientada a objetos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BBF6F-FA2F-F176-97BB-FC4D4D867E5D}"/>
              </a:ext>
            </a:extLst>
          </p:cNvPr>
          <p:cNvSpPr/>
          <p:nvPr/>
        </p:nvSpPr>
        <p:spPr>
          <a:xfrm>
            <a:off x="204186" y="2521259"/>
            <a:ext cx="872675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4 - Polimorfismo</a:t>
            </a: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DB137320-2F8B-82AA-91CA-8D1F65168636}"/>
              </a:ext>
            </a:extLst>
          </p:cNvPr>
          <p:cNvSpPr/>
          <p:nvPr/>
        </p:nvSpPr>
        <p:spPr>
          <a:xfrm>
            <a:off x="594804" y="3237154"/>
            <a:ext cx="8336132" cy="644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Na natureza, existem animais que são capazes de alterar sua forma conforme a necessidade. Na orientação a objetos a ideia é a mesma. 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B76D49D2-2B8F-675B-478B-8B7B41B733ED}"/>
              </a:ext>
            </a:extLst>
          </p:cNvPr>
          <p:cNvSpPr/>
          <p:nvPr/>
        </p:nvSpPr>
        <p:spPr>
          <a:xfrm>
            <a:off x="605160" y="4090891"/>
            <a:ext cx="8336132" cy="644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O </a:t>
            </a:r>
            <a:r>
              <a:rPr lang="pt-BR" sz="18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poliformismo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permite herdar um método de classe pai e atribuir uma nova implementação para o método pré-definido.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4444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27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Os quatro pilares da programação orientada a objetos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BBF6F-FA2F-F176-97BB-FC4D4D867E5D}"/>
              </a:ext>
            </a:extLst>
          </p:cNvPr>
          <p:cNvSpPr/>
          <p:nvPr/>
        </p:nvSpPr>
        <p:spPr>
          <a:xfrm>
            <a:off x="204186" y="2521259"/>
            <a:ext cx="872675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 dirty="0">
                <a:solidFill>
                  <a:srgbClr val="0070C0"/>
                </a:solidFill>
                <a:latin typeface="Open Sans"/>
                <a:ea typeface="DejaVu Sans"/>
              </a:rPr>
              <a:t>4 – Polimorfismo - 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Exemplo</a:t>
            </a:r>
            <a:endParaRPr lang="pt-BR" sz="1800" b="1" strike="noStrike" spc="-1" dirty="0">
              <a:solidFill>
                <a:srgbClr val="0070C0"/>
              </a:solidFill>
              <a:latin typeface="Open Sans"/>
              <a:ea typeface="DejaVu San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F7EC6F-286D-C26B-6EBC-D31B7826C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2352" y="3013572"/>
            <a:ext cx="4959297" cy="3085785"/>
          </a:xfrm>
          <a:prstGeom prst="rect">
            <a:avLst/>
          </a:prstGeom>
        </p:spPr>
      </p:pic>
      <p:sp>
        <p:nvSpPr>
          <p:cNvPr id="9" name="Text Box 1">
            <a:extLst>
              <a:ext uri="{FF2B5EF4-FFF2-40B4-BE49-F238E27FC236}">
                <a16:creationId xmlns:a16="http://schemas.microsoft.com/office/drawing/2014/main" id="{0BC707D0-159A-5690-CCA8-5FB480E1CF3E}"/>
              </a:ext>
            </a:extLst>
          </p:cNvPr>
          <p:cNvSpPr/>
          <p:nvPr/>
        </p:nvSpPr>
        <p:spPr>
          <a:xfrm>
            <a:off x="98191" y="3773007"/>
            <a:ext cx="1846019" cy="972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000" b="1" strike="noStrike" spc="-1" dirty="0">
                <a:latin typeface="Calibri Light"/>
                <a:ea typeface="DejaVu Sans"/>
              </a:rPr>
              <a:t>Sobrecarga de método</a:t>
            </a: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000" b="1" spc="-1" dirty="0">
                <a:latin typeface="Calibri Light"/>
                <a:ea typeface="DejaVu Sans"/>
              </a:rPr>
              <a:t>“</a:t>
            </a:r>
            <a:r>
              <a:rPr lang="pt-BR" sz="2000" b="1" spc="-1" dirty="0" err="1">
                <a:solidFill>
                  <a:srgbClr val="FF0000"/>
                </a:solidFill>
                <a:latin typeface="Calibri Light"/>
                <a:ea typeface="DejaVu Sans"/>
              </a:rPr>
              <a:t>Overload</a:t>
            </a:r>
            <a:r>
              <a:rPr lang="pt-BR" sz="2000" b="1" spc="-1" dirty="0">
                <a:latin typeface="Calibri Light"/>
                <a:ea typeface="DejaVu Sans"/>
              </a:rPr>
              <a:t>”</a:t>
            </a:r>
            <a:endParaRPr lang="pt-BR" sz="2000" b="1" strike="noStrike" spc="-1" dirty="0">
              <a:latin typeface="Calibri Light"/>
              <a:ea typeface="DejaVu Sans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354C1370-C897-D023-52C6-7536D9CCE832}"/>
              </a:ext>
            </a:extLst>
          </p:cNvPr>
          <p:cNvSpPr/>
          <p:nvPr/>
        </p:nvSpPr>
        <p:spPr>
          <a:xfrm>
            <a:off x="7192955" y="3987269"/>
            <a:ext cx="1846019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000" b="1" strike="noStrike" spc="-1" dirty="0">
                <a:solidFill>
                  <a:srgbClr val="FF0000"/>
                </a:solidFill>
                <a:latin typeface="Calibri Light"/>
                <a:ea typeface="DejaVu Sans"/>
              </a:rPr>
              <a:t>Sobreposição de método</a:t>
            </a: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000" b="1" spc="-1" dirty="0">
                <a:solidFill>
                  <a:srgbClr val="FF0000"/>
                </a:solidFill>
                <a:latin typeface="Calibri Light"/>
                <a:ea typeface="DejaVu Sans"/>
              </a:rPr>
              <a:t>“</a:t>
            </a:r>
            <a:r>
              <a:rPr lang="pt-BR" sz="2000" b="1" spc="-1" dirty="0" err="1">
                <a:latin typeface="Calibri Light"/>
                <a:ea typeface="DejaVu Sans"/>
              </a:rPr>
              <a:t>Override</a:t>
            </a:r>
            <a:r>
              <a:rPr lang="pt-BR" sz="2000" b="1" spc="-1" dirty="0">
                <a:solidFill>
                  <a:srgbClr val="FF0000"/>
                </a:solidFill>
                <a:latin typeface="Calibri Light"/>
                <a:ea typeface="DejaVu Sans"/>
              </a:rPr>
              <a:t>”</a:t>
            </a:r>
            <a:endParaRPr lang="pt-BR" sz="2000" b="1" strike="noStrike" spc="-1" dirty="0">
              <a:solidFill>
                <a:srgbClr val="FF0000"/>
              </a:solidFill>
              <a:latin typeface="Calibri Ligh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46562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28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1958884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Benefícios da Programação Orientada a Objetos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A8C30D-08C8-356E-90F8-4C301DE8192F}"/>
              </a:ext>
            </a:extLst>
          </p:cNvPr>
          <p:cNvSpPr/>
          <p:nvPr/>
        </p:nvSpPr>
        <p:spPr>
          <a:xfrm>
            <a:off x="228600" y="3169324"/>
            <a:ext cx="8609760" cy="91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A programação orientada a objetos propõe uma representação mais fácil de ser compreendida, pois a relação de cada elemento em termos de um objeto, ou classe, pode ser comparado ao mundo real.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BAC5C07-3068-3EE8-96A0-C42CCCF6C892}"/>
              </a:ext>
            </a:extLst>
          </p:cNvPr>
          <p:cNvSpPr/>
          <p:nvPr/>
        </p:nvSpPr>
        <p:spPr>
          <a:xfrm>
            <a:off x="228600" y="4236004"/>
            <a:ext cx="8609760" cy="91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Outro benefício da POO é a reutilização de código. Com a complexidade dos sistemas cada vez mais ampla, o tempo de desenvolvimento iria aumentar absurdamente, caso não fosse possível a reutilização.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386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26635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29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141101" y="2242969"/>
            <a:ext cx="8860855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8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Vantagens de utilizar a Programação Orientada a Objetos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A8C30D-08C8-356E-90F8-4C301DE8192F}"/>
              </a:ext>
            </a:extLst>
          </p:cNvPr>
          <p:cNvSpPr/>
          <p:nvPr/>
        </p:nvSpPr>
        <p:spPr>
          <a:xfrm>
            <a:off x="228600" y="3169324"/>
            <a:ext cx="8609760" cy="64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- Todo software orientado a objeto é confiável (ao alterar uma parte nenhuma outra é afetada)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BAC5C07-3068-3EE8-96A0-C42CCCF6C892}"/>
              </a:ext>
            </a:extLst>
          </p:cNvPr>
          <p:cNvSpPr/>
          <p:nvPr/>
        </p:nvSpPr>
        <p:spPr>
          <a:xfrm>
            <a:off x="228600" y="4236004"/>
            <a:ext cx="8609760" cy="64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- O software orientado a objeto é oportuno (ao dividir tudo em partes, várias delas podem ser desenvolvidas em paralelo)</a:t>
            </a:r>
          </a:p>
        </p:txBody>
      </p:sp>
    </p:spTree>
    <p:extLst>
      <p:ext uri="{BB962C8B-B14F-4D97-AF65-F5344CB8AC3E}">
        <p14:creationId xmlns:p14="http://schemas.microsoft.com/office/powerpoint/2010/main" val="251583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1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3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310718" y="1923372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EM LINGUAGEM DE PROGRAMAÇÃO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228600" y="3116068"/>
            <a:ext cx="8609760" cy="1202510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A principal função de uma pessoa desenvolvedora é </a:t>
            </a:r>
            <a:r>
              <a:rPr lang="pt-BR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solucionar problemas e necessidades da sociedade em relação à tecnologia</a:t>
            </a:r>
            <a:r>
              <a:rPr lang="pt-BR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. Essa resolução se dá através dos </a:t>
            </a:r>
            <a:r>
              <a:rPr lang="pt-BR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paradigmas</a:t>
            </a:r>
            <a:r>
              <a:rPr lang="pt-BR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. Portanto, podemos definir o paradigma da programação como </a:t>
            </a:r>
            <a:r>
              <a:rPr lang="pt-BR" b="0" strike="noStrike" spc="-1" dirty="0">
                <a:latin typeface="Arial"/>
                <a:ea typeface="DejaVu Sans"/>
              </a:rPr>
              <a:t>uma forma a qual se resolve um determinado problema no ramo digital</a:t>
            </a:r>
            <a:r>
              <a:rPr lang="pt-BR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.</a:t>
            </a:r>
            <a:endParaRPr lang="pt-BR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26D937-2A39-8973-F428-D1623BEC41A1}"/>
              </a:ext>
            </a:extLst>
          </p:cNvPr>
          <p:cNvSpPr/>
          <p:nvPr/>
        </p:nvSpPr>
        <p:spPr>
          <a:xfrm>
            <a:off x="577042" y="2584238"/>
            <a:ext cx="7923960" cy="371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Conceito</a:t>
            </a:r>
            <a:endParaRPr lang="pt-BR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3138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aixaDeTexto 6"/>
          <p:cNvSpPr/>
          <p:nvPr/>
        </p:nvSpPr>
        <p:spPr>
          <a:xfrm>
            <a:off x="762120" y="1327680"/>
            <a:ext cx="7009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Primeiro programa em java com NetBeans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Imagem 4"/>
          <p:cNvPicPr/>
          <p:nvPr/>
        </p:nvPicPr>
        <p:blipFill>
          <a:blip r:embed="rId3"/>
          <a:stretch/>
        </p:blipFill>
        <p:spPr>
          <a:xfrm>
            <a:off x="152280" y="1697040"/>
            <a:ext cx="4969080" cy="607680"/>
          </a:xfrm>
          <a:prstGeom prst="rect">
            <a:avLst/>
          </a:prstGeom>
          <a:ln w="0">
            <a:noFill/>
          </a:ln>
        </p:spPr>
      </p:pic>
      <p:pic>
        <p:nvPicPr>
          <p:cNvPr id="214" name="Imagem 9"/>
          <p:cNvPicPr/>
          <p:nvPr/>
        </p:nvPicPr>
        <p:blipFill>
          <a:blip r:embed="rId4"/>
          <a:stretch/>
        </p:blipFill>
        <p:spPr>
          <a:xfrm>
            <a:off x="2050560" y="2514600"/>
            <a:ext cx="5187600" cy="357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aixaDeTexto 6"/>
          <p:cNvSpPr/>
          <p:nvPr/>
        </p:nvSpPr>
        <p:spPr>
          <a:xfrm>
            <a:off x="762120" y="1327680"/>
            <a:ext cx="7009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Primeiro programa em java com NetBeans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Imagem 2"/>
          <p:cNvPicPr/>
          <p:nvPr/>
        </p:nvPicPr>
        <p:blipFill>
          <a:blip r:embed="rId3"/>
          <a:stretch/>
        </p:blipFill>
        <p:spPr>
          <a:xfrm>
            <a:off x="1428840" y="1782000"/>
            <a:ext cx="6285960" cy="438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aixaDeTexto 6"/>
          <p:cNvSpPr/>
          <p:nvPr/>
        </p:nvSpPr>
        <p:spPr>
          <a:xfrm>
            <a:off x="762120" y="1327680"/>
            <a:ext cx="7009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Primeiro programa em java com NetBeans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Imagem 3"/>
          <p:cNvPicPr/>
          <p:nvPr/>
        </p:nvPicPr>
        <p:blipFill>
          <a:blip r:embed="rId3"/>
          <a:stretch/>
        </p:blipFill>
        <p:spPr>
          <a:xfrm>
            <a:off x="0" y="1676520"/>
            <a:ext cx="9143280" cy="2849040"/>
          </a:xfrm>
          <a:prstGeom prst="rect">
            <a:avLst/>
          </a:prstGeom>
          <a:ln w="0">
            <a:noFill/>
          </a:ln>
        </p:spPr>
      </p:pic>
      <p:sp>
        <p:nvSpPr>
          <p:cNvPr id="221" name="CaixaDeTexto 8"/>
          <p:cNvSpPr/>
          <p:nvPr/>
        </p:nvSpPr>
        <p:spPr>
          <a:xfrm>
            <a:off x="762120" y="4659840"/>
            <a:ext cx="7009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Saída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Imagem 5"/>
          <p:cNvPicPr/>
          <p:nvPr/>
        </p:nvPicPr>
        <p:blipFill>
          <a:blip r:embed="rId4"/>
          <a:stretch/>
        </p:blipFill>
        <p:spPr>
          <a:xfrm>
            <a:off x="1981080" y="4952880"/>
            <a:ext cx="4580640" cy="1370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 Box 1"/>
          <p:cNvSpPr/>
          <p:nvPr/>
        </p:nvSpPr>
        <p:spPr>
          <a:xfrm>
            <a:off x="945360" y="132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aixaDeTexto 6"/>
          <p:cNvSpPr/>
          <p:nvPr/>
        </p:nvSpPr>
        <p:spPr>
          <a:xfrm>
            <a:off x="730440" y="716040"/>
            <a:ext cx="7009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Classe Empregado em java com NetBeans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Imagem 2"/>
          <p:cNvPicPr/>
          <p:nvPr/>
        </p:nvPicPr>
        <p:blipFill>
          <a:blip r:embed="rId3"/>
          <a:stretch/>
        </p:blipFill>
        <p:spPr>
          <a:xfrm>
            <a:off x="108000" y="1144080"/>
            <a:ext cx="2152080" cy="2275920"/>
          </a:xfrm>
          <a:prstGeom prst="rect">
            <a:avLst/>
          </a:prstGeom>
          <a:ln w="0">
            <a:noFill/>
          </a:ln>
        </p:spPr>
      </p:pic>
      <p:sp>
        <p:nvSpPr>
          <p:cNvPr id="226" name="CaixaDeTexto 4"/>
          <p:cNvSpPr/>
          <p:nvPr/>
        </p:nvSpPr>
        <p:spPr>
          <a:xfrm>
            <a:off x="648000" y="2907000"/>
            <a:ext cx="9900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main()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aixaDeTexto 10"/>
          <p:cNvSpPr/>
          <p:nvPr/>
        </p:nvSpPr>
        <p:spPr>
          <a:xfrm>
            <a:off x="3034440" y="3130200"/>
            <a:ext cx="5466240" cy="169308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</a:rPr>
              <a:t>public class ExecutaEmpregado {//CLASSE INSTANCIADORA</a:t>
            </a:r>
            <a:endParaRPr lang="en-US" sz="1500" b="0" strike="noStrike" spc="-1">
              <a:solidFill>
                <a:srgbClr val="FF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</a:rPr>
              <a:t>    public static void main(String[] args) {</a:t>
            </a:r>
            <a:endParaRPr lang="en-US" sz="1500" b="0" strike="noStrike" spc="-1">
              <a:solidFill>
                <a:srgbClr val="FF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</a:rPr>
              <a:t>        Empregado emp = new Empregado(1172, "Ediberto Silva");</a:t>
            </a:r>
            <a:endParaRPr lang="en-US" sz="1500" b="0" strike="noStrike" spc="-1">
              <a:solidFill>
                <a:srgbClr val="FF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</a:rPr>
              <a:t>        System.out.println("DADOS DO EMPREGADO \n");</a:t>
            </a:r>
            <a:endParaRPr lang="en-US" sz="1500" b="0" strike="noStrike" spc="-1">
              <a:solidFill>
                <a:srgbClr val="FF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</a:rPr>
              <a:t>        System.out.println("Matrícula : "+emp.matricula);</a:t>
            </a:r>
            <a:endParaRPr lang="en-US" sz="1500" b="0" strike="noStrike" spc="-1">
              <a:solidFill>
                <a:srgbClr val="FF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</a:rPr>
              <a:t>        System.out.println("Nome      : "+emp.nome);</a:t>
            </a:r>
            <a:endParaRPr lang="en-US" sz="1500" b="0" strike="noStrike" spc="-1">
              <a:solidFill>
                <a:srgbClr val="FF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</a:rPr>
              <a:t>    }</a:t>
            </a:r>
            <a:endParaRPr lang="en-US" sz="1500" b="0" strike="noStrike" spc="-1">
              <a:solidFill>
                <a:srgbClr val="FF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</a:rPr>
              <a:t>}</a:t>
            </a:r>
            <a:endParaRPr lang="en-US" sz="1500" b="0" strike="noStrike" spc="-1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228" name="CaixaDeTexto 12"/>
          <p:cNvSpPr/>
          <p:nvPr/>
        </p:nvSpPr>
        <p:spPr>
          <a:xfrm>
            <a:off x="2340000" y="1150200"/>
            <a:ext cx="6480000" cy="1791720"/>
          </a:xfrm>
          <a:prstGeom prst="rect">
            <a:avLst/>
          </a:prstGeom>
          <a:solidFill>
            <a:schemeClr val="bg1"/>
          </a:solidFill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public class Empregado {</a:t>
            </a:r>
            <a:r>
              <a:rPr lang="en-US" sz="14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DejaVu Sans"/>
              </a:rPr>
              <a:t>//CLASSE CONSTRUTORA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int matricula;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String nome;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public Empregado(int matricula, String nome) {</a:t>
            </a:r>
            <a:r>
              <a:rPr lang="en-US" sz="14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DejaVu Sans"/>
              </a:rPr>
              <a:t>//MÉTODO CONSTRUTOR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	this.matricula=matricula;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	this.nome = nome; 	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}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}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Imagem 16"/>
          <p:cNvPicPr/>
          <p:nvPr/>
        </p:nvPicPr>
        <p:blipFill>
          <a:blip r:embed="rId4"/>
          <a:stretch/>
        </p:blipFill>
        <p:spPr>
          <a:xfrm>
            <a:off x="-19080" y="4991040"/>
            <a:ext cx="3904560" cy="1180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-111511"/>
            <a:ext cx="9135125" cy="6311842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4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105593" y="3027288"/>
            <a:ext cx="8931874" cy="1376916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1 - A escolha dos modelos a serem criados tem profunda influência sobre a maneira como um determinado problema é atacado e como uma solução é definida.</a:t>
            </a: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FFFF00"/>
                </a:solidFill>
                <a:latin typeface="Arial"/>
                <a:ea typeface="DejaVu Sans"/>
              </a:rPr>
              <a:t>	</a:t>
            </a:r>
            <a:r>
              <a:rPr lang="pt-BR" sz="1600" b="0" strike="noStrike" spc="-1" dirty="0">
                <a:latin typeface="Arial"/>
                <a:ea typeface="DejaVu Sans"/>
              </a:rPr>
              <a:t>Modelos corretos 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ilustram de modo brilhante os mais complicados problemas de desenvolvimento. </a:t>
            </a: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spc="-1" dirty="0">
                <a:latin typeface="Arial"/>
                <a:ea typeface="DejaVu Sans"/>
              </a:rPr>
              <a:t>      </a:t>
            </a:r>
            <a:r>
              <a:rPr lang="pt-BR" sz="1600" spc="-1" dirty="0">
                <a:latin typeface="Arial"/>
              </a:rPr>
              <a:t>Modelos inadequados 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causarão confusões, desviando a atenção para questões irrelevantes</a:t>
            </a:r>
            <a:r>
              <a:rPr lang="pt-BR" sz="1600" b="0" strike="noStrike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DejaVu Sans"/>
              </a:rPr>
              <a:t>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26D937-2A39-8973-F428-D1623BEC41A1}"/>
              </a:ext>
            </a:extLst>
          </p:cNvPr>
          <p:cNvSpPr/>
          <p:nvPr/>
        </p:nvSpPr>
        <p:spPr>
          <a:xfrm>
            <a:off x="610020" y="2572463"/>
            <a:ext cx="7923960" cy="371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Modelagem</a:t>
            </a:r>
            <a:r>
              <a:rPr lang="en-US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 de </a:t>
            </a:r>
            <a:r>
              <a:rPr lang="en-US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sistemas</a:t>
            </a:r>
            <a:r>
              <a:rPr lang="en-US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– 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(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Princípios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básicos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)</a:t>
            </a:r>
            <a:endParaRPr lang="pt-BR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8" name="CaixaDeTexto 5">
            <a:extLst>
              <a:ext uri="{FF2B5EF4-FFF2-40B4-BE49-F238E27FC236}">
                <a16:creationId xmlns:a16="http://schemas.microsoft.com/office/drawing/2014/main" id="{708D42CD-5C97-B36A-E808-345083438880}"/>
              </a:ext>
            </a:extLst>
          </p:cNvPr>
          <p:cNvSpPr/>
          <p:nvPr/>
        </p:nvSpPr>
        <p:spPr>
          <a:xfrm>
            <a:off x="105593" y="4490893"/>
            <a:ext cx="8931874" cy="112706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600" spc="-1" dirty="0">
                <a:solidFill>
                  <a:srgbClr val="0070C0"/>
                </a:solidFill>
                <a:latin typeface="Arial"/>
              </a:rPr>
              <a:t>2 - Cada modelo poderá ser expresso em diferentes níveis de precisão.</a:t>
            </a: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lang="pt-BR" sz="1600" spc="-1" dirty="0">
                <a:latin typeface="Arial"/>
              </a:rPr>
              <a:t>     </a:t>
            </a:r>
            <a:r>
              <a:rPr lang="pt-BR" sz="1600" spc="-1" dirty="0">
                <a:solidFill>
                  <a:srgbClr val="FF0000"/>
                </a:solidFill>
                <a:latin typeface="Arial"/>
              </a:rPr>
              <a:t>Os melhores tipos de modelos são aqueles que permitem a escolha do grau de detalhamento, dependendo de quem esteja fazendo a visualização e porque deseja fazê-la (modelo de interface para usuário X  para várias plataformas)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310718" y="1923372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EM LINGUAGEM DE PROGRAMAÇÃO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096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-55755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5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105593" y="3027288"/>
            <a:ext cx="8931874" cy="858826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3 - Os melhores modelos estão relacionados à realidade.</a:t>
            </a: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	Será melhor usar modelos que tenham clara conexão com a realidade e, caso esta conexão seja fraca, saber como estes modelos diferem do mundo real.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26D937-2A39-8973-F428-D1623BEC41A1}"/>
              </a:ext>
            </a:extLst>
          </p:cNvPr>
          <p:cNvSpPr/>
          <p:nvPr/>
        </p:nvSpPr>
        <p:spPr>
          <a:xfrm>
            <a:off x="610020" y="2572463"/>
            <a:ext cx="7923960" cy="371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Modelagem</a:t>
            </a:r>
            <a:r>
              <a:rPr lang="en-US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 de </a:t>
            </a:r>
            <a:r>
              <a:rPr lang="en-US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sistemas</a:t>
            </a:r>
            <a:r>
              <a:rPr lang="en-US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 dirty="0">
                <a:solidFill>
                  <a:srgbClr val="0070C0"/>
                </a:solidFill>
                <a:latin typeface="Arial"/>
                <a:ea typeface="DejaVu Sans"/>
              </a:rPr>
              <a:t>– 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(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Princípios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básicos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)</a:t>
            </a:r>
            <a:endParaRPr lang="pt-BR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8" name="CaixaDeTexto 5">
            <a:extLst>
              <a:ext uri="{FF2B5EF4-FFF2-40B4-BE49-F238E27FC236}">
                <a16:creationId xmlns:a16="http://schemas.microsoft.com/office/drawing/2014/main" id="{708D42CD-5C97-B36A-E808-345083438880}"/>
              </a:ext>
            </a:extLst>
          </p:cNvPr>
          <p:cNvSpPr/>
          <p:nvPr/>
        </p:nvSpPr>
        <p:spPr>
          <a:xfrm>
            <a:off x="105593" y="4546649"/>
            <a:ext cx="8931874" cy="112706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600" spc="-1" dirty="0">
                <a:solidFill>
                  <a:srgbClr val="0070C0"/>
                </a:solidFill>
                <a:latin typeface="Arial"/>
              </a:rPr>
              <a:t>4 - Nenhum modelo único é suficiente. Qualquer sistema não-trivial será melhor investigado por meio de um pequeno conjunto de modelos quase independentes.</a:t>
            </a: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600" spc="-1" dirty="0">
                <a:solidFill>
                  <a:srgbClr val="FF0000"/>
                </a:solidFill>
                <a:latin typeface="Arial"/>
              </a:rPr>
              <a:t>     Modelos que possam ser criados e estudados separadamente, mas que continuam inter-relacionados.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310718" y="1923372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EM LINGUAGEM DE PROGRAMAÇÃO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6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-126094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6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310718" y="1923372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PRINCIPAIS PARADÍGMAS DE PROGRAMAÇÃO</a:t>
            </a:r>
            <a:endParaRPr lang="pt-BR" sz="24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269659" y="2899826"/>
            <a:ext cx="8609760" cy="371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pc="-1" dirty="0">
                <a:solidFill>
                  <a:srgbClr val="0070C0"/>
                </a:solidFill>
              </a:rPr>
              <a:t>Paradigma Imperativo</a:t>
            </a:r>
            <a:endParaRPr lang="pt-BR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269654" y="3343181"/>
            <a:ext cx="8609760" cy="371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pc="-1" dirty="0">
                <a:solidFill>
                  <a:srgbClr val="0070C0"/>
                </a:solidFill>
              </a:rPr>
              <a:t>Paradigma Orientado a Objetos</a:t>
            </a:r>
            <a:endParaRPr lang="pt-BR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269654" y="3800375"/>
            <a:ext cx="8609760" cy="371513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pc="-1" dirty="0">
                <a:solidFill>
                  <a:srgbClr val="0070C0"/>
                </a:solidFill>
              </a:rPr>
              <a:t>Paradigma Orientado a Eventos</a:t>
            </a:r>
            <a:endParaRPr lang="pt-BR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269649" y="4243730"/>
            <a:ext cx="8609760" cy="371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pc="-1" dirty="0">
                <a:solidFill>
                  <a:srgbClr val="0070C0"/>
                </a:solidFill>
              </a:rPr>
              <a:t>Paradigma Funcional</a:t>
            </a:r>
            <a:endParaRPr lang="pt-BR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269649" y="4700929"/>
            <a:ext cx="8609760" cy="37151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pc="-1" dirty="0">
                <a:solidFill>
                  <a:srgbClr val="0070C0"/>
                </a:solidFill>
              </a:rPr>
              <a:t>Paradigma Declarativo</a:t>
            </a:r>
            <a:endParaRPr lang="pt-BR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269644" y="5144284"/>
            <a:ext cx="8609760" cy="371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pc="-1" dirty="0">
                <a:solidFill>
                  <a:srgbClr val="0070C0"/>
                </a:solidFill>
              </a:rPr>
              <a:t>Paradigma Lógico</a:t>
            </a:r>
            <a:endParaRPr lang="pt-BR" b="0" strike="noStrike" spc="-1" dirty="0">
              <a:solidFill>
                <a:srgbClr val="007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29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-79215"/>
            <a:ext cx="9135125" cy="6311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7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310718" y="1923372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</a:t>
            </a:r>
            <a:r>
              <a:rPr lang="pt-BR" sz="2400" b="1" spc="-1" dirty="0">
                <a:solidFill>
                  <a:srgbClr val="FFFF00"/>
                </a:solidFill>
                <a:latin typeface="Calibri Light"/>
              </a:rPr>
              <a:t>DE PROGRAMAÇÃO </a:t>
            </a:r>
            <a:r>
              <a:rPr lang="pt-BR" sz="2400" b="1" spc="-1" dirty="0">
                <a:solidFill>
                  <a:srgbClr val="FF0000"/>
                </a:solidFill>
                <a:latin typeface="Calibri Light"/>
              </a:rPr>
              <a:t>IMPERATIVA</a:t>
            </a:r>
            <a:endParaRPr lang="pt-BR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142043" y="2513905"/>
            <a:ext cx="8842159" cy="309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spc="-1" dirty="0">
                <a:solidFill>
                  <a:srgbClr val="0070C0"/>
                </a:solidFill>
              </a:rPr>
              <a:t>Paradigmas de Programação Imperativos são os que </a:t>
            </a:r>
            <a:r>
              <a:rPr lang="pt-BR" sz="1400" spc="-1" dirty="0">
                <a:solidFill>
                  <a:srgbClr val="FF0000"/>
                </a:solidFill>
              </a:rPr>
              <a:t>instruem a máquina exatamente o que fazer</a:t>
            </a:r>
            <a:r>
              <a:rPr lang="pt-BR" sz="1400" spc="-1" dirty="0">
                <a:solidFill>
                  <a:srgbClr val="0070C0"/>
                </a:solidFill>
              </a:rPr>
              <a:t>. </a:t>
            </a:r>
            <a:endParaRPr lang="pt-BR" sz="14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142043" y="2869263"/>
            <a:ext cx="8842159" cy="52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spc="-1" dirty="0">
                <a:solidFill>
                  <a:srgbClr val="0070C0"/>
                </a:solidFill>
              </a:rPr>
              <a:t>Os paradigmas de programação imperativo são focados em instruções exatas que devem ser passadas ao computador na sequência em que serão executadas.</a:t>
            </a:r>
            <a:endParaRPr lang="pt-BR" sz="14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A0D2FE4-4635-D4CD-8823-AE912CA39768}"/>
              </a:ext>
            </a:extLst>
          </p:cNvPr>
          <p:cNvSpPr/>
          <p:nvPr/>
        </p:nvSpPr>
        <p:spPr>
          <a:xfrm>
            <a:off x="142043" y="3428820"/>
            <a:ext cx="8842159" cy="52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spc="-1" dirty="0">
                <a:solidFill>
                  <a:srgbClr val="FF0000"/>
                </a:solidFill>
              </a:rPr>
              <a:t>Na ciência da computação, programação imperativa é um paradigma de programação de software que descreve a computação como </a:t>
            </a:r>
            <a:r>
              <a:rPr lang="pt-BR" sz="1400" spc="-1" dirty="0">
                <a:solidFill>
                  <a:srgbClr val="FF0000"/>
                </a:solidFill>
                <a:highlight>
                  <a:srgbClr val="FFFF00"/>
                </a:highlight>
              </a:rPr>
              <a:t>ações, enunciados ou comandos </a:t>
            </a:r>
            <a:r>
              <a:rPr lang="pt-BR" sz="1400" spc="-1" dirty="0">
                <a:solidFill>
                  <a:srgbClr val="FF0000"/>
                </a:solidFill>
              </a:rPr>
              <a:t>que </a:t>
            </a:r>
            <a:r>
              <a:rPr lang="pt-BR" sz="1400" spc="-1" dirty="0">
                <a:solidFill>
                  <a:srgbClr val="FF0000"/>
                </a:solidFill>
                <a:highlight>
                  <a:srgbClr val="FFFF00"/>
                </a:highlight>
              </a:rPr>
              <a:t>mudam o estado de um programa.</a:t>
            </a:r>
            <a:endParaRPr lang="pt-BR" sz="1400" b="0" strike="noStrike" spc="-1" dirty="0">
              <a:solidFill>
                <a:srgbClr val="FF0000"/>
              </a:solidFill>
              <a:highlight>
                <a:srgbClr val="FFFF00"/>
              </a:highlight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C615E0-36C0-D2AC-4701-22B4EB71C230}"/>
              </a:ext>
            </a:extLst>
          </p:cNvPr>
          <p:cNvSpPr txBox="1"/>
          <p:nvPr/>
        </p:nvSpPr>
        <p:spPr>
          <a:xfrm>
            <a:off x="142042" y="4047576"/>
            <a:ext cx="713970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FF0000"/>
                </a:solidFill>
                <a:effectLst/>
                <a:latin typeface="Google Sans"/>
              </a:rPr>
              <a:t>As principais linguagens de programação que utilizam este paradigma são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8A6F13-9929-1215-28DB-D9F2D539081B}"/>
              </a:ext>
            </a:extLst>
          </p:cNvPr>
          <p:cNvSpPr txBox="1"/>
          <p:nvPr/>
        </p:nvSpPr>
        <p:spPr>
          <a:xfrm>
            <a:off x="142043" y="4479485"/>
            <a:ext cx="2656913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b="0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pt-BR" sz="1600" b="0" i="0" dirty="0" err="1">
                <a:solidFill>
                  <a:srgbClr val="FF0000"/>
                </a:solidFill>
                <a:effectLst/>
                <a:latin typeface="Google Sans"/>
              </a:rPr>
              <a:t>Cobol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Google Sans"/>
              </a:rPr>
              <a:t>, Pascal e Fortran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5A2CB60-70C9-58A0-8CDC-C44A3B663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454" y="4466839"/>
            <a:ext cx="4232906" cy="14542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000100 IDENTIFICATION DIVISION.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000150 PROGRAM-ID. ALO MUNDO.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000200 AUTHOR. 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TUTORIALSPOINT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050" b="1" dirty="0">
                <a:latin typeface="Courier New" panose="02070309020205020404" pitchFamily="49" charset="0"/>
              </a:rPr>
              <a:t>0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00250* THIS IS A COMMENT LINE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000300 PROCEDURE DIVISION.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000350 A000-FIRST-PARA.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000360/ 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First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Para 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Begins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- 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Documentation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Purpose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000400 DISPLAY “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Comment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line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”.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000500 STOP RUN. </a:t>
            </a:r>
            <a:endParaRPr kumimoji="0" lang="pt-BR" altLang="pt-BR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66CA451-7591-AC19-84F7-05F8968D016B}"/>
              </a:ext>
            </a:extLst>
          </p:cNvPr>
          <p:cNvSpPr txBox="1"/>
          <p:nvPr/>
        </p:nvSpPr>
        <p:spPr>
          <a:xfrm>
            <a:off x="47346" y="5508451"/>
            <a:ext cx="378780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Estrutura de um programa em </a:t>
            </a:r>
            <a:r>
              <a:rPr lang="pt-BR" sz="1600" dirty="0" err="1"/>
              <a:t>Cobol</a:t>
            </a:r>
            <a:endParaRPr lang="pt-BR" sz="1600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E672F4B-692E-F729-E514-5251BC405C42}"/>
              </a:ext>
            </a:extLst>
          </p:cNvPr>
          <p:cNvCxnSpPr>
            <a:stCxn id="15" idx="3"/>
          </p:cNvCxnSpPr>
          <p:nvPr/>
        </p:nvCxnSpPr>
        <p:spPr>
          <a:xfrm flipV="1">
            <a:off x="3835153" y="5122829"/>
            <a:ext cx="770301" cy="554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9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-126094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8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310718" y="1923372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</a:t>
            </a:r>
            <a:r>
              <a:rPr lang="pt-BR" sz="2400" b="1" spc="-1" dirty="0">
                <a:solidFill>
                  <a:srgbClr val="FFFF00"/>
                </a:solidFill>
                <a:latin typeface="Calibri Light"/>
              </a:rPr>
              <a:t>DE PROGRAMAÇÃO </a:t>
            </a:r>
            <a:r>
              <a:rPr lang="pt-BR" sz="2400" b="1" spc="-1" dirty="0">
                <a:solidFill>
                  <a:srgbClr val="FF0000"/>
                </a:solidFill>
                <a:latin typeface="Calibri Light"/>
              </a:rPr>
              <a:t>ORIENTADO A EVENTOS</a:t>
            </a:r>
            <a:endParaRPr lang="pt-BR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B3F58B-59F5-9F81-3E54-71DD02232C95}"/>
              </a:ext>
            </a:extLst>
          </p:cNvPr>
          <p:cNvSpPr/>
          <p:nvPr/>
        </p:nvSpPr>
        <p:spPr>
          <a:xfrm>
            <a:off x="142044" y="2513905"/>
            <a:ext cx="4092606" cy="138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spc="-1" dirty="0">
                <a:solidFill>
                  <a:srgbClr val="0070C0"/>
                </a:solidFill>
              </a:rPr>
              <a:t>Programação orientada a eventos é um paradigma de programação. </a:t>
            </a:r>
            <a:r>
              <a:rPr lang="pt-BR" sz="1400" spc="-1" dirty="0"/>
              <a:t>Diferente de programas tradicionais que seguem um fluxo de controle padronizado</a:t>
            </a:r>
            <a:r>
              <a:rPr lang="pt-BR" sz="1400" spc="-1" dirty="0">
                <a:solidFill>
                  <a:srgbClr val="0070C0"/>
                </a:solidFill>
              </a:rPr>
              <a:t>, o controle de fluxo de programas orientados a evento </a:t>
            </a:r>
            <a:r>
              <a:rPr lang="pt-BR" sz="1400" spc="-1" dirty="0">
                <a:solidFill>
                  <a:srgbClr val="FF0000"/>
                </a:solidFill>
              </a:rPr>
              <a:t>são guiados por indicações externas, chamadas eventos.</a:t>
            </a:r>
            <a:endParaRPr lang="pt-BR" sz="1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05648A-2E9D-39D3-81FF-283847DA50AE}"/>
              </a:ext>
            </a:extLst>
          </p:cNvPr>
          <p:cNvSpPr txBox="1"/>
          <p:nvPr/>
        </p:nvSpPr>
        <p:spPr>
          <a:xfrm>
            <a:off x="141101" y="4040241"/>
            <a:ext cx="409260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1600" b="0" i="0" dirty="0">
                <a:solidFill>
                  <a:srgbClr val="FF0000"/>
                </a:solidFill>
                <a:effectLst/>
                <a:latin typeface="Google Sans"/>
              </a:rPr>
              <a:t>As principais linguagens de programação que utilizam este paradigma são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F1BD59-CE12-753A-750B-77E6D46BE00C}"/>
              </a:ext>
            </a:extLst>
          </p:cNvPr>
          <p:cNvSpPr txBox="1"/>
          <p:nvPr/>
        </p:nvSpPr>
        <p:spPr>
          <a:xfrm>
            <a:off x="878890" y="4732738"/>
            <a:ext cx="256683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b="0" i="0" dirty="0">
                <a:solidFill>
                  <a:srgbClr val="FF0000"/>
                </a:solidFill>
                <a:effectLst/>
                <a:latin typeface="Google Sans"/>
              </a:rPr>
              <a:t> C#, Visual Basic, Delphi</a:t>
            </a:r>
            <a:endParaRPr lang="pt-BR" sz="1600" dirty="0">
              <a:solidFill>
                <a:srgbClr val="FF000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8038B3-913E-54A9-AD9D-C079BEAC1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17" y="2400372"/>
            <a:ext cx="4728837" cy="375441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6CA451-7591-AC19-84F7-05F8968D016B}"/>
              </a:ext>
            </a:extLst>
          </p:cNvPr>
          <p:cNvSpPr txBox="1"/>
          <p:nvPr/>
        </p:nvSpPr>
        <p:spPr>
          <a:xfrm>
            <a:off x="47346" y="5508451"/>
            <a:ext cx="3787807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Estrutura de um programa C# Aplicação (Console)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E672F4B-692E-F729-E514-5251BC405C42}"/>
              </a:ext>
            </a:extLst>
          </p:cNvPr>
          <p:cNvCxnSpPr>
            <a:stCxn id="11" idx="3"/>
          </p:cNvCxnSpPr>
          <p:nvPr/>
        </p:nvCxnSpPr>
        <p:spPr>
          <a:xfrm flipV="1">
            <a:off x="3835153" y="5406501"/>
            <a:ext cx="532664" cy="394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1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1FF9C-9F94-E200-AD30-1E2086AE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" y="-123820"/>
            <a:ext cx="9135125" cy="63118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C81B7-F9D3-F62E-FF5C-4CE03D5E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41" y="181610"/>
            <a:ext cx="1333500" cy="990600"/>
          </a:xfrm>
          <a:prstGeom prst="rect">
            <a:avLst/>
          </a:prstGeom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1B4FD510-E96D-2DAE-B752-C72D3A447EE6}"/>
              </a:ext>
            </a:extLst>
          </p:cNvPr>
          <p:cNvSpPr/>
          <p:nvPr/>
        </p:nvSpPr>
        <p:spPr>
          <a:xfrm>
            <a:off x="-17763" y="1763574"/>
            <a:ext cx="8527642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 dirty="0">
                <a:solidFill>
                  <a:srgbClr val="FFFF00"/>
                </a:solidFill>
                <a:latin typeface="Calibri Light"/>
                <a:ea typeface="DejaVu Sans"/>
              </a:rPr>
              <a:t>PARADÍGMA </a:t>
            </a:r>
            <a:r>
              <a:rPr lang="pt-BR" sz="2400" b="1" spc="-1" dirty="0">
                <a:solidFill>
                  <a:srgbClr val="FFFF00"/>
                </a:solidFill>
                <a:latin typeface="Calibri Light"/>
              </a:rPr>
              <a:t>DE PROGRAMAÇÃO </a:t>
            </a:r>
            <a:r>
              <a:rPr lang="pt-BR" sz="2400" b="1" spc="-1" dirty="0">
                <a:solidFill>
                  <a:srgbClr val="FF0000"/>
                </a:solidFill>
                <a:latin typeface="Calibri Light"/>
              </a:rPr>
              <a:t>FUNCIONAL</a:t>
            </a:r>
            <a:endParaRPr lang="pt-BR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B59FDBF-0B42-744F-E8A4-F3DC960E2C27}"/>
              </a:ext>
            </a:extLst>
          </p:cNvPr>
          <p:cNvSpPr/>
          <p:nvPr/>
        </p:nvSpPr>
        <p:spPr>
          <a:xfrm>
            <a:off x="142044" y="2469300"/>
            <a:ext cx="4092606" cy="1818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spc="-1" dirty="0">
                <a:solidFill>
                  <a:srgbClr val="0070C0"/>
                </a:solidFill>
              </a:rPr>
              <a:t>Em ciência da computação, programação funcional é um paradigma de programação que </a:t>
            </a:r>
            <a:r>
              <a:rPr lang="pt-BR" sz="1400" spc="-1" dirty="0">
                <a:solidFill>
                  <a:srgbClr val="FF0000"/>
                </a:solidFill>
              </a:rPr>
              <a:t>trata a computação como </a:t>
            </a:r>
            <a:r>
              <a:rPr lang="pt-BR" sz="1400" spc="-1" dirty="0">
                <a:solidFill>
                  <a:schemeClr val="bg1"/>
                </a:solidFill>
                <a:highlight>
                  <a:srgbClr val="000000"/>
                </a:highlight>
              </a:rPr>
              <a:t>uma avaliação de funções matemáticas</a:t>
            </a:r>
            <a:r>
              <a:rPr lang="pt-BR" sz="1400" spc="-1" dirty="0">
                <a:solidFill>
                  <a:schemeClr val="bg1"/>
                </a:solidFill>
              </a:rPr>
              <a:t> </a:t>
            </a:r>
            <a:r>
              <a:rPr lang="pt-BR" sz="1400" spc="-1" dirty="0">
                <a:solidFill>
                  <a:srgbClr val="0070C0"/>
                </a:solidFill>
              </a:rPr>
              <a:t>e que </a:t>
            </a:r>
            <a:r>
              <a:rPr lang="pt-BR" sz="1400" spc="-1" dirty="0">
                <a:solidFill>
                  <a:srgbClr val="FF0000"/>
                </a:solidFill>
              </a:rPr>
              <a:t>evita estados ou dados mutáveis</a:t>
            </a:r>
            <a:r>
              <a:rPr lang="pt-BR" sz="1400" spc="-1" dirty="0">
                <a:solidFill>
                  <a:srgbClr val="0070C0"/>
                </a:solidFill>
              </a:rPr>
              <a:t>. Ela enfatiza a aplicação de funções, em contraste da programação imperativa, que enfatiza mudanças no estado do programa.</a:t>
            </a:r>
            <a:endParaRPr lang="pt-BR" sz="1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47D549-56D8-EAC0-89AF-2C79F1800F12}"/>
              </a:ext>
            </a:extLst>
          </p:cNvPr>
          <p:cNvSpPr txBox="1"/>
          <p:nvPr/>
        </p:nvSpPr>
        <p:spPr>
          <a:xfrm>
            <a:off x="141101" y="4466373"/>
            <a:ext cx="409260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1600" b="0" i="0" dirty="0">
                <a:solidFill>
                  <a:srgbClr val="FF0000"/>
                </a:solidFill>
                <a:effectLst/>
                <a:latin typeface="Google Sans"/>
              </a:rPr>
              <a:t>As principais linguagens de programação que utilizam este paradigma são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E5FFCA-2040-90C8-8807-2160AAABACBA}"/>
              </a:ext>
            </a:extLst>
          </p:cNvPr>
          <p:cNvSpPr txBox="1"/>
          <p:nvPr/>
        </p:nvSpPr>
        <p:spPr>
          <a:xfrm>
            <a:off x="878890" y="5158870"/>
            <a:ext cx="2237173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b="0" i="0" dirty="0" err="1">
                <a:solidFill>
                  <a:srgbClr val="FF0000"/>
                </a:solidFill>
                <a:effectLst/>
                <a:latin typeface="Google Sans"/>
              </a:rPr>
              <a:t>Lisp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Google Sans"/>
              </a:rPr>
              <a:t>, </a:t>
            </a:r>
            <a:r>
              <a:rPr lang="pt-BR" sz="1600" b="0" i="0" dirty="0" err="1">
                <a:solidFill>
                  <a:srgbClr val="FF0000"/>
                </a:solidFill>
                <a:effectLst/>
                <a:latin typeface="Google Sans"/>
              </a:rPr>
              <a:t>Haskel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Google Sans"/>
              </a:rPr>
              <a:t>, Elixir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5F6D91F-E247-DF45-4F2C-EB8B67E92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21" y="1809521"/>
            <a:ext cx="3559803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Vamos definir as variáveis que vamos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usar no programa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n2)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soma)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Este o programa principal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defun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Soma()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; Vamos ler o primeiro valor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"Informe o primeiro valor: ")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; talvez o seu compilador não precise disso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(force-output)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n1 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; Vamos ler o segundo valor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"Informe o segundo valor: ")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; talvez o seu compilador não precise disso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(force-output)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n2 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; Agora vamos efetuar a soma dos dois números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soma (+ n1 n2))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; E mostramos o resultado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"A soma é ~D" soma)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Auto-executa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função Soma()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(Soma)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6D0499-7CD8-D42D-97E4-7EB2EF7BD7D5}"/>
              </a:ext>
            </a:extLst>
          </p:cNvPr>
          <p:cNvSpPr txBox="1"/>
          <p:nvPr/>
        </p:nvSpPr>
        <p:spPr>
          <a:xfrm>
            <a:off x="445899" y="5548254"/>
            <a:ext cx="3787807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Estrutura de um programa em </a:t>
            </a:r>
            <a:r>
              <a:rPr lang="pt-BR" sz="1600" dirty="0" err="1"/>
              <a:t>Lisp</a:t>
            </a:r>
            <a:r>
              <a:rPr lang="pt-BR" sz="1600" dirty="0"/>
              <a:t> “</a:t>
            </a:r>
            <a:r>
              <a:rPr lang="pt-BR" sz="1600" dirty="0">
                <a:solidFill>
                  <a:srgbClr val="FF0000"/>
                </a:solidFill>
              </a:rPr>
              <a:t>Exibe a soma de dois números</a:t>
            </a:r>
            <a:r>
              <a:rPr lang="pt-BR" sz="1600" dirty="0"/>
              <a:t>” 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F517F51-1A5E-DDA5-4ADA-4D92C75E60F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233706" y="4829074"/>
            <a:ext cx="1332739" cy="1011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560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10168</TotalTime>
  <Words>2692</Words>
  <Application>Microsoft Office PowerPoint</Application>
  <PresentationFormat>Apresentação na tela (4:3)</PresentationFormat>
  <Paragraphs>376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7" baseType="lpstr">
      <vt:lpstr>Arial</vt:lpstr>
      <vt:lpstr>Arial</vt:lpstr>
      <vt:lpstr>Calibri</vt:lpstr>
      <vt:lpstr>Calibri Light</vt:lpstr>
      <vt:lpstr>Consolas</vt:lpstr>
      <vt:lpstr>Courier New</vt:lpstr>
      <vt:lpstr>Google Sans</vt:lpstr>
      <vt:lpstr>inherit</vt:lpstr>
      <vt:lpstr>Open Sans</vt:lpstr>
      <vt:lpstr>Symbol</vt:lpstr>
      <vt:lpstr>Times New Roman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dc:description/>
  <cp:lastModifiedBy>usuario 1</cp:lastModifiedBy>
  <cp:revision>1694</cp:revision>
  <cp:lastPrinted>1601-01-01T00:00:00Z</cp:lastPrinted>
  <dcterms:created xsi:type="dcterms:W3CDTF">2015-08-12T20:16:29Z</dcterms:created>
  <dcterms:modified xsi:type="dcterms:W3CDTF">2023-10-18T21:59:31Z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41</vt:i4>
  </property>
  <property fmtid="{D5CDD505-2E9C-101B-9397-08002B2CF9AE}" pid="7" name="PresentationFormat">
    <vt:lpwstr>Apresentação na tela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41</vt:i4>
  </property>
</Properties>
</file>