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20" r:id="rId3"/>
    <p:sldId id="324" r:id="rId4"/>
    <p:sldId id="322" r:id="rId5"/>
    <p:sldId id="323" r:id="rId6"/>
    <p:sldId id="314" r:id="rId7"/>
    <p:sldId id="315" r:id="rId8"/>
    <p:sldId id="316" r:id="rId9"/>
    <p:sldId id="317" r:id="rId10"/>
    <p:sldId id="318" r:id="rId11"/>
    <p:sldId id="319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12" r:id="rId20"/>
    <p:sldId id="304" r:id="rId21"/>
    <p:sldId id="306" r:id="rId22"/>
    <p:sldId id="313" r:id="rId23"/>
    <p:sldId id="307" r:id="rId24"/>
    <p:sldId id="310" r:id="rId25"/>
    <p:sldId id="309" r:id="rId26"/>
    <p:sldId id="311" r:id="rId27"/>
    <p:sldId id="32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819E984-48D6-4A65-BD5A-7CCDEF73415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85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39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671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1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422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75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85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85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19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0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18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20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34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727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238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1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741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65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80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63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29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3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25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2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85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8D32EA-4DC2-4CA5-B77E-03836215775F}" type="slidenum">
              <a:t>‹nº›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104C4F-6F26-73F2-BF98-136126A4C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816" y="6440100"/>
            <a:ext cx="1028700" cy="361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7E7DF7-3107-4595-9BC2-6EB6B290969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F11C488-456B-413B-A9B7-1B45F1711CC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A0C180-B5D5-4D18-9056-0F512A9A10C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D9088AE-9CCC-4830-AB6B-783A1F87D24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5363A-456F-0BD7-5FEB-8473B79C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8E96203-7A93-3534-6C05-4882CAB6C10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40385" y="6424665"/>
            <a:ext cx="1718092" cy="358200"/>
          </a:xfrm>
          <a:solidFill>
            <a:schemeClr val="accent1">
              <a:lumMod val="20000"/>
              <a:lumOff val="80000"/>
              <a:alpha val="98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FE6AE-5BCC-0905-36E7-C2EDE11252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8941" y="6423483"/>
            <a:ext cx="1028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0F8FA5D-9B2C-4025-92F2-0BD377F8CCB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4D52E1-A9D2-49A0-B91E-76F9E117EDF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4A8489-37A5-4A13-D7CC-CD73EB322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0" y="6431797"/>
            <a:ext cx="1028700" cy="361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D0E352-575E-4AB0-ABC7-C0C9E6A985A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50ED27-F451-4242-8C09-946F752590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16D662-72FD-4FB2-8AD5-F1533BA59B0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ABA6F8-7D10-4D43-BF4B-1B4BE9530EF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FB4C28-75F2-40C3-844E-3C2B95903B6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62B873-7F47-C540-FFCA-48F5F821C918}"/>
              </a:ext>
            </a:extLst>
          </p:cNvPr>
          <p:cNvSpPr txBox="1"/>
          <p:nvPr userDrawn="1"/>
        </p:nvSpPr>
        <p:spPr>
          <a:xfrm flipH="1">
            <a:off x="104775" y="6429375"/>
            <a:ext cx="890209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3280" cy="6588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4"/>
          <p:cNvPicPr/>
          <p:nvPr/>
        </p:nvPicPr>
        <p:blipFill>
          <a:blip r:embed="rId15"/>
          <a:stretch/>
        </p:blipFill>
        <p:spPr>
          <a:xfrm>
            <a:off x="7956720" y="179280"/>
            <a:ext cx="1069200" cy="77724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2019.2</a:t>
            </a:r>
            <a:endParaRPr lang="pt-BR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720" cy="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52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9045B710-2662-46FB-ACFC-8DD7F6A8A57F}" type="slidenum"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</p:spPr>
      </p:pic>
      <p:sp>
        <p:nvSpPr>
          <p:cNvPr id="54" name="Text Box 1"/>
          <p:cNvSpPr/>
          <p:nvPr/>
        </p:nvSpPr>
        <p:spPr>
          <a:xfrm>
            <a:off x="685800" y="2699626"/>
            <a:ext cx="7722360" cy="131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4000" b="1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40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ORIENTADO A OBJETOS </a:t>
            </a:r>
            <a:endParaRPr lang="pt-BR" sz="4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5405240"/>
            <a:ext cx="7543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Calibri"/>
                <a:ea typeface="DejaVu Sans"/>
              </a:rPr>
              <a:t>PROFESSOR:	 EDIBERTO MARIANO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Calibri"/>
                <a:ea typeface="DejaVu Sans"/>
              </a:rPr>
              <a:t>programacaoedi@gmail.com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43094" y="1644597"/>
            <a:ext cx="441739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b="1" spc="-1" dirty="0">
                <a:solidFill>
                  <a:srgbClr val="FF0000"/>
                </a:solidFill>
                <a:latin typeface="Calibri Light"/>
              </a:rPr>
              <a:t>DECLARATIVA</a:t>
            </a:r>
            <a:endParaRPr lang="pt-BR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145921"/>
            <a:ext cx="4092606" cy="138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Programação declarativa é um paradigma de programação baseado em programação funcional, programação lógica e programação restritiva. Tal termo é utilizado para discernir tais linguagens em relação à linguagens de programação imperativa.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E5FFCA-2040-90C8-8807-2160AAABACBA}"/>
              </a:ext>
            </a:extLst>
          </p:cNvPr>
          <p:cNvSpPr txBox="1"/>
          <p:nvPr/>
        </p:nvSpPr>
        <p:spPr>
          <a:xfrm>
            <a:off x="160632" y="4415885"/>
            <a:ext cx="407213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Google Sans"/>
              </a:rPr>
              <a:t>Linguagens de marcação são o melhor exemplo: </a:t>
            </a:r>
            <a:r>
              <a:rPr lang="pt-BR" sz="1600" dirty="0">
                <a:latin typeface="Google Sans"/>
              </a:rPr>
              <a:t>HTML, XML, XSLT, XAML </a:t>
            </a:r>
            <a:r>
              <a:rPr lang="pt-BR" sz="1600" dirty="0" err="1">
                <a:solidFill>
                  <a:srgbClr val="FF0000"/>
                </a:solidFill>
                <a:latin typeface="Google Sans"/>
              </a:rPr>
              <a:t>etc</a:t>
            </a:r>
            <a:endParaRPr lang="pt-BR" sz="1600" dirty="0">
              <a:solidFill>
                <a:srgbClr val="FF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F517F51-1A5E-DDA5-4ADA-4D92C75E60FE}"/>
              </a:ext>
            </a:extLst>
          </p:cNvPr>
          <p:cNvCxnSpPr>
            <a:cxnSpLocks/>
          </p:cNvCxnSpPr>
          <p:nvPr/>
        </p:nvCxnSpPr>
        <p:spPr>
          <a:xfrm flipV="1">
            <a:off x="3929851" y="4353881"/>
            <a:ext cx="1332739" cy="92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137" y="1982512"/>
            <a:ext cx="523875" cy="2952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691" y="2318060"/>
            <a:ext cx="2748279" cy="206825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060" y="4071991"/>
            <a:ext cx="838200" cy="3143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33" y="4438166"/>
            <a:ext cx="4860767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LÓGICA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469300"/>
            <a:ext cx="8834688" cy="833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spc="-1" dirty="0">
                <a:solidFill>
                  <a:srgbClr val="0070C0"/>
                </a:solidFill>
              </a:rPr>
              <a:t>Programação lógica é um paradigma de programação que faz uso da lógica matemática. John McCarthy [1958] foi o primeiro a publicar uma proposta de uso da lógica matemática para programação.</a:t>
            </a:r>
            <a:endParaRPr lang="pt-BR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Modelagem Orientada a Objetos X Estruturada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0D1EDC52-FED6-59E9-76A4-A4E2685EABEC}"/>
              </a:ext>
            </a:extLst>
          </p:cNvPr>
          <p:cNvGrpSpPr/>
          <p:nvPr/>
        </p:nvGrpSpPr>
        <p:grpSpPr>
          <a:xfrm>
            <a:off x="3124080" y="2370447"/>
            <a:ext cx="3047400" cy="837360"/>
            <a:chOff x="3124080" y="1784520"/>
            <a:chExt cx="3047400" cy="837360"/>
          </a:xfrm>
        </p:grpSpPr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C1165E86-35C9-AD9B-D954-B9DC3CE9CCFB}"/>
                </a:ext>
              </a:extLst>
            </p:cNvPr>
            <p:cNvSpPr/>
            <p:nvPr/>
          </p:nvSpPr>
          <p:spPr>
            <a:xfrm>
              <a:off x="3182039" y="1860480"/>
              <a:ext cx="2904965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Sistema de Informação de uma Biblioteca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AutoShape 22">
              <a:extLst>
                <a:ext uri="{FF2B5EF4-FFF2-40B4-BE49-F238E27FC236}">
                  <a16:creationId xmlns:a16="http://schemas.microsoft.com/office/drawing/2014/main" id="{53371E8A-C631-C14C-3D4A-2A4AFB51482E}"/>
                </a:ext>
              </a:extLst>
            </p:cNvPr>
            <p:cNvSpPr/>
            <p:nvPr/>
          </p:nvSpPr>
          <p:spPr>
            <a:xfrm>
              <a:off x="3124080" y="1784520"/>
              <a:ext cx="3047400" cy="837360"/>
            </a:xfrm>
            <a:prstGeom prst="plaque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" name="Line 24">
            <a:extLst>
              <a:ext uri="{FF2B5EF4-FFF2-40B4-BE49-F238E27FC236}">
                <a16:creationId xmlns:a16="http://schemas.microsoft.com/office/drawing/2014/main" id="{12F98BFD-6866-59ED-2987-46170178272C}"/>
              </a:ext>
            </a:extLst>
          </p:cNvPr>
          <p:cNvSpPr/>
          <p:nvPr/>
        </p:nvSpPr>
        <p:spPr>
          <a:xfrm>
            <a:off x="6324480" y="2979567"/>
            <a:ext cx="60948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2ED36D6-D910-9753-B304-9FD88872D820}"/>
              </a:ext>
            </a:extLst>
          </p:cNvPr>
          <p:cNvSpPr/>
          <p:nvPr/>
        </p:nvSpPr>
        <p:spPr>
          <a:xfrm flipH="1">
            <a:off x="2209680" y="2979567"/>
            <a:ext cx="7621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aixaDeTexto 36">
            <a:extLst>
              <a:ext uri="{FF2B5EF4-FFF2-40B4-BE49-F238E27FC236}">
                <a16:creationId xmlns:a16="http://schemas.microsoft.com/office/drawing/2014/main" id="{17E015D6-5ED2-816F-F63F-92A44061679F}"/>
              </a:ext>
            </a:extLst>
          </p:cNvPr>
          <p:cNvSpPr/>
          <p:nvPr/>
        </p:nvSpPr>
        <p:spPr>
          <a:xfrm>
            <a:off x="6629400" y="2867607"/>
            <a:ext cx="26161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Tratamento de dados misturados com o comportamento do programa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8DFA503-55F2-FF3E-75FF-D2208730A0E0}"/>
              </a:ext>
            </a:extLst>
          </p:cNvPr>
          <p:cNvSpPr/>
          <p:nvPr/>
        </p:nvSpPr>
        <p:spPr>
          <a:xfrm>
            <a:off x="304920" y="3346140"/>
            <a:ext cx="3733200" cy="15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A/P OO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Decompor por objetos ou conceitos</a:t>
            </a:r>
            <a:endParaRPr lang="pt-BR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E3A85B1-1889-5A9E-30FC-5AA75D25E05A}"/>
              </a:ext>
            </a:extLst>
          </p:cNvPr>
          <p:cNvSpPr/>
          <p:nvPr/>
        </p:nvSpPr>
        <p:spPr>
          <a:xfrm>
            <a:off x="4876920" y="3346140"/>
            <a:ext cx="358056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00"/>
                </a:solidFill>
                <a:latin typeface="Times New Roman"/>
                <a:ea typeface="DejaVu Sans"/>
              </a:rPr>
              <a:t>A/P Estruturada</a:t>
            </a:r>
            <a:endParaRPr lang="pt-BR" sz="2400" b="0" strike="noStrike" spc="-1">
              <a:solidFill>
                <a:srgbClr val="FFFF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00"/>
                </a:solidFill>
                <a:latin typeface="Times New Roman"/>
                <a:ea typeface="DejaVu Sans"/>
              </a:rPr>
              <a:t>Decompor por funções ou processos</a:t>
            </a:r>
            <a:endParaRPr lang="pt-BR" sz="2000" b="0" strike="noStrike" spc="-1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71E1CC61-5600-8662-A75C-EA66D1C07AC4}"/>
              </a:ext>
            </a:extLst>
          </p:cNvPr>
          <p:cNvGrpSpPr/>
          <p:nvPr/>
        </p:nvGrpSpPr>
        <p:grpSpPr>
          <a:xfrm>
            <a:off x="470880" y="4984920"/>
            <a:ext cx="3600000" cy="1125720"/>
            <a:chOff x="470880" y="4984920"/>
            <a:chExt cx="3600000" cy="1125720"/>
          </a:xfrm>
        </p:grpSpPr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9629097B-41FB-2D3D-3DD4-66B57F352F15}"/>
                </a:ext>
              </a:extLst>
            </p:cNvPr>
            <p:cNvSpPr/>
            <p:nvPr/>
          </p:nvSpPr>
          <p:spPr>
            <a:xfrm>
              <a:off x="470880" y="4984920"/>
              <a:ext cx="14166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CATALOGO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390F1149-9F06-38AA-492D-6AD7D1BE38DE}"/>
                </a:ext>
              </a:extLst>
            </p:cNvPr>
            <p:cNvSpPr/>
            <p:nvPr/>
          </p:nvSpPr>
          <p:spPr>
            <a:xfrm>
              <a:off x="2370960" y="4984920"/>
              <a:ext cx="15278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27C9A052-D8F2-2821-54F7-F5DB57B9C1C1}"/>
                </a:ext>
              </a:extLst>
            </p:cNvPr>
            <p:cNvSpPr/>
            <p:nvPr/>
          </p:nvSpPr>
          <p:spPr>
            <a:xfrm>
              <a:off x="771480" y="5746680"/>
              <a:ext cx="86652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LIVRO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Text Box 12">
              <a:extLst>
                <a:ext uri="{FF2B5EF4-FFF2-40B4-BE49-F238E27FC236}">
                  <a16:creationId xmlns:a16="http://schemas.microsoft.com/office/drawing/2014/main" id="{2A403C95-E578-B861-07FC-059A3F31BC15}"/>
                </a:ext>
              </a:extLst>
            </p:cNvPr>
            <p:cNvSpPr/>
            <p:nvPr/>
          </p:nvSpPr>
          <p:spPr>
            <a:xfrm>
              <a:off x="2135880" y="5746680"/>
              <a:ext cx="19350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185DA268-26D0-9D74-63A7-14EBB345E55C}"/>
              </a:ext>
            </a:extLst>
          </p:cNvPr>
          <p:cNvGrpSpPr/>
          <p:nvPr/>
        </p:nvGrpSpPr>
        <p:grpSpPr>
          <a:xfrm>
            <a:off x="4952880" y="4756320"/>
            <a:ext cx="3200040" cy="1559277"/>
            <a:chOff x="4952880" y="4756320"/>
            <a:chExt cx="3200040" cy="1559277"/>
          </a:xfrm>
        </p:grpSpPr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D7820670-3A68-5A3C-9389-4130B5603C94}"/>
                </a:ext>
              </a:extLst>
            </p:cNvPr>
            <p:cNvSpPr/>
            <p:nvPr/>
          </p:nvSpPr>
          <p:spPr>
            <a:xfrm>
              <a:off x="4952880" y="5670720"/>
              <a:ext cx="1447200" cy="6448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Registrar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emprestimo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5B813E49-992C-FC82-23F1-1753D9B2549F}"/>
                </a:ext>
              </a:extLst>
            </p:cNvPr>
            <p:cNvSpPr/>
            <p:nvPr/>
          </p:nvSpPr>
          <p:spPr>
            <a:xfrm>
              <a:off x="6005601" y="4756320"/>
              <a:ext cx="1193958" cy="36787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28FBCDDA-72CB-053E-1294-D681FC46E6BB}"/>
                </a:ext>
              </a:extLst>
            </p:cNvPr>
            <p:cNvSpPr/>
            <p:nvPr/>
          </p:nvSpPr>
          <p:spPr>
            <a:xfrm>
              <a:off x="6705720" y="5670720"/>
              <a:ext cx="1447200" cy="6448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Relatar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multas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FAE09889-F047-E8CE-6A80-642CEF931968}"/>
                </a:ext>
              </a:extLst>
            </p:cNvPr>
            <p:cNvSpPr/>
            <p:nvPr/>
          </p:nvSpPr>
          <p:spPr>
            <a:xfrm>
              <a:off x="5562360" y="5365440"/>
              <a:ext cx="1905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30869AE4-76D9-AD40-ED6C-C9AA2313136D}"/>
                </a:ext>
              </a:extLst>
            </p:cNvPr>
            <p:cNvSpPr/>
            <p:nvPr/>
          </p:nvSpPr>
          <p:spPr>
            <a:xfrm>
              <a:off x="556236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A1501A26-0CCC-6A41-9F7F-6BACE2490274}"/>
                </a:ext>
              </a:extLst>
            </p:cNvPr>
            <p:cNvSpPr/>
            <p:nvPr/>
          </p:nvSpPr>
          <p:spPr>
            <a:xfrm>
              <a:off x="746748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2908A34C-5EFA-61D7-6A74-77F686A6D4B5}"/>
                </a:ext>
              </a:extLst>
            </p:cNvPr>
            <p:cNvSpPr/>
            <p:nvPr/>
          </p:nvSpPr>
          <p:spPr>
            <a:xfrm>
              <a:off x="6553080" y="513684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" name="Line 6">
            <a:extLst>
              <a:ext uri="{FF2B5EF4-FFF2-40B4-BE49-F238E27FC236}">
                <a16:creationId xmlns:a16="http://schemas.microsoft.com/office/drawing/2014/main" id="{FD7BB338-6055-14B8-E850-F16210366C10}"/>
              </a:ext>
            </a:extLst>
          </p:cNvPr>
          <p:cNvSpPr/>
          <p:nvPr/>
        </p:nvSpPr>
        <p:spPr>
          <a:xfrm>
            <a:off x="4490024" y="3207806"/>
            <a:ext cx="720" cy="3058085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7327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ORIENTADA A OBJETOS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18FAA1-A738-4DE6-8506-B3190EED407B}"/>
              </a:ext>
            </a:extLst>
          </p:cNvPr>
          <p:cNvSpPr/>
          <p:nvPr/>
        </p:nvSpPr>
        <p:spPr>
          <a:xfrm>
            <a:off x="203200" y="3044477"/>
            <a:ext cx="8778240" cy="4878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FFFF00"/>
                </a:solidFill>
                <a:latin typeface="Times New Roman"/>
                <a:ea typeface="DejaVu Sans"/>
              </a:rPr>
              <a:t>Modelo</a:t>
            </a:r>
            <a:endParaRPr lang="pt-BR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038038F-8B08-1F84-DD76-7D9FA010D572}"/>
              </a:ext>
            </a:extLst>
          </p:cNvPr>
          <p:cNvSpPr/>
          <p:nvPr/>
        </p:nvSpPr>
        <p:spPr>
          <a:xfrm>
            <a:off x="198960" y="4267667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Análise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3973819-1E83-F4FD-9351-F37E9A2F5534}"/>
              </a:ext>
            </a:extLst>
          </p:cNvPr>
          <p:cNvSpPr/>
          <p:nvPr/>
        </p:nvSpPr>
        <p:spPr>
          <a:xfrm>
            <a:off x="3521280" y="4257507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Projeto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92C9A40-7A73-F32D-73FA-876F13D11840}"/>
              </a:ext>
            </a:extLst>
          </p:cNvPr>
          <p:cNvSpPr/>
          <p:nvPr/>
        </p:nvSpPr>
        <p:spPr>
          <a:xfrm>
            <a:off x="6863920" y="4262539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Programação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9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ORIENTADA A OBJETOS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AEE4C1AB-71DE-9422-CE5B-0AA7C1036020}"/>
              </a:ext>
            </a:extLst>
          </p:cNvPr>
          <p:cNvGrpSpPr/>
          <p:nvPr/>
        </p:nvGrpSpPr>
        <p:grpSpPr>
          <a:xfrm>
            <a:off x="2470612" y="4355000"/>
            <a:ext cx="3614806" cy="1129638"/>
            <a:chOff x="470880" y="4984920"/>
            <a:chExt cx="3614806" cy="1129638"/>
          </a:xfrm>
          <a:solidFill>
            <a:schemeClr val="bg1"/>
          </a:solidFill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B8D02F8-53C9-4176-728D-90DDB367F875}"/>
                </a:ext>
              </a:extLst>
            </p:cNvPr>
            <p:cNvSpPr/>
            <p:nvPr/>
          </p:nvSpPr>
          <p:spPr>
            <a:xfrm>
              <a:off x="470880" y="4984920"/>
              <a:ext cx="1428894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CATALOGO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F6A60B0-F1B9-90C2-A996-15293D2A1535}"/>
                </a:ext>
              </a:extLst>
            </p:cNvPr>
            <p:cNvSpPr/>
            <p:nvPr/>
          </p:nvSpPr>
          <p:spPr>
            <a:xfrm>
              <a:off x="2370960" y="4984920"/>
              <a:ext cx="1539822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B26ACB2-8100-1760-560A-9A6E6CAD2605}"/>
                </a:ext>
              </a:extLst>
            </p:cNvPr>
            <p:cNvSpPr/>
            <p:nvPr/>
          </p:nvSpPr>
          <p:spPr>
            <a:xfrm>
              <a:off x="771480" y="5746680"/>
              <a:ext cx="866520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latin typeface="Arial"/>
                  <a:ea typeface="DejaVu Sans"/>
                </a:rPr>
                <a:t>LIVRO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E57BDF0-D912-8FF2-3E65-357C0512F37E}"/>
                </a:ext>
              </a:extLst>
            </p:cNvPr>
            <p:cNvSpPr/>
            <p:nvPr/>
          </p:nvSpPr>
          <p:spPr>
            <a:xfrm>
              <a:off x="2135880" y="5746680"/>
              <a:ext cx="1949806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15" name="CaixaDeTexto 49">
            <a:extLst>
              <a:ext uri="{FF2B5EF4-FFF2-40B4-BE49-F238E27FC236}">
                <a16:creationId xmlns:a16="http://schemas.microsoft.com/office/drawing/2014/main" id="{A1D53B1D-C6E1-57ED-0439-48CF66F597D6}"/>
              </a:ext>
            </a:extLst>
          </p:cNvPr>
          <p:cNvSpPr/>
          <p:nvPr/>
        </p:nvSpPr>
        <p:spPr>
          <a:xfrm>
            <a:off x="96320" y="453780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Cod_livro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6" name="CaixaDeTexto 49">
            <a:extLst>
              <a:ext uri="{FF2B5EF4-FFF2-40B4-BE49-F238E27FC236}">
                <a16:creationId xmlns:a16="http://schemas.microsoft.com/office/drawing/2014/main" id="{BF87391F-58E1-CAED-A6A7-CEE41A107A67}"/>
              </a:ext>
            </a:extLst>
          </p:cNvPr>
          <p:cNvSpPr/>
          <p:nvPr/>
        </p:nvSpPr>
        <p:spPr>
          <a:xfrm>
            <a:off x="106480" y="4880676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Nome</a:t>
            </a:r>
            <a:r>
              <a:rPr lang="pt-BR" sz="1400" b="0" strike="noStrike" spc="-1" dirty="0" err="1">
                <a:latin typeface="Arial"/>
              </a:rPr>
              <a:t>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7" name="CaixaDeTexto 49">
            <a:extLst>
              <a:ext uri="{FF2B5EF4-FFF2-40B4-BE49-F238E27FC236}">
                <a16:creationId xmlns:a16="http://schemas.microsoft.com/office/drawing/2014/main" id="{94A35798-9157-8852-C735-8DB28B289DD9}"/>
              </a:ext>
            </a:extLst>
          </p:cNvPr>
          <p:cNvSpPr/>
          <p:nvPr/>
        </p:nvSpPr>
        <p:spPr>
          <a:xfrm>
            <a:off x="116640" y="522868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Autor_livro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8" name="CaixaDeTexto 49">
            <a:extLst>
              <a:ext uri="{FF2B5EF4-FFF2-40B4-BE49-F238E27FC236}">
                <a16:creationId xmlns:a16="http://schemas.microsoft.com/office/drawing/2014/main" id="{BA24C77E-2E67-2B2F-22B0-396D21185EB5}"/>
              </a:ext>
            </a:extLst>
          </p:cNvPr>
          <p:cNvSpPr/>
          <p:nvPr/>
        </p:nvSpPr>
        <p:spPr>
          <a:xfrm>
            <a:off x="106480" y="557412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Editora_livro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4A984EB1-4885-59FC-ED5C-E793D08EDEBE}"/>
              </a:ext>
            </a:extLst>
          </p:cNvPr>
          <p:cNvSpPr/>
          <p:nvPr/>
        </p:nvSpPr>
        <p:spPr>
          <a:xfrm>
            <a:off x="1672500" y="4508574"/>
            <a:ext cx="384660" cy="1392784"/>
          </a:xfrm>
          <a:prstGeom prst="rightBrac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0355016-A233-16CA-14E2-6DAB3B13ED71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2057160" y="5204966"/>
            <a:ext cx="615954" cy="881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E25EA4B7-6EC8-4504-7FE3-649DCB383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1" y="2320200"/>
            <a:ext cx="2163770" cy="15174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0395264-ACB3-ED9A-6065-4AC876B91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932" y="2320199"/>
            <a:ext cx="3244251" cy="15295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CaixaDeTexto 49">
            <a:extLst>
              <a:ext uri="{FF2B5EF4-FFF2-40B4-BE49-F238E27FC236}">
                <a16:creationId xmlns:a16="http://schemas.microsoft.com/office/drawing/2014/main" id="{898A65FE-D472-B8B0-6381-E1096D14B86D}"/>
              </a:ext>
            </a:extLst>
          </p:cNvPr>
          <p:cNvSpPr/>
          <p:nvPr/>
        </p:nvSpPr>
        <p:spPr>
          <a:xfrm>
            <a:off x="835141" y="3419425"/>
            <a:ext cx="573598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Real</a:t>
            </a:r>
          </a:p>
        </p:txBody>
      </p:sp>
      <p:sp>
        <p:nvSpPr>
          <p:cNvPr id="26" name="CaixaDeTexto 49">
            <a:extLst>
              <a:ext uri="{FF2B5EF4-FFF2-40B4-BE49-F238E27FC236}">
                <a16:creationId xmlns:a16="http://schemas.microsoft.com/office/drawing/2014/main" id="{94B69FDB-BB0F-03F6-7BA1-1FD81C7FCEFE}"/>
              </a:ext>
            </a:extLst>
          </p:cNvPr>
          <p:cNvSpPr/>
          <p:nvPr/>
        </p:nvSpPr>
        <p:spPr>
          <a:xfrm>
            <a:off x="3074552" y="2815741"/>
            <a:ext cx="744768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Virtual</a:t>
            </a:r>
          </a:p>
        </p:txBody>
      </p:sp>
      <p:sp>
        <p:nvSpPr>
          <p:cNvPr id="27" name="CaixaDeTexto 49">
            <a:extLst>
              <a:ext uri="{FF2B5EF4-FFF2-40B4-BE49-F238E27FC236}">
                <a16:creationId xmlns:a16="http://schemas.microsoft.com/office/drawing/2014/main" id="{9BF9E696-8DE6-D6F8-DA4F-9371A3A43C3D}"/>
              </a:ext>
            </a:extLst>
          </p:cNvPr>
          <p:cNvSpPr/>
          <p:nvPr/>
        </p:nvSpPr>
        <p:spPr>
          <a:xfrm>
            <a:off x="106672" y="3989160"/>
            <a:ext cx="1724240" cy="367878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Atributos</a:t>
            </a:r>
          </a:p>
        </p:txBody>
      </p:sp>
      <p:sp>
        <p:nvSpPr>
          <p:cNvPr id="29" name="CaixaDeTexto 49">
            <a:extLst>
              <a:ext uri="{FF2B5EF4-FFF2-40B4-BE49-F238E27FC236}">
                <a16:creationId xmlns:a16="http://schemas.microsoft.com/office/drawing/2014/main" id="{76B8CE01-25C5-F7F6-4BAC-2B2652C87C40}"/>
              </a:ext>
            </a:extLst>
          </p:cNvPr>
          <p:cNvSpPr/>
          <p:nvPr/>
        </p:nvSpPr>
        <p:spPr>
          <a:xfrm>
            <a:off x="7075649" y="1817892"/>
            <a:ext cx="1724240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Códigos</a:t>
            </a:r>
          </a:p>
        </p:txBody>
      </p:sp>
      <p:sp>
        <p:nvSpPr>
          <p:cNvPr id="30" name="CaixaDeTexto 49">
            <a:extLst>
              <a:ext uri="{FF2B5EF4-FFF2-40B4-BE49-F238E27FC236}">
                <a16:creationId xmlns:a16="http://schemas.microsoft.com/office/drawing/2014/main" id="{E9EAA3A0-1999-2E6C-2823-18C5F40887C2}"/>
              </a:ext>
            </a:extLst>
          </p:cNvPr>
          <p:cNvSpPr/>
          <p:nvPr/>
        </p:nvSpPr>
        <p:spPr>
          <a:xfrm>
            <a:off x="6593840" y="2225476"/>
            <a:ext cx="2473120" cy="151178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public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class</a:t>
            </a:r>
            <a:r>
              <a:rPr lang="pt-BR" sz="1400" spc="-1" dirty="0">
                <a:latin typeface="Arial"/>
              </a:rPr>
              <a:t> Livro {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       </a:t>
            </a:r>
            <a:r>
              <a:rPr lang="pt-BR" sz="1400" b="0" strike="noStrike" spc="-1" dirty="0" err="1">
                <a:latin typeface="Arial"/>
              </a:rPr>
              <a:t>int</a:t>
            </a:r>
            <a:r>
              <a:rPr lang="pt-BR" sz="1400" b="0" strike="noStrike" spc="-1" dirty="0">
                <a:latin typeface="Arial"/>
              </a:rPr>
              <a:t> </a:t>
            </a:r>
            <a:r>
              <a:rPr lang="pt-BR" sz="1400" b="0" strike="noStrike" spc="-1" dirty="0" err="1">
                <a:latin typeface="Arial"/>
              </a:rPr>
              <a:t>cod_livro</a:t>
            </a:r>
            <a:r>
              <a:rPr lang="pt-BR" sz="1400" b="0" strike="noStrike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      </a:t>
            </a:r>
            <a:r>
              <a:rPr lang="pt-BR" sz="1400" spc="-1" dirty="0" err="1">
                <a:latin typeface="Arial"/>
              </a:rPr>
              <a:t>String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nome_livro</a:t>
            </a:r>
            <a:r>
              <a:rPr lang="pt-BR" sz="1400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       </a:t>
            </a:r>
            <a:r>
              <a:rPr lang="pt-BR" sz="1400" b="0" strike="noStrike" spc="-1" dirty="0" err="1">
                <a:latin typeface="Arial"/>
              </a:rPr>
              <a:t>String</a:t>
            </a:r>
            <a:r>
              <a:rPr lang="pt-BR" sz="1400" b="0" strike="noStrike" spc="-1" dirty="0">
                <a:latin typeface="Arial"/>
              </a:rPr>
              <a:t> </a:t>
            </a:r>
            <a:r>
              <a:rPr lang="pt-BR" sz="1400" b="0" strike="noStrike" spc="-1" dirty="0" err="1">
                <a:latin typeface="Arial"/>
              </a:rPr>
              <a:t>autor_livro</a:t>
            </a:r>
            <a:r>
              <a:rPr lang="pt-BR" sz="1400" b="0" strike="noStrike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      </a:t>
            </a:r>
            <a:r>
              <a:rPr lang="pt-BR" sz="1400" spc="-1" dirty="0" err="1">
                <a:latin typeface="Arial"/>
              </a:rPr>
              <a:t>String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editora_livro</a:t>
            </a:r>
            <a:r>
              <a:rPr lang="pt-BR" sz="1400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}</a:t>
            </a:r>
          </a:p>
        </p:txBody>
      </p:sp>
      <p:sp>
        <p:nvSpPr>
          <p:cNvPr id="31" name="CaixaDeTexto 49">
            <a:extLst>
              <a:ext uri="{FF2B5EF4-FFF2-40B4-BE49-F238E27FC236}">
                <a16:creationId xmlns:a16="http://schemas.microsoft.com/office/drawing/2014/main" id="{C156D022-E050-1077-E404-23E3A93FEFFD}"/>
              </a:ext>
            </a:extLst>
          </p:cNvPr>
          <p:cNvSpPr/>
          <p:nvPr/>
        </p:nvSpPr>
        <p:spPr>
          <a:xfrm>
            <a:off x="3266240" y="3968840"/>
            <a:ext cx="1724240" cy="367878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Objetos</a:t>
            </a:r>
          </a:p>
        </p:txBody>
      </p:sp>
      <p:sp>
        <p:nvSpPr>
          <p:cNvPr id="32" name="CaixaDeTexto 49">
            <a:extLst>
              <a:ext uri="{FF2B5EF4-FFF2-40B4-BE49-F238E27FC236}">
                <a16:creationId xmlns:a16="http://schemas.microsoft.com/office/drawing/2014/main" id="{8CF23228-C91C-ED3C-B3C2-4F13B43139DC}"/>
              </a:ext>
            </a:extLst>
          </p:cNvPr>
          <p:cNvSpPr/>
          <p:nvPr/>
        </p:nvSpPr>
        <p:spPr>
          <a:xfrm>
            <a:off x="6937492" y="4365081"/>
            <a:ext cx="1743520" cy="306323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3" name="CaixaDeTexto 49">
            <a:extLst>
              <a:ext uri="{FF2B5EF4-FFF2-40B4-BE49-F238E27FC236}">
                <a16:creationId xmlns:a16="http://schemas.microsoft.com/office/drawing/2014/main" id="{DD4C351E-F72A-4EC9-F25E-8DCFF85F0EE1}"/>
              </a:ext>
            </a:extLst>
          </p:cNvPr>
          <p:cNvSpPr/>
          <p:nvPr/>
        </p:nvSpPr>
        <p:spPr>
          <a:xfrm>
            <a:off x="6937492" y="4669881"/>
            <a:ext cx="1743520" cy="1270689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endParaRPr lang="pt-BR" sz="14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sz="1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Atributos</a:t>
            </a: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34" name="CaixaDeTexto 49">
            <a:extLst>
              <a:ext uri="{FF2B5EF4-FFF2-40B4-BE49-F238E27FC236}">
                <a16:creationId xmlns:a16="http://schemas.microsoft.com/office/drawing/2014/main" id="{35BBD1EB-6EE2-94EB-6DE7-90D4C6EEC3EE}"/>
              </a:ext>
            </a:extLst>
          </p:cNvPr>
          <p:cNvSpPr/>
          <p:nvPr/>
        </p:nvSpPr>
        <p:spPr>
          <a:xfrm>
            <a:off x="6937492" y="5939881"/>
            <a:ext cx="1743520" cy="306323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Imprimir_livro</a:t>
            </a:r>
            <a:r>
              <a:rPr lang="pt-BR" sz="1400" spc="-1" dirty="0">
                <a:latin typeface="Arial"/>
              </a:rPr>
              <a:t>()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5" name="CaixaDeTexto 49">
            <a:extLst>
              <a:ext uri="{FF2B5EF4-FFF2-40B4-BE49-F238E27FC236}">
                <a16:creationId xmlns:a16="http://schemas.microsoft.com/office/drawing/2014/main" id="{BE0EDA93-B6CE-2C5D-6272-D5F499BF5E1E}"/>
              </a:ext>
            </a:extLst>
          </p:cNvPr>
          <p:cNvSpPr/>
          <p:nvPr/>
        </p:nvSpPr>
        <p:spPr>
          <a:xfrm>
            <a:off x="6952532" y="3989160"/>
            <a:ext cx="1724240" cy="367878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Classe</a:t>
            </a:r>
          </a:p>
        </p:txBody>
      </p:sp>
      <p:sp>
        <p:nvSpPr>
          <p:cNvPr id="36" name="CaixaDeTexto 49">
            <a:extLst>
              <a:ext uri="{FF2B5EF4-FFF2-40B4-BE49-F238E27FC236}">
                <a16:creationId xmlns:a16="http://schemas.microsoft.com/office/drawing/2014/main" id="{5160524D-2164-FD4B-2702-95CFA2288E0B}"/>
              </a:ext>
            </a:extLst>
          </p:cNvPr>
          <p:cNvSpPr/>
          <p:nvPr/>
        </p:nvSpPr>
        <p:spPr>
          <a:xfrm>
            <a:off x="4119680" y="5917092"/>
            <a:ext cx="1724240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Método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82E74F5-4BA9-B36B-54EF-273696B50160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flipV="1">
            <a:off x="5843920" y="6093043"/>
            <a:ext cx="1093572" cy="79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A28EA8E-3364-9BA9-45CA-78136005641B}"/>
              </a:ext>
            </a:extLst>
          </p:cNvPr>
          <p:cNvCxnSpPr/>
          <p:nvPr/>
        </p:nvCxnSpPr>
        <p:spPr>
          <a:xfrm flipV="1">
            <a:off x="3637732" y="4768280"/>
            <a:ext cx="732960" cy="3661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775F457-D52C-0F63-C081-9B82D65114CB}"/>
              </a:ext>
            </a:extLst>
          </p:cNvPr>
          <p:cNvCxnSpPr>
            <a:cxnSpLocks/>
          </p:cNvCxnSpPr>
          <p:nvPr/>
        </p:nvCxnSpPr>
        <p:spPr>
          <a:xfrm flipH="1" flipV="1">
            <a:off x="5095552" y="4768280"/>
            <a:ext cx="1080" cy="3661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9E885F3-6D9D-73D1-AC85-B41E88200A15}"/>
              </a:ext>
            </a:extLst>
          </p:cNvPr>
          <p:cNvCxnSpPr>
            <a:cxnSpLocks/>
          </p:cNvCxnSpPr>
          <p:nvPr/>
        </p:nvCxnSpPr>
        <p:spPr>
          <a:xfrm>
            <a:off x="3887212" y="4536980"/>
            <a:ext cx="664920" cy="5596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1CD001-642C-DD12-8C8F-C88AB6B0BE6F}"/>
              </a:ext>
            </a:extLst>
          </p:cNvPr>
          <p:cNvCxnSpPr>
            <a:cxnSpLocks/>
          </p:cNvCxnSpPr>
          <p:nvPr/>
        </p:nvCxnSpPr>
        <p:spPr>
          <a:xfrm>
            <a:off x="3685273" y="5280984"/>
            <a:ext cx="41482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54E8787-46AB-B088-34FC-1DF0E6664204}"/>
              </a:ext>
            </a:extLst>
          </p:cNvPr>
          <p:cNvCxnSpPr>
            <a:cxnSpLocks/>
          </p:cNvCxnSpPr>
          <p:nvPr/>
        </p:nvCxnSpPr>
        <p:spPr>
          <a:xfrm flipH="1" flipV="1">
            <a:off x="3170092" y="4698800"/>
            <a:ext cx="76320" cy="39780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0C27EF1-2364-9DFC-C139-D997AF2CE1A7}"/>
              </a:ext>
            </a:extLst>
          </p:cNvPr>
          <p:cNvCxnSpPr>
            <a:cxnSpLocks/>
          </p:cNvCxnSpPr>
          <p:nvPr/>
        </p:nvCxnSpPr>
        <p:spPr>
          <a:xfrm>
            <a:off x="3887212" y="4536980"/>
            <a:ext cx="48348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8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Classes e Objetos</a:t>
            </a:r>
          </a:p>
        </p:txBody>
      </p:sp>
      <p:pic>
        <p:nvPicPr>
          <p:cNvPr id="8" name="Imagem 3" descr="Diagrama&#10;&#10;Descrição gerada automaticamente">
            <a:extLst>
              <a:ext uri="{FF2B5EF4-FFF2-40B4-BE49-F238E27FC236}">
                <a16:creationId xmlns:a16="http://schemas.microsoft.com/office/drawing/2014/main" id="{2F93736B-FCD3-7147-C278-5077ED03EF4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331688" y="3622088"/>
            <a:ext cx="7104960" cy="270167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0021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Atributos</a:t>
            </a:r>
          </a:p>
        </p:txBody>
      </p:sp>
      <p:pic>
        <p:nvPicPr>
          <p:cNvPr id="7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6B474846-24B8-5DD8-412B-EC5408FBE52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555280" y="3167889"/>
            <a:ext cx="3159000" cy="2591280"/>
          </a:xfrm>
          <a:prstGeom prst="rect">
            <a:avLst/>
          </a:prstGeom>
          <a:ln w="0">
            <a:noFill/>
          </a:ln>
        </p:spPr>
      </p:pic>
      <p:pic>
        <p:nvPicPr>
          <p:cNvPr id="9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DFCFD7E7-1A9F-F319-2C66-9C443F03D44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114800" y="3586569"/>
            <a:ext cx="2223360" cy="1487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2400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Métodos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9D04161E-26CB-4614-1D18-510A518508D9}"/>
              </a:ext>
            </a:extLst>
          </p:cNvPr>
          <p:cNvSpPr/>
          <p:nvPr/>
        </p:nvSpPr>
        <p:spPr>
          <a:xfrm>
            <a:off x="142043" y="2419585"/>
            <a:ext cx="6756277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latin typeface="Arial"/>
                <a:ea typeface="DejaVu Sans"/>
              </a:rPr>
              <a:t>De que consiste um método ?</a:t>
            </a:r>
            <a:endParaRPr lang="pt-BR" sz="18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B840D6-F484-BAA7-9661-D7149C93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431" y="2415975"/>
            <a:ext cx="1657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4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594804" y="3556754"/>
            <a:ext cx="8336132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Identidade ao objeto que vai ser criado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.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594804" y="4540667"/>
            <a:ext cx="8336132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Característica do objeto.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aixaDeTexto 11">
            <a:extLst>
              <a:ext uri="{FF2B5EF4-FFF2-40B4-BE49-F238E27FC236}">
                <a16:creationId xmlns:a16="http://schemas.microsoft.com/office/drawing/2014/main" id="{19E9AD00-1EE5-A5A2-DA9B-8C8407919EBB}"/>
              </a:ext>
            </a:extLst>
          </p:cNvPr>
          <p:cNvSpPr/>
          <p:nvPr/>
        </p:nvSpPr>
        <p:spPr>
          <a:xfrm>
            <a:off x="594804" y="5583027"/>
            <a:ext cx="8336132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Ações que o objeto irá executar, chamadas de métodos.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22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355106" y="2988581"/>
            <a:ext cx="8336132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Exemplo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337350" y="4046969"/>
            <a:ext cx="8336132" cy="147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Um exemplo claro do conceito de abstração seria o funcionamento de um carro. Quando acionamos ele para ligar, não precisamos saber quais passos ele faz para colocar o motor em funcionamento. Quando acionamos o freio, não precisamos saber todos os mecanismos que são acionados para fazer o carro frear.</a:t>
            </a:r>
            <a:endParaRPr lang="pt-BR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28600" y="3116068"/>
            <a:ext cx="8609760" cy="34073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O que é um modelo ?</a:t>
            </a:r>
            <a:endParaRPr lang="pt-BR" sz="16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594798" y="2584238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82451FCB-7152-4D69-C6DF-BCA574637DCF}"/>
              </a:ext>
            </a:extLst>
          </p:cNvPr>
          <p:cNvSpPr/>
          <p:nvPr/>
        </p:nvSpPr>
        <p:spPr>
          <a:xfrm>
            <a:off x="106533" y="4244491"/>
            <a:ext cx="9028592" cy="2147852"/>
          </a:xfrm>
          <a:prstGeom prst="rect">
            <a:avLst/>
          </a:prstGeom>
          <a:solidFill>
            <a:schemeClr val="bg1"/>
          </a:solidFill>
          <a:ln w="0">
            <a:solidFill>
              <a:srgbClr val="0D0D0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Com a modelagem, alcançamos quatro objetivos:</a:t>
            </a:r>
            <a:endParaRPr lang="pt-BR" sz="1600" b="0" strike="noStrike" spc="-1" dirty="0">
              <a:solidFill>
                <a:srgbClr val="0070C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      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1 - Visualizar o sistema como ele é ou como desejamos que seja.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2 - Especificar a estrutura ou o comportamento de um sistema.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3 - Proporcionam um guia para a construção do sistema</a:t>
            </a: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FF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4 - Documentam as decisões tomadas</a:t>
            </a: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1CAE702C-13B3-8124-7E8B-BDF182B25983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14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594804" y="4286667"/>
            <a:ext cx="8336132" cy="147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Muitas das linguagens orientadas a objetos implementam o encapsulamento baseado em propriedades privadas, por métodos chamados </a:t>
            </a:r>
            <a:r>
              <a:rPr lang="pt-BR" sz="1800" b="0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getters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e </a:t>
            </a:r>
            <a:r>
              <a:rPr lang="pt-BR" sz="1800" b="0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setters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, responsáveis por 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retornar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e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setar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o valor da propriedade, respectivamente. Assim, se evita o acesso direto à propriedade do objeto, adicionando outra camada de segurança à aplicação.</a:t>
            </a:r>
            <a:endParaRPr lang="pt-BR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2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80072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204186" y="3432455"/>
            <a:ext cx="8797770" cy="73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Suponha uma classe que representa uma conta bancária. Nela, a fins de simplificação, colocamos apenas os atributos nome e saldo. Também usaremos um método responsável por depositar um valor nessa conta bancária.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3EBF3DBC-EFA1-6967-6890-EF95D241D88E}"/>
              </a:ext>
            </a:extLst>
          </p:cNvPr>
          <p:cNvSpPr/>
          <p:nvPr/>
        </p:nvSpPr>
        <p:spPr>
          <a:xfrm>
            <a:off x="355105" y="2988581"/>
            <a:ext cx="8398601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Exemplo -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 bancária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8C1FF58F-947C-2899-8A30-501194F7B1D9}"/>
              </a:ext>
            </a:extLst>
          </p:cNvPr>
          <p:cNvSpPr/>
          <p:nvPr/>
        </p:nvSpPr>
        <p:spPr>
          <a:xfrm>
            <a:off x="205660" y="4241797"/>
            <a:ext cx="8797770" cy="52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O cálculo será feito da seguinte forma: o novo saldo será o somatório entre o valor atual mais o depósito acrescido de 10%, ou um fator de 0,10.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3ABCA2-B6F3-80CB-F22A-5A7E923FE7B5}"/>
              </a:ext>
            </a:extLst>
          </p:cNvPr>
          <p:cNvSpPr/>
          <p:nvPr/>
        </p:nvSpPr>
        <p:spPr>
          <a:xfrm>
            <a:off x="207136" y="4838084"/>
            <a:ext cx="8797770" cy="73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Se os atributos puderem ser acessados diretamente em qualquer trecho do código, haverá o risco de o saldo ser alterado sem passar pelo método de depositar. Para evitar isso, podemos usar os métodos </a:t>
            </a:r>
            <a:r>
              <a:rPr lang="pt-BR" sz="1400" b="0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get</a:t>
            </a:r>
            <a:r>
              <a:rPr lang="pt-BR" sz="14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e set para evitar o acesso direto.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9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– Encapsulamento  -  Exemplo -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 bancária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204186" y="2978147"/>
            <a:ext cx="2512381" cy="2029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class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ContaBancaria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String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endParaRPr lang="pt-BR" sz="1400" spc="-1" dirty="0">
              <a:solidFill>
                <a:srgbClr val="FF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contrutor</a:t>
            </a:r>
            <a:endParaRPr lang="pt-BR" sz="1400" b="0" strike="noStrike" spc="-1" dirty="0">
              <a:solidFill>
                <a:srgbClr val="FF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ContaBancaria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......{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    .....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521EB205-31AD-B38E-7EFB-1F2E7B860C07}"/>
              </a:ext>
            </a:extLst>
          </p:cNvPr>
          <p:cNvSpPr/>
          <p:nvPr/>
        </p:nvSpPr>
        <p:spPr>
          <a:xfrm>
            <a:off x="2851214" y="2954540"/>
            <a:ext cx="2661810" cy="267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getter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Cliente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getSaldo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95EDA824-654D-1AE8-5FB7-E7BCC156BB66}"/>
              </a:ext>
            </a:extLst>
          </p:cNvPr>
          <p:cNvSpPr/>
          <p:nvPr/>
        </p:nvSpPr>
        <p:spPr>
          <a:xfrm>
            <a:off x="5647671" y="2956019"/>
            <a:ext cx="3320254" cy="2891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setter</a:t>
            </a: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String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this.nome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=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setSaldo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 saldo =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 id =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47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3 – Herança 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6F4061-4E42-56E3-02FC-21F78AEC2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3" y="3236606"/>
            <a:ext cx="3943350" cy="2657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32990E-F147-1F4E-9357-4A3FCBBDE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459" y="3236606"/>
            <a:ext cx="468133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4 – Polimorfismo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F7EC6F-286D-C26B-6EBC-D31B7826C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352" y="3013572"/>
            <a:ext cx="4959297" cy="3085785"/>
          </a:xfrm>
          <a:prstGeom prst="rect">
            <a:avLst/>
          </a:prstGeom>
        </p:spPr>
      </p:pic>
      <p:sp>
        <p:nvSpPr>
          <p:cNvPr id="9" name="Text Box 1">
            <a:extLst>
              <a:ext uri="{FF2B5EF4-FFF2-40B4-BE49-F238E27FC236}">
                <a16:creationId xmlns:a16="http://schemas.microsoft.com/office/drawing/2014/main" id="{0BC707D0-159A-5690-CCA8-5FB480E1CF3E}"/>
              </a:ext>
            </a:extLst>
          </p:cNvPr>
          <p:cNvSpPr/>
          <p:nvPr/>
        </p:nvSpPr>
        <p:spPr>
          <a:xfrm>
            <a:off x="98191" y="3773007"/>
            <a:ext cx="1846019" cy="972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trike="noStrike" spc="-1" dirty="0">
                <a:latin typeface="Calibri Light"/>
                <a:ea typeface="DejaVu Sans"/>
              </a:rPr>
              <a:t>Sobrecarga de método</a:t>
            </a: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pc="-1" dirty="0">
                <a:latin typeface="Calibri Light"/>
                <a:ea typeface="DejaVu Sans"/>
              </a:rPr>
              <a:t>“</a:t>
            </a:r>
            <a:r>
              <a:rPr lang="pt-BR" sz="2000" b="1" spc="-1" dirty="0" err="1">
                <a:solidFill>
                  <a:srgbClr val="FF0000"/>
                </a:solidFill>
                <a:latin typeface="Calibri Light"/>
                <a:ea typeface="DejaVu Sans"/>
              </a:rPr>
              <a:t>Overload</a:t>
            </a:r>
            <a:r>
              <a:rPr lang="pt-BR" sz="2000" b="1" spc="-1" dirty="0">
                <a:latin typeface="Calibri Light"/>
                <a:ea typeface="DejaVu Sans"/>
              </a:rPr>
              <a:t>”</a:t>
            </a:r>
            <a:endParaRPr lang="pt-BR" sz="2000" b="1" strike="noStrike" spc="-1" dirty="0">
              <a:latin typeface="Calibri Light"/>
              <a:ea typeface="DejaVu Sans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354C1370-C897-D023-52C6-7536D9CCE832}"/>
              </a:ext>
            </a:extLst>
          </p:cNvPr>
          <p:cNvSpPr/>
          <p:nvPr/>
        </p:nvSpPr>
        <p:spPr>
          <a:xfrm>
            <a:off x="7192955" y="3987269"/>
            <a:ext cx="1846019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Sobreposição de método</a:t>
            </a: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pc="-1" dirty="0">
                <a:solidFill>
                  <a:srgbClr val="FF0000"/>
                </a:solidFill>
                <a:latin typeface="Calibri Light"/>
                <a:ea typeface="DejaVu Sans"/>
              </a:rPr>
              <a:t>“</a:t>
            </a:r>
            <a:r>
              <a:rPr lang="pt-BR" sz="2000" b="1" spc="-1" dirty="0" err="1">
                <a:latin typeface="Calibri Light"/>
                <a:ea typeface="DejaVu Sans"/>
              </a:rPr>
              <a:t>Override</a:t>
            </a:r>
            <a:r>
              <a:rPr lang="pt-BR" sz="2000" b="1" spc="-1" dirty="0">
                <a:solidFill>
                  <a:srgbClr val="FF0000"/>
                </a:solidFill>
                <a:latin typeface="Calibri Light"/>
                <a:ea typeface="DejaVu Sans"/>
              </a:rPr>
              <a:t>”</a:t>
            </a:r>
            <a:endParaRPr lang="pt-BR" sz="2000" b="1" strike="noStrike" spc="-1" dirty="0">
              <a:solidFill>
                <a:srgbClr val="FF0000"/>
              </a:solidFill>
              <a:latin typeface="Calibri Ligh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4656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Benefícios da Programação Orientada a Objetos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A8C30D-08C8-356E-90F8-4C301DE8192F}"/>
              </a:ext>
            </a:extLst>
          </p:cNvPr>
          <p:cNvSpPr/>
          <p:nvPr/>
        </p:nvSpPr>
        <p:spPr>
          <a:xfrm>
            <a:off x="228600" y="3169324"/>
            <a:ext cx="8609760" cy="9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Representação mais fácil de ser compreendida, pois a relação de cada elemento em termos de um objeto, ou classe, pode ser comparado ao mundo real.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AC5C07-3068-3EE8-96A0-C42CCCF6C892}"/>
              </a:ext>
            </a:extLst>
          </p:cNvPr>
          <p:cNvSpPr/>
          <p:nvPr/>
        </p:nvSpPr>
        <p:spPr>
          <a:xfrm>
            <a:off x="228600" y="4236004"/>
            <a:ext cx="8609760" cy="9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Reutilização de código. Com a complexidade dos sistemas cada vez mais ampla, o tempo de desenvolvimento iria aumentar absurdamente, caso não fosse possível a reutilização.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38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26635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2242969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Vantagens de utilizar a Programação Orientada a Objetos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A8C30D-08C8-356E-90F8-4C301DE8192F}"/>
              </a:ext>
            </a:extLst>
          </p:cNvPr>
          <p:cNvSpPr/>
          <p:nvPr/>
        </p:nvSpPr>
        <p:spPr>
          <a:xfrm>
            <a:off x="228600" y="3169324"/>
            <a:ext cx="8609760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Confiável (ao alterar uma parte nenhuma outra é afetada)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AC5C07-3068-3EE8-96A0-C42CCCF6C892}"/>
              </a:ext>
            </a:extLst>
          </p:cNvPr>
          <p:cNvSpPr/>
          <p:nvPr/>
        </p:nvSpPr>
        <p:spPr>
          <a:xfrm>
            <a:off x="228600" y="4236004"/>
            <a:ext cx="8609760" cy="64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Oportuno (ao dividir tudo em partes, várias delas podem ser desenvolvidas em paralelo)</a:t>
            </a:r>
          </a:p>
        </p:txBody>
      </p:sp>
    </p:spTree>
    <p:extLst>
      <p:ext uri="{BB962C8B-B14F-4D97-AF65-F5344CB8AC3E}">
        <p14:creationId xmlns:p14="http://schemas.microsoft.com/office/powerpoint/2010/main" val="251583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26635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2242969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PERGUNTAS!!!!</a:t>
            </a:r>
          </a:p>
        </p:txBody>
      </p:sp>
    </p:spTree>
    <p:extLst>
      <p:ext uri="{BB962C8B-B14F-4D97-AF65-F5344CB8AC3E}">
        <p14:creationId xmlns:p14="http://schemas.microsoft.com/office/powerpoint/2010/main" val="10537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28600" y="3116068"/>
            <a:ext cx="8609760" cy="120251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A principal função de uma pessoa desenvolvedora é solucionar problemas e necessidades da sociedade em relação à tecnologia. Essa resolução se dá através dos paradigmas. Portanto, podemos definir o paradigma da programação como uma forma a qual se resolve um determinado problema no ramo digital.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577042" y="2584238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Conceito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1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11511"/>
            <a:ext cx="9135125" cy="631184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05593" y="3027288"/>
            <a:ext cx="8931874" cy="113069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1 - A escolha dos modelos a serem criados tem profunda influência sobre a maneira como um determinado problema é atacado e como uma solução é definida.</a:t>
            </a: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	</a:t>
            </a:r>
            <a:r>
              <a:rPr lang="pt-BR" sz="1600" b="0" strike="noStrike" spc="-1" dirty="0">
                <a:latin typeface="Arial"/>
                <a:ea typeface="DejaVu Sans"/>
              </a:rPr>
              <a:t>Modelos corretos</a:t>
            </a:r>
            <a:endParaRPr lang="pt-BR" sz="16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spc="-1" dirty="0">
                <a:latin typeface="Arial"/>
                <a:ea typeface="DejaVu Sans"/>
              </a:rPr>
              <a:t>      </a:t>
            </a:r>
            <a:r>
              <a:rPr lang="pt-BR" sz="1600" spc="-1" dirty="0">
                <a:latin typeface="Arial"/>
              </a:rPr>
              <a:t>Modelos inadequados</a:t>
            </a:r>
            <a:endParaRPr lang="pt-BR" sz="16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610020" y="2572463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–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Princípios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básicos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708D42CD-5C97-B36A-E808-345083438880}"/>
              </a:ext>
            </a:extLst>
          </p:cNvPr>
          <p:cNvSpPr/>
          <p:nvPr/>
        </p:nvSpPr>
        <p:spPr>
          <a:xfrm>
            <a:off x="105593" y="4490893"/>
            <a:ext cx="8931874" cy="3371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0070C0"/>
                </a:solidFill>
                <a:latin typeface="Arial"/>
              </a:rPr>
              <a:t>2 - Cada modelo poderá ser expresso em diferentes níveis de precisão.</a:t>
            </a:r>
            <a:endParaRPr lang="pt-BR" sz="1600" spc="-1" dirty="0">
              <a:latin typeface="Arial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96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55755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05593" y="3230488"/>
            <a:ext cx="8931874" cy="34073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3 - Os melhores modelos estão relacionados à realidade.</a:t>
            </a:r>
            <a:endParaRPr lang="pt-BR" sz="16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610020" y="2572463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–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Princípios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básicos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708D42CD-5C97-B36A-E808-345083438880}"/>
              </a:ext>
            </a:extLst>
          </p:cNvPr>
          <p:cNvSpPr/>
          <p:nvPr/>
        </p:nvSpPr>
        <p:spPr>
          <a:xfrm>
            <a:off x="105593" y="4546649"/>
            <a:ext cx="8931874" cy="58332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0070C0"/>
                </a:solidFill>
                <a:latin typeface="Arial"/>
              </a:rPr>
              <a:t>4 - Nenhum modelo único é suficiente. Qualquer sistema não-trivial será melhor investigado por meio de um pequeno conjunto de modelos quase independentes.</a:t>
            </a:r>
            <a:endParaRPr lang="pt-BR" sz="16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PRINCIPAIS PARADÍGMAS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9" y="2899826"/>
            <a:ext cx="8609760" cy="371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Imperativo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4" y="3343181"/>
            <a:ext cx="86097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Orientado a Objetos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4" y="3800375"/>
            <a:ext cx="8609760" cy="37151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Orientado a Eventos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9" y="4243730"/>
            <a:ext cx="8609760" cy="371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Funcional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9" y="4700929"/>
            <a:ext cx="860976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Declarativo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4" y="5144284"/>
            <a:ext cx="86097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Lógico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9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79215"/>
            <a:ext cx="9135125" cy="6311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IMPERATIVA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42043" y="2513905"/>
            <a:ext cx="8842159" cy="309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Paradigmas de Programação Imperativos são os que instruem a máquina exatamente o que fazer. 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42043" y="2869263"/>
            <a:ext cx="8842159" cy="52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Os paradigmas de programação imperativo são focados em instruções exatas que devem ser passadas ao computador na sequência em que serão executadas.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A6F13-9929-1215-28DB-D9F2D539081B}"/>
              </a:ext>
            </a:extLst>
          </p:cNvPr>
          <p:cNvSpPr txBox="1"/>
          <p:nvPr/>
        </p:nvSpPr>
        <p:spPr>
          <a:xfrm>
            <a:off x="142043" y="4695385"/>
            <a:ext cx="265691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Cobol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Pascal e Fortran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5A2CB60-70C9-58A0-8CDC-C44A3B66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454" y="4466839"/>
            <a:ext cx="4232906" cy="1454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000100 IDENTIFICATION DIVISION.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000150 PROGRAM-ID. ALO MUNDO.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000200 AUTHOR.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TUTORIALSPOINT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050" b="1" dirty="0">
                <a:latin typeface="Courier New" panose="02070309020205020404" pitchFamily="49" charset="0"/>
              </a:rPr>
              <a:t>0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00250* THIS IS A COMMENT LINE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000300 PROCEDURE DIVISION.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000350 A000-FIRST-PARA.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000360/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First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Para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Begins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-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Documentation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Purpose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000400 DISPLAY “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Comment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line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”.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000500 STOP RUN. 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6CA451-7591-AC19-84F7-05F8968D016B}"/>
              </a:ext>
            </a:extLst>
          </p:cNvPr>
          <p:cNvSpPr txBox="1"/>
          <p:nvPr/>
        </p:nvSpPr>
        <p:spPr>
          <a:xfrm>
            <a:off x="47346" y="5508451"/>
            <a:ext cx="37878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em </a:t>
            </a:r>
            <a:r>
              <a:rPr lang="pt-BR" sz="1600" dirty="0" err="1"/>
              <a:t>Cobol</a:t>
            </a:r>
            <a:endParaRPr lang="pt-BR" sz="16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E672F4B-692E-F729-E514-5251BC405C42}"/>
              </a:ext>
            </a:extLst>
          </p:cNvPr>
          <p:cNvCxnSpPr>
            <a:stCxn id="15" idx="3"/>
          </p:cNvCxnSpPr>
          <p:nvPr/>
        </p:nvCxnSpPr>
        <p:spPr>
          <a:xfrm flipV="1">
            <a:off x="3835153" y="5122829"/>
            <a:ext cx="770301" cy="554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ORIENTADO A EVENTOS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B3F58B-59F5-9F81-3E54-71DD02232C95}"/>
              </a:ext>
            </a:extLst>
          </p:cNvPr>
          <p:cNvSpPr/>
          <p:nvPr/>
        </p:nvSpPr>
        <p:spPr>
          <a:xfrm>
            <a:off x="142044" y="2513905"/>
            <a:ext cx="4092606" cy="138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Programação orientada a eventos é um paradigma de programação. Diferente de programas tradicionais que seguem um fluxo de controle padronizado, o controle de fluxo de programas orientados a evento são guiados por indicações externas, chamadas eventos.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F1BD59-CE12-753A-750B-77E6D46BE00C}"/>
              </a:ext>
            </a:extLst>
          </p:cNvPr>
          <p:cNvSpPr txBox="1"/>
          <p:nvPr/>
        </p:nvSpPr>
        <p:spPr>
          <a:xfrm>
            <a:off x="878890" y="4732738"/>
            <a:ext cx="256683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 C#, Visual Basic, Delphi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8038B3-913E-54A9-AD9D-C079BEAC1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17" y="2400372"/>
            <a:ext cx="4728837" cy="37544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CA451-7591-AC19-84F7-05F8968D016B}"/>
              </a:ext>
            </a:extLst>
          </p:cNvPr>
          <p:cNvSpPr txBox="1"/>
          <p:nvPr/>
        </p:nvSpPr>
        <p:spPr>
          <a:xfrm>
            <a:off x="47346" y="5508451"/>
            <a:ext cx="378780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C# Aplicação (Console)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672F4B-692E-F729-E514-5251BC405C42}"/>
              </a:ext>
            </a:extLst>
          </p:cNvPr>
          <p:cNvCxnSpPr>
            <a:stCxn id="11" idx="3"/>
          </p:cNvCxnSpPr>
          <p:nvPr/>
        </p:nvCxnSpPr>
        <p:spPr>
          <a:xfrm flipV="1">
            <a:off x="3835153" y="5406501"/>
            <a:ext cx="532664" cy="39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3820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-17763" y="1763574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FUNCIONAL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469300"/>
            <a:ext cx="4092606" cy="1818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Em ciência da computação, programação funcional é um paradigma de programação que trata a computação como </a:t>
            </a:r>
            <a:r>
              <a:rPr lang="pt-BR" sz="1400" spc="-1" dirty="0">
                <a:solidFill>
                  <a:srgbClr val="0070C0"/>
                </a:solidFill>
                <a:highlight>
                  <a:srgbClr val="000000"/>
                </a:highlight>
              </a:rPr>
              <a:t>uma avaliação de funções matemáticas</a:t>
            </a:r>
            <a:r>
              <a:rPr lang="pt-BR" sz="1400" spc="-1" dirty="0">
                <a:solidFill>
                  <a:srgbClr val="0070C0"/>
                </a:solidFill>
              </a:rPr>
              <a:t> e que evita estados ou dados mutáveis. Ela enfatiza a aplicação de funções, em contraste da programação imperativa, que enfatiza mudanças no estado do programa.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E5FFCA-2040-90C8-8807-2160AAABACBA}"/>
              </a:ext>
            </a:extLst>
          </p:cNvPr>
          <p:cNvSpPr txBox="1"/>
          <p:nvPr/>
        </p:nvSpPr>
        <p:spPr>
          <a:xfrm>
            <a:off x="878890" y="4815970"/>
            <a:ext cx="223717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Lisp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Haskel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Elixir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6D91F-E247-DF45-4F2C-EB8B67E9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21" y="1809521"/>
            <a:ext cx="3559803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Vamos definir as variáveis que vamos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usar no programa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Este o programa principal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Vamos ler o primeiro valor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"Informe o primeiro valor: ")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talvez o seu compilador não precise disso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(force-output)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n1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Vamos ler o segundo valor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"Informe o segundo valor: ")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talvez o seu compilador não precise disso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(force-output)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Agora vamos efetuar a soma dos dois números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 (+ n1 n2))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E mostramos o resultado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"A soma é ~D" soma)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Auto-executa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função Soma()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6D0499-7CD8-D42D-97E4-7EB2EF7BD7D5}"/>
              </a:ext>
            </a:extLst>
          </p:cNvPr>
          <p:cNvSpPr txBox="1"/>
          <p:nvPr/>
        </p:nvSpPr>
        <p:spPr>
          <a:xfrm>
            <a:off x="445899" y="5548254"/>
            <a:ext cx="378780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em </a:t>
            </a:r>
            <a:r>
              <a:rPr lang="pt-BR" sz="1600" dirty="0" err="1"/>
              <a:t>Lisp</a:t>
            </a:r>
            <a:r>
              <a:rPr lang="pt-BR" sz="1600" dirty="0"/>
              <a:t> “</a:t>
            </a:r>
            <a:r>
              <a:rPr lang="pt-BR" sz="1600" dirty="0">
                <a:solidFill>
                  <a:srgbClr val="FF0000"/>
                </a:solidFill>
              </a:rPr>
              <a:t>Exibe a soma de dois números</a:t>
            </a:r>
            <a:r>
              <a:rPr lang="pt-BR" sz="1600" dirty="0"/>
              <a:t>”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517F51-1A5E-DDA5-4ADA-4D92C75E60F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33706" y="4829074"/>
            <a:ext cx="1332739" cy="1011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60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10165</TotalTime>
  <Words>1533</Words>
  <Application>Microsoft Office PowerPoint</Application>
  <PresentationFormat>Apresentação na tela (4:3)</PresentationFormat>
  <Paragraphs>291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Google Sans</vt:lpstr>
      <vt:lpstr>inherit</vt:lpstr>
      <vt:lpstr>Open Sans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usuario 1</cp:lastModifiedBy>
  <cp:revision>1711</cp:revision>
  <cp:lastPrinted>1601-01-01T00:00:00Z</cp:lastPrinted>
  <dcterms:created xsi:type="dcterms:W3CDTF">2015-08-12T20:16:29Z</dcterms:created>
  <dcterms:modified xsi:type="dcterms:W3CDTF">2023-10-18T21:58:26Z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41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41</vt:i4>
  </property>
</Properties>
</file>