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2" r:id="rId8"/>
    <p:sldId id="263" r:id="rId9"/>
    <p:sldId id="264" r:id="rId10"/>
    <p:sldId id="273" r:id="rId11"/>
    <p:sldId id="274" r:id="rId12"/>
    <p:sldId id="275" r:id="rId13"/>
    <p:sldId id="276" r:id="rId14"/>
    <p:sldId id="277" r:id="rId15"/>
    <p:sldId id="278" r:id="rId16"/>
    <p:sldId id="265" r:id="rId17"/>
    <p:sldId id="266" r:id="rId18"/>
    <p:sldId id="267" r:id="rId19"/>
    <p:sldId id="268" r:id="rId20"/>
    <p:sldId id="269" r:id="rId21"/>
    <p:sldId id="279" r:id="rId22"/>
    <p:sldId id="280" r:id="rId23"/>
    <p:sldId id="281" r:id="rId24"/>
    <p:sldId id="282" r:id="rId25"/>
    <p:sldId id="283" r:id="rId26"/>
    <p:sldId id="284" r:id="rId27"/>
    <p:sldId id="270" r:id="rId28"/>
    <p:sldId id="285" r:id="rId29"/>
    <p:sldId id="286" r:id="rId30"/>
    <p:sldId id="287" r:id="rId31"/>
    <p:sldId id="288" r:id="rId32"/>
    <p:sldId id="289" r:id="rId33"/>
    <p:sldId id="290" r:id="rId34"/>
    <p:sldId id="271" r:id="rId35"/>
    <p:sldId id="27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1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B03B05-C010-4AC8-AF78-EB39A4DD0F3C}"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353779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B03B05-C010-4AC8-AF78-EB39A4DD0F3C}"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238544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B03B05-C010-4AC8-AF78-EB39A4DD0F3C}"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81095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B03B05-C010-4AC8-AF78-EB39A4DD0F3C}"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424669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B03B05-C010-4AC8-AF78-EB39A4DD0F3C}"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641547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B03B05-C010-4AC8-AF78-EB39A4DD0F3C}"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3051587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B03B05-C010-4AC8-AF78-EB39A4DD0F3C}"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110380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B03B05-C010-4AC8-AF78-EB39A4DD0F3C}"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326402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03B05-C010-4AC8-AF78-EB39A4DD0F3C}" type="datetimeFigureOut">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192228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B03B05-C010-4AC8-AF78-EB39A4DD0F3C}"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36337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B03B05-C010-4AC8-AF78-EB39A4DD0F3C}"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06676-ECAE-4489-833F-6C036985395E}" type="slidenum">
              <a:rPr lang="en-US" smtClean="0"/>
              <a:t>‹#›</a:t>
            </a:fld>
            <a:endParaRPr lang="en-US"/>
          </a:p>
        </p:txBody>
      </p:sp>
    </p:spTree>
    <p:extLst>
      <p:ext uri="{BB962C8B-B14F-4D97-AF65-F5344CB8AC3E}">
        <p14:creationId xmlns:p14="http://schemas.microsoft.com/office/powerpoint/2010/main" val="40782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03B05-C010-4AC8-AF78-EB39A4DD0F3C}" type="datetimeFigureOut">
              <a:rPr lang="en-US" smtClean="0"/>
              <a:t>3/27/2024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06676-ECAE-4489-833F-6C036985395E}" type="slidenum">
              <a:rPr lang="en-US" smtClean="0"/>
              <a:t>‹#›</a:t>
            </a:fld>
            <a:endParaRPr lang="en-US"/>
          </a:p>
        </p:txBody>
      </p:sp>
    </p:spTree>
    <p:extLst>
      <p:ext uri="{BB962C8B-B14F-4D97-AF65-F5344CB8AC3E}">
        <p14:creationId xmlns:p14="http://schemas.microsoft.com/office/powerpoint/2010/main" val="354744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Maslin </a:t>
            </a:r>
            <a:r>
              <a:rPr lang="en-US"/>
              <a:t>Chapter 5</a:t>
            </a:r>
            <a:r>
              <a:rPr lang="en-US" dirty="0"/>
              <a:t/>
            </a:r>
            <a:br>
              <a:rPr lang="en-US" dirty="0"/>
            </a:br>
            <a:r>
              <a:rPr lang="en-US" dirty="0"/>
              <a:t>Functionalism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193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E55E68-CE5E-B52A-0B76-C45876A8469F}"/>
              </a:ext>
            </a:extLst>
          </p:cNvPr>
          <p:cNvSpPr>
            <a:spLocks noGrp="1"/>
          </p:cNvSpPr>
          <p:nvPr>
            <p:ph type="title"/>
          </p:nvPr>
        </p:nvSpPr>
        <p:spPr/>
        <p:txBody>
          <a:bodyPr/>
          <a:lstStyle/>
          <a:p>
            <a:r>
              <a:rPr lang="en-US" dirty="0"/>
              <a:t>Machine Functionalism</a:t>
            </a:r>
          </a:p>
        </p:txBody>
      </p:sp>
      <p:sp>
        <p:nvSpPr>
          <p:cNvPr id="3" name="Content Placeholder 2">
            <a:extLst>
              <a:ext uri="{FF2B5EF4-FFF2-40B4-BE49-F238E27FC236}">
                <a16:creationId xmlns:a16="http://schemas.microsoft.com/office/drawing/2014/main" xmlns="" id="{A5C6FAC8-F38B-EA1E-AEEC-5EBBB2946E86}"/>
              </a:ext>
            </a:extLst>
          </p:cNvPr>
          <p:cNvSpPr>
            <a:spLocks noGrp="1"/>
          </p:cNvSpPr>
          <p:nvPr>
            <p:ph idx="1"/>
          </p:nvPr>
        </p:nvSpPr>
        <p:spPr/>
        <p:txBody>
          <a:bodyPr/>
          <a:lstStyle/>
          <a:p>
            <a:pPr marL="0" indent="0">
              <a:buNone/>
            </a:pPr>
            <a:r>
              <a:rPr lang="en-US" dirty="0"/>
              <a:t>Each mental system is described by at least one Turing Machine Table (TM) of a certain sort, and each type of mental state is identical to one of the machine table states.</a:t>
            </a:r>
          </a:p>
          <a:p>
            <a:pPr marL="0" indent="0">
              <a:buNone/>
            </a:pPr>
            <a:r>
              <a:rPr lang="en-US" dirty="0"/>
              <a:t>Example:  Machine table for a Coke machine</a:t>
            </a:r>
          </a:p>
          <a:p>
            <a:pPr marL="0" indent="0">
              <a:buNone/>
            </a:pPr>
            <a:r>
              <a:rPr lang="en-US" dirty="0"/>
              <a:t>	The TM itself is an abstract automaton</a:t>
            </a:r>
          </a:p>
          <a:p>
            <a:pPr marL="0" indent="0">
              <a:buNone/>
            </a:pPr>
            <a:r>
              <a:rPr lang="en-US" dirty="0"/>
              <a:t>	The table is a description of the TM</a:t>
            </a:r>
          </a:p>
        </p:txBody>
      </p:sp>
    </p:spTree>
    <p:extLst>
      <p:ext uri="{BB962C8B-B14F-4D97-AF65-F5344CB8AC3E}">
        <p14:creationId xmlns:p14="http://schemas.microsoft.com/office/powerpoint/2010/main" val="375446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9EB57F-1572-F998-3BCC-65583C37473C}"/>
              </a:ext>
            </a:extLst>
          </p:cNvPr>
          <p:cNvSpPr>
            <a:spLocks noGrp="1"/>
          </p:cNvSpPr>
          <p:nvPr>
            <p:ph type="title"/>
          </p:nvPr>
        </p:nvSpPr>
        <p:spPr/>
        <p:txBody>
          <a:bodyPr/>
          <a:lstStyle/>
          <a:p>
            <a:r>
              <a:rPr lang="en-US" dirty="0"/>
              <a:t>Machine Table for Coke Machine</a:t>
            </a:r>
          </a:p>
        </p:txBody>
      </p:sp>
      <p:sp>
        <p:nvSpPr>
          <p:cNvPr id="3" name="Content Placeholder 2">
            <a:extLst>
              <a:ext uri="{FF2B5EF4-FFF2-40B4-BE49-F238E27FC236}">
                <a16:creationId xmlns:a16="http://schemas.microsoft.com/office/drawing/2014/main" xmlns="" id="{1E0A22AC-C087-A63F-4046-E4520F0891DA}"/>
              </a:ext>
            </a:extLst>
          </p:cNvPr>
          <p:cNvSpPr>
            <a:spLocks noGrp="1"/>
          </p:cNvSpPr>
          <p:nvPr>
            <p:ph idx="1"/>
          </p:nvPr>
        </p:nvSpPr>
        <p:spPr/>
        <p:txBody>
          <a:bodyPr>
            <a:normAutofit fontScale="85000" lnSpcReduction="10000"/>
          </a:bodyPr>
          <a:lstStyle/>
          <a:p>
            <a:pPr marL="1371600" lvl="3" indent="0">
              <a:buNone/>
            </a:pPr>
            <a:r>
              <a:rPr lang="en-US" dirty="0"/>
              <a:t>		S1 = Dime desire		S2 = Nickel Desire</a:t>
            </a:r>
          </a:p>
          <a:p>
            <a:pPr marL="1371600" lvl="3" indent="0">
              <a:buNone/>
            </a:pPr>
            <a:endParaRPr lang="en-US" dirty="0"/>
          </a:p>
          <a:p>
            <a:pPr marL="1371600" lvl="3" indent="0">
              <a:buNone/>
            </a:pPr>
            <a:r>
              <a:rPr lang="en-US" dirty="0"/>
              <a:t>Nickel 	Emit no output		Emit a Coke</a:t>
            </a:r>
          </a:p>
          <a:p>
            <a:pPr marL="1371600" lvl="3" indent="0">
              <a:buNone/>
            </a:pPr>
            <a:r>
              <a:rPr lang="en-US" dirty="0"/>
              <a:t>input	Go to S2			Goes to S1</a:t>
            </a:r>
          </a:p>
          <a:p>
            <a:pPr marL="1371600" lvl="3" indent="0">
              <a:buNone/>
            </a:pPr>
            <a:endParaRPr lang="en-US" dirty="0"/>
          </a:p>
          <a:p>
            <a:pPr marL="1371600" lvl="3" indent="0">
              <a:buNone/>
            </a:pPr>
            <a:r>
              <a:rPr lang="en-US" dirty="0"/>
              <a:t>Dime 	Emit a Coke 		Emit a Coke and</a:t>
            </a:r>
          </a:p>
          <a:p>
            <a:pPr marL="1371600" lvl="3" indent="0">
              <a:buNone/>
            </a:pPr>
            <a:r>
              <a:rPr lang="en-US" dirty="0"/>
              <a:t>input	Stay in S1		nickel. Go to S1</a:t>
            </a:r>
          </a:p>
          <a:p>
            <a:pPr marL="1371600" lvl="3" indent="0">
              <a:buNone/>
            </a:pPr>
            <a:endParaRPr lang="en-US" dirty="0"/>
          </a:p>
          <a:p>
            <a:pPr marL="1371600" lvl="3" indent="0">
              <a:buNone/>
            </a:pPr>
            <a:r>
              <a:rPr lang="en-US" dirty="0"/>
              <a:t>If we considered the Coke machine a mental system, it would consist of two mental states: S1 = dime desire; S2 = nickel </a:t>
            </a:r>
            <a:r>
              <a:rPr lang="en-US" dirty="0" smtClean="0"/>
              <a:t>desire</a:t>
            </a:r>
          </a:p>
          <a:p>
            <a:pPr marL="1371600" lvl="3" indent="0">
              <a:buNone/>
            </a:pPr>
            <a:endParaRPr lang="en-US" dirty="0"/>
          </a:p>
          <a:p>
            <a:pPr marL="1371600" lvl="3" indent="0">
              <a:buNone/>
            </a:pPr>
            <a:r>
              <a:rPr lang="en-US" dirty="0" smtClean="0"/>
              <a:t>Inputs and outputs are specified explicitly, but internal states (S1 and S2) specified only implicitly, i.e., only by the set of transition probabilities given in the machine table.  S1 and S2 can have any natures (even non-physical natures) so long as those natures connect the states to each other and to the inputs and outputs specified in the machine table.  (Block) </a:t>
            </a:r>
            <a:endParaRPr lang="en-US" dirty="0"/>
          </a:p>
        </p:txBody>
      </p:sp>
    </p:spTree>
    <p:extLst>
      <p:ext uri="{BB962C8B-B14F-4D97-AF65-F5344CB8AC3E}">
        <p14:creationId xmlns:p14="http://schemas.microsoft.com/office/powerpoint/2010/main" val="247523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0C11F-4309-8C5E-149E-C7EB6C8869B6}"/>
              </a:ext>
            </a:extLst>
          </p:cNvPr>
          <p:cNvSpPr>
            <a:spLocks noGrp="1"/>
          </p:cNvSpPr>
          <p:nvPr>
            <p:ph type="title"/>
          </p:nvPr>
        </p:nvSpPr>
        <p:spPr/>
        <p:txBody>
          <a:bodyPr/>
          <a:lstStyle/>
          <a:p>
            <a:r>
              <a:rPr lang="en-US" dirty="0"/>
              <a:t>Machine Table for Coke Machine</a:t>
            </a:r>
          </a:p>
        </p:txBody>
      </p:sp>
      <p:sp>
        <p:nvSpPr>
          <p:cNvPr id="3" name="Content Placeholder 2">
            <a:extLst>
              <a:ext uri="{FF2B5EF4-FFF2-40B4-BE49-F238E27FC236}">
                <a16:creationId xmlns:a16="http://schemas.microsoft.com/office/drawing/2014/main" xmlns="" id="{11119567-D1A9-EF2C-35D6-880DDD6BC0EB}"/>
              </a:ext>
            </a:extLst>
          </p:cNvPr>
          <p:cNvSpPr>
            <a:spLocks noGrp="1"/>
          </p:cNvSpPr>
          <p:nvPr>
            <p:ph idx="1"/>
          </p:nvPr>
        </p:nvSpPr>
        <p:spPr/>
        <p:txBody>
          <a:bodyPr>
            <a:normAutofit fontScale="70000" lnSpcReduction="20000"/>
          </a:bodyPr>
          <a:lstStyle/>
          <a:p>
            <a:pPr marL="0" indent="0">
              <a:buNone/>
            </a:pPr>
            <a:r>
              <a:rPr lang="en-US" dirty="0"/>
              <a:t>The table shows the specific relationship between the inputs, outputs, and states of the system.  It indicates two functions:</a:t>
            </a:r>
          </a:p>
          <a:p>
            <a:pPr marL="0" indent="0">
              <a:buNone/>
            </a:pPr>
            <a:r>
              <a:rPr lang="en-US" dirty="0"/>
              <a:t>	1. the transitions from inputs and states to outputs.  For example, if the machine is in S1 (i.e., has dime desire) and we put a dime into the machine, the machine puts out a Coke and remains the state S1</a:t>
            </a:r>
          </a:p>
          <a:p>
            <a:pPr marL="0" indent="0">
              <a:buNone/>
            </a:pPr>
            <a:r>
              <a:rPr lang="en-US" dirty="0"/>
              <a:t>	2. the transition from inputs and states to states.  For example, if the machine is in S1 (i.e., has dime desire) and we put in a nickel, the machine emits no output but goes into S2 (i.e., has nickel desire).  Note S1 (dime desire) is part of the causal story of machine going into S2.  Mental states are individuated partly in terms of causal relations to other mental states. </a:t>
            </a:r>
          </a:p>
          <a:p>
            <a:pPr marL="0" indent="0">
              <a:buNone/>
            </a:pPr>
            <a:endParaRPr lang="en-US" dirty="0"/>
          </a:p>
          <a:p>
            <a:pPr marL="0" indent="0">
              <a:buNone/>
            </a:pPr>
            <a:r>
              <a:rPr lang="en-US" dirty="0"/>
              <a:t>There are four conditions to which the Coke machine table is equivalent to or representative of. </a:t>
            </a:r>
          </a:p>
        </p:txBody>
      </p:sp>
    </p:spTree>
    <p:extLst>
      <p:ext uri="{BB962C8B-B14F-4D97-AF65-F5344CB8AC3E}">
        <p14:creationId xmlns:p14="http://schemas.microsoft.com/office/powerpoint/2010/main" val="438061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2F5A43-F5F9-00BB-0283-1E2A7770E1FD}"/>
              </a:ext>
            </a:extLst>
          </p:cNvPr>
          <p:cNvSpPr>
            <a:spLocks noGrp="1"/>
          </p:cNvSpPr>
          <p:nvPr>
            <p:ph type="title"/>
          </p:nvPr>
        </p:nvSpPr>
        <p:spPr/>
        <p:txBody>
          <a:bodyPr/>
          <a:lstStyle/>
          <a:p>
            <a:r>
              <a:rPr lang="en-US" dirty="0"/>
              <a:t>Machine Table for Coke Machine</a:t>
            </a:r>
          </a:p>
        </p:txBody>
      </p:sp>
      <p:sp>
        <p:nvSpPr>
          <p:cNvPr id="3" name="Content Placeholder 2">
            <a:extLst>
              <a:ext uri="{FF2B5EF4-FFF2-40B4-BE49-F238E27FC236}">
                <a16:creationId xmlns:a16="http://schemas.microsoft.com/office/drawing/2014/main" xmlns="" id="{229B59AF-4356-12CE-A280-EB8DC059EA81}"/>
              </a:ext>
            </a:extLst>
          </p:cNvPr>
          <p:cNvSpPr>
            <a:spLocks noGrp="1"/>
          </p:cNvSpPr>
          <p:nvPr>
            <p:ph idx="1"/>
          </p:nvPr>
        </p:nvSpPr>
        <p:spPr/>
        <p:txBody>
          <a:bodyPr>
            <a:normAutofit fontScale="85000" lnSpcReduction="10000"/>
          </a:bodyPr>
          <a:lstStyle/>
          <a:p>
            <a:pPr marL="0" indent="0">
              <a:buNone/>
            </a:pPr>
            <a:r>
              <a:rPr lang="en-US" dirty="0"/>
              <a:t>Any system that has a set of inputs, outputs, and states related in the way specified by the machine table is “described” by the machine table and is a “realization” of the abstract automaton specified by the machine table.</a:t>
            </a:r>
          </a:p>
          <a:p>
            <a:pPr marL="0" indent="0">
              <a:buNone/>
            </a:pPr>
            <a:endParaRPr lang="en-US" dirty="0"/>
          </a:p>
          <a:p>
            <a:pPr marL="0" indent="0">
              <a:buNone/>
            </a:pPr>
            <a:r>
              <a:rPr lang="en-US" dirty="0"/>
              <a:t>The abstract automation or Turing machine  can be realized by other machines, e.g., a 7-Up machine constructed of different material than that of the Coke machine, as long as the inputs, outputs, and states are related in the way specified by the machine table.</a:t>
            </a:r>
          </a:p>
          <a:p>
            <a:pPr marL="0" indent="0">
              <a:buNone/>
            </a:pPr>
            <a:endParaRPr lang="en-US" dirty="0"/>
          </a:p>
        </p:txBody>
      </p:sp>
    </p:spTree>
    <p:extLst>
      <p:ext uri="{BB962C8B-B14F-4D97-AF65-F5344CB8AC3E}">
        <p14:creationId xmlns:p14="http://schemas.microsoft.com/office/powerpoint/2010/main" val="3728161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BF773B-2B73-73DF-BF30-DE0D2D3A67ED}"/>
              </a:ext>
            </a:extLst>
          </p:cNvPr>
          <p:cNvSpPr>
            <a:spLocks noGrp="1"/>
          </p:cNvSpPr>
          <p:nvPr>
            <p:ph type="title"/>
          </p:nvPr>
        </p:nvSpPr>
        <p:spPr/>
        <p:txBody>
          <a:bodyPr/>
          <a:lstStyle/>
          <a:p>
            <a:r>
              <a:rPr lang="en-US" dirty="0"/>
              <a:t>Machine Table for Coke Machine</a:t>
            </a:r>
          </a:p>
        </p:txBody>
      </p:sp>
      <p:sp>
        <p:nvSpPr>
          <p:cNvPr id="3" name="Content Placeholder 2">
            <a:extLst>
              <a:ext uri="{FF2B5EF4-FFF2-40B4-BE49-F238E27FC236}">
                <a16:creationId xmlns:a16="http://schemas.microsoft.com/office/drawing/2014/main" xmlns="" id="{12E1203C-640E-9E1B-C047-1CF2AABC5D48}"/>
              </a:ext>
            </a:extLst>
          </p:cNvPr>
          <p:cNvSpPr>
            <a:spLocks noGrp="1"/>
          </p:cNvSpPr>
          <p:nvPr>
            <p:ph idx="1"/>
          </p:nvPr>
        </p:nvSpPr>
        <p:spPr/>
        <p:txBody>
          <a:bodyPr>
            <a:normAutofit fontScale="92500" lnSpcReduction="10000"/>
          </a:bodyPr>
          <a:lstStyle/>
          <a:p>
            <a:pPr marL="0" indent="0">
              <a:buNone/>
            </a:pPr>
            <a:r>
              <a:rPr lang="en-US" dirty="0"/>
              <a:t>We can use the machine table to describe any system that has inputs, outputs, and internal states in the way specified by the machine table.</a:t>
            </a:r>
          </a:p>
          <a:p>
            <a:pPr marL="0" indent="0">
              <a:buNone/>
            </a:pPr>
            <a:r>
              <a:rPr lang="en-US" dirty="0"/>
              <a:t>Functionalists claim that in the same way that we can describe what it is for a simple system to be in state S1 or S2 in terms of the machine table, we can describe for any complex system that has inputs, outputs, and internal states what it is for that system to be in a particular state by a complex machine table. </a:t>
            </a:r>
          </a:p>
          <a:p>
            <a:pPr marL="0" indent="0">
              <a:buNone/>
            </a:pPr>
            <a:endParaRPr lang="en-US" dirty="0"/>
          </a:p>
        </p:txBody>
      </p:sp>
    </p:spTree>
    <p:extLst>
      <p:ext uri="{BB962C8B-B14F-4D97-AF65-F5344CB8AC3E}">
        <p14:creationId xmlns:p14="http://schemas.microsoft.com/office/powerpoint/2010/main" val="3808835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33983-5AD8-3699-855C-E7E3FCA8030D}"/>
              </a:ext>
            </a:extLst>
          </p:cNvPr>
          <p:cNvSpPr>
            <a:spLocks noGrp="1"/>
          </p:cNvSpPr>
          <p:nvPr>
            <p:ph type="title"/>
          </p:nvPr>
        </p:nvSpPr>
        <p:spPr/>
        <p:txBody>
          <a:bodyPr/>
          <a:lstStyle/>
          <a:p>
            <a:r>
              <a:rPr lang="en-US" dirty="0"/>
              <a:t>Machine Table for Coke Machine</a:t>
            </a:r>
          </a:p>
        </p:txBody>
      </p:sp>
      <p:sp>
        <p:nvSpPr>
          <p:cNvPr id="3" name="Content Placeholder 2">
            <a:extLst>
              <a:ext uri="{FF2B5EF4-FFF2-40B4-BE49-F238E27FC236}">
                <a16:creationId xmlns:a16="http://schemas.microsoft.com/office/drawing/2014/main" xmlns="" id="{F4A9248D-0AD8-A192-C6DC-EC5B82CF0EE4}"/>
              </a:ext>
            </a:extLst>
          </p:cNvPr>
          <p:cNvSpPr>
            <a:spLocks noGrp="1"/>
          </p:cNvSpPr>
          <p:nvPr>
            <p:ph idx="1"/>
          </p:nvPr>
        </p:nvSpPr>
        <p:spPr/>
        <p:txBody>
          <a:bodyPr>
            <a:normAutofit fontScale="92500"/>
          </a:bodyPr>
          <a:lstStyle/>
          <a:p>
            <a:pPr marL="0" indent="0">
              <a:buNone/>
            </a:pPr>
            <a:r>
              <a:rPr lang="en-US" dirty="0"/>
              <a:t>Putnam’s Qualifications</a:t>
            </a:r>
          </a:p>
          <a:p>
            <a:pPr marL="0" indent="0">
              <a:buNone/>
            </a:pPr>
            <a:r>
              <a:rPr lang="en-US" dirty="0"/>
              <a:t>	1. When applied to an organism, we must introduce the notion of a probabilistic automaton – a Turing machine with probabilistic transitions between states rather than deterministic ones</a:t>
            </a:r>
          </a:p>
          <a:p>
            <a:pPr marL="0" indent="0">
              <a:buNone/>
            </a:pPr>
            <a:r>
              <a:rPr lang="en-US" dirty="0"/>
              <a:t>	2. We must allow for the probabilistic automaton to have sensory inputs, and motor-behavioral outputs.  (Needed for TM as a model for mental operations of </a:t>
            </a:r>
            <a:r>
              <a:rPr lang="en-US"/>
              <a:t>an organism.)</a:t>
            </a:r>
            <a:endParaRPr lang="en-US" dirty="0"/>
          </a:p>
        </p:txBody>
      </p:sp>
    </p:spTree>
    <p:extLst>
      <p:ext uri="{BB962C8B-B14F-4D97-AF65-F5344CB8AC3E}">
        <p14:creationId xmlns:p14="http://schemas.microsoft.com/office/powerpoint/2010/main" val="28530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Functionalism as a Theory of Mind</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Human mind is an enormously complex machine table incarnated in the neurophysiological processes of the brain</a:t>
            </a:r>
          </a:p>
          <a:p>
            <a:pPr marL="0" indent="0">
              <a:buNone/>
            </a:pPr>
            <a:r>
              <a:rPr lang="en-US" dirty="0"/>
              <a:t>Human beings receive inputs in the form of sensory and perceptual information.  This information is then processed in the brain. Then there is output in the form of behavior.</a:t>
            </a:r>
          </a:p>
          <a:p>
            <a:pPr marL="0" indent="0">
              <a:buNone/>
            </a:pPr>
            <a:r>
              <a:rPr lang="en-US" dirty="0"/>
              <a:t>What makes any mental state the mental state that it is (what makes a pain a pain) is its having a certain causal role in relation to inputs, outputs, and other mental states. </a:t>
            </a:r>
          </a:p>
        </p:txBody>
      </p:sp>
    </p:spTree>
    <p:extLst>
      <p:ext uri="{BB962C8B-B14F-4D97-AF65-F5344CB8AC3E}">
        <p14:creationId xmlns:p14="http://schemas.microsoft.com/office/powerpoint/2010/main" val="1497594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goes on in our brains?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Kathleen Wilkes’s washing machine (hierarchically structured with subsystems)</a:t>
            </a:r>
          </a:p>
          <a:p>
            <a:pPr marL="0" indent="0">
              <a:buNone/>
            </a:pPr>
            <a:endParaRPr lang="en-US" dirty="0"/>
          </a:p>
          <a:p>
            <a:pPr marL="0" indent="0">
              <a:buNone/>
            </a:pPr>
            <a:r>
              <a:rPr lang="en-US" dirty="0"/>
              <a:t>Simplest functions are realized in molecules and atoms that make up nerve cells.  Higher functions realized in brain structures like hippocampus which is linked to long-term memories or </a:t>
            </a:r>
            <a:r>
              <a:rPr lang="en-US" dirty="0" err="1"/>
              <a:t>Broca’s</a:t>
            </a:r>
            <a:r>
              <a:rPr lang="en-US" dirty="0"/>
              <a:t> area which is linked to language processing. </a:t>
            </a:r>
          </a:p>
          <a:p>
            <a:pPr marL="0" indent="0">
              <a:buNone/>
            </a:pPr>
            <a:r>
              <a:rPr lang="en-US" dirty="0"/>
              <a:t>Functionalism is an information processing model of the mind. </a:t>
            </a:r>
          </a:p>
          <a:p>
            <a:pPr marL="0" indent="0">
              <a:buNone/>
            </a:pPr>
            <a:endParaRPr lang="en-US" dirty="0"/>
          </a:p>
        </p:txBody>
      </p:sp>
    </p:spTree>
    <p:extLst>
      <p:ext uri="{BB962C8B-B14F-4D97-AF65-F5344CB8AC3E}">
        <p14:creationId xmlns:p14="http://schemas.microsoft.com/office/powerpoint/2010/main" val="2070104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of Functionalism</a:t>
            </a:r>
          </a:p>
        </p:txBody>
      </p:sp>
      <p:sp>
        <p:nvSpPr>
          <p:cNvPr id="3" name="Content Placeholder 2"/>
          <p:cNvSpPr>
            <a:spLocks noGrp="1"/>
          </p:cNvSpPr>
          <p:nvPr>
            <p:ph idx="1"/>
          </p:nvPr>
        </p:nvSpPr>
        <p:spPr/>
        <p:txBody>
          <a:bodyPr>
            <a:normAutofit fontScale="85000" lnSpcReduction="10000"/>
          </a:bodyPr>
          <a:lstStyle/>
          <a:p>
            <a:pPr marL="514350" indent="-514350">
              <a:buAutoNum type="arabicPeriod"/>
            </a:pPr>
            <a:r>
              <a:rPr lang="en-US" dirty="0"/>
              <a:t>Avoids behaviorism’s error of identifying mental states with behavior or potential outward behavior and also identity theory’s error of claiming that mental states can only exist as states of human brains</a:t>
            </a:r>
          </a:p>
          <a:p>
            <a:pPr marL="514350" indent="-514350">
              <a:buAutoNum type="arabicPeriod"/>
            </a:pPr>
            <a:r>
              <a:rPr lang="en-US" dirty="0"/>
              <a:t> May fit with common sense idea that states like pain result from input (tissue damage) and causes pain behavior and desire to be rid of pain.</a:t>
            </a:r>
          </a:p>
          <a:p>
            <a:pPr marL="514350" indent="-514350">
              <a:buAutoNum type="arabicPeriod"/>
            </a:pPr>
            <a:r>
              <a:rPr lang="en-US" dirty="0"/>
              <a:t>Avoids problem of mind/body causal interaction, since mental states are defined in terms of the entire function of inputs, internal transition states, and outputs. </a:t>
            </a:r>
          </a:p>
        </p:txBody>
      </p:sp>
    </p:spTree>
    <p:extLst>
      <p:ext uri="{BB962C8B-B14F-4D97-AF65-F5344CB8AC3E}">
        <p14:creationId xmlns:p14="http://schemas.microsoft.com/office/powerpoint/2010/main" val="2397354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for Functionalism</a:t>
            </a:r>
          </a:p>
        </p:txBody>
      </p:sp>
      <p:sp>
        <p:nvSpPr>
          <p:cNvPr id="3" name="Content Placeholder 2"/>
          <p:cNvSpPr>
            <a:spLocks noGrp="1"/>
          </p:cNvSpPr>
          <p:nvPr>
            <p:ph idx="1"/>
          </p:nvPr>
        </p:nvSpPr>
        <p:spPr/>
        <p:txBody>
          <a:bodyPr>
            <a:normAutofit fontScale="85000" lnSpcReduction="20000"/>
          </a:bodyPr>
          <a:lstStyle/>
          <a:p>
            <a:pPr marL="0" indent="0">
              <a:buNone/>
            </a:pPr>
            <a:endParaRPr lang="en-US" dirty="0"/>
          </a:p>
          <a:p>
            <a:pPr marL="0" indent="0">
              <a:buNone/>
            </a:pPr>
            <a:r>
              <a:rPr lang="en-US" dirty="0"/>
              <a:t>Functionalism cannot account for:</a:t>
            </a:r>
          </a:p>
          <a:p>
            <a:pPr marL="0" indent="0">
              <a:buNone/>
            </a:pPr>
            <a:r>
              <a:rPr lang="en-US" dirty="0"/>
              <a:t>	1. Qualia – the subjectivity and privacy of 	mental states like </a:t>
            </a:r>
            <a:r>
              <a:rPr lang="en-US" dirty="0"/>
              <a:t>sensations. </a:t>
            </a:r>
            <a:r>
              <a:rPr lang="en-US" dirty="0" smtClean="0"/>
              <a:t>Functionalism is 	either guilty of “liberalism” by attributing </a:t>
            </a:r>
            <a:r>
              <a:rPr lang="en-US" dirty="0"/>
              <a:t>mental </a:t>
            </a:r>
            <a:r>
              <a:rPr lang="en-US" dirty="0" smtClean="0"/>
              <a:t>	states </a:t>
            </a:r>
            <a:r>
              <a:rPr lang="en-US" dirty="0"/>
              <a:t>to things that don’t have </a:t>
            </a:r>
            <a:r>
              <a:rPr lang="en-US" dirty="0" smtClean="0"/>
              <a:t>them or 	“chauvinism” by denying mental states to thing 	that have them. (Block)</a:t>
            </a:r>
            <a:endParaRPr lang="en-US" dirty="0"/>
          </a:p>
          <a:p>
            <a:pPr marL="0" indent="0">
              <a:buNone/>
            </a:pPr>
            <a:endParaRPr lang="en-US" dirty="0"/>
          </a:p>
          <a:p>
            <a:pPr marL="0" indent="0">
              <a:buNone/>
            </a:pPr>
            <a:r>
              <a:rPr lang="en-US" dirty="0"/>
              <a:t>	2. Intentionality – that mental states like 	beliefs, desires, and emotions are about 	certain </a:t>
            </a:r>
            <a:r>
              <a:rPr lang="en-US" dirty="0" smtClean="0"/>
              <a:t>things (Maslin, Searle) </a:t>
            </a:r>
            <a:endParaRPr lang="en-US" dirty="0"/>
          </a:p>
        </p:txBody>
      </p:sp>
    </p:spTree>
    <p:extLst>
      <p:ext uri="{BB962C8B-B14F-4D97-AF65-F5344CB8AC3E}">
        <p14:creationId xmlns:p14="http://schemas.microsoft.com/office/powerpoint/2010/main" val="3914085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Mind is a function.</a:t>
            </a:r>
          </a:p>
        </p:txBody>
      </p:sp>
      <p:sp>
        <p:nvSpPr>
          <p:cNvPr id="3" name="Content Placeholder 2"/>
          <p:cNvSpPr>
            <a:spLocks noGrp="1"/>
          </p:cNvSpPr>
          <p:nvPr>
            <p:ph idx="1"/>
          </p:nvPr>
        </p:nvSpPr>
        <p:spPr/>
        <p:txBody>
          <a:bodyPr/>
          <a:lstStyle/>
          <a:p>
            <a:pPr marL="0" indent="0">
              <a:buNone/>
            </a:pPr>
            <a:r>
              <a:rPr lang="en-US" dirty="0"/>
              <a:t>What is a function?</a:t>
            </a:r>
          </a:p>
          <a:p>
            <a:pPr marL="0" indent="0">
              <a:buNone/>
            </a:pPr>
            <a:r>
              <a:rPr lang="en-US" dirty="0"/>
              <a:t>Example of thermostat.  Other examples?</a:t>
            </a:r>
          </a:p>
          <a:p>
            <a:pPr marL="0" indent="0">
              <a:buNone/>
            </a:pPr>
            <a:r>
              <a:rPr lang="en-US" dirty="0"/>
              <a:t>Distinguish: </a:t>
            </a:r>
          </a:p>
          <a:p>
            <a:pPr marL="0" indent="0">
              <a:buNone/>
            </a:pPr>
            <a:r>
              <a:rPr lang="en-US" dirty="0"/>
              <a:t>	The function of X (what job X performs)</a:t>
            </a:r>
          </a:p>
          <a:p>
            <a:pPr marL="0" indent="0">
              <a:buNone/>
            </a:pPr>
            <a:r>
              <a:rPr lang="en-US" dirty="0"/>
              <a:t>	What arrangements enable something to 	perform its function</a:t>
            </a:r>
          </a:p>
        </p:txBody>
      </p:sp>
    </p:spTree>
    <p:extLst>
      <p:ext uri="{BB962C8B-B14F-4D97-AF65-F5344CB8AC3E}">
        <p14:creationId xmlns:p14="http://schemas.microsoft.com/office/powerpoint/2010/main" val="3414709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Block’s </a:t>
            </a:r>
            <a:r>
              <a:rPr lang="en-US" dirty="0"/>
              <a:t>Objection to Functionalism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pPr marL="0" indent="0">
              <a:buNone/>
            </a:pPr>
            <a:r>
              <a:rPr lang="en-US" dirty="0" smtClean="0"/>
              <a:t>Functionalism is either too liberal because it attributes mental states to systems that do not have them or chauvinistic because it withholds mental state from systems that have them.  </a:t>
            </a:r>
          </a:p>
          <a:p>
            <a:pPr marL="0" indent="0">
              <a:buNone/>
            </a:pPr>
            <a:endParaRPr lang="en-US" dirty="0"/>
          </a:p>
          <a:p>
            <a:pPr marL="0" indent="0">
              <a:buNone/>
            </a:pPr>
            <a:r>
              <a:rPr lang="en-US" dirty="0" smtClean="0"/>
              <a:t>Liberalism is shown by:</a:t>
            </a:r>
            <a:endParaRPr lang="en-US" dirty="0"/>
          </a:p>
          <a:p>
            <a:pPr marL="0" indent="0">
              <a:buNone/>
            </a:pPr>
            <a:r>
              <a:rPr lang="en-US" dirty="0"/>
              <a:t>	Homunculi-Headed Robots</a:t>
            </a:r>
          </a:p>
          <a:p>
            <a:pPr marL="0" indent="0">
              <a:buNone/>
            </a:pPr>
            <a:r>
              <a:rPr lang="en-US" dirty="0"/>
              <a:t>	The </a:t>
            </a:r>
            <a:r>
              <a:rPr lang="en-US" dirty="0" smtClean="0"/>
              <a:t>China Mind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49177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Homunculi-head</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Homunculi-head</a:t>
            </a:r>
            <a:r>
              <a:rPr lang="en-US" dirty="0"/>
              <a:t>. Imagine a body externally like a human body, say yours, but internally quite different. The neurons from sensory organs are connected to a bank of lights in a hollow cavity in the head. A set of buttons connects to the motor-output neurons. Inside the cavity resides a group of little men. Each has a very simple task: to implement a “square” of an adequate machine table that describes you. On one wall is a bulletin board on which is posted a state card, i.e., a card that bears a symbol designating one of the states specified in the machine table. Here is what the little men do: Suppose the posted card has a ‘G’ on it… Suppose the light representing input I17 goes on. One of the G-men has the following as his sole task: when the card reads ‘G’ and the I17 light goes on, he presses output button O191 and changes the state card to ‘M’… In spite of the low level of intelligence required of each little man, the system as a whole manages to simulate you because the functional organization they have been trained to realize is yours… </a:t>
            </a:r>
            <a:r>
              <a:rPr lang="en-US" dirty="0" smtClean="0"/>
              <a:t>(Block, p</a:t>
            </a:r>
            <a:r>
              <a:rPr lang="en-US" dirty="0"/>
              <a:t>. 278)</a:t>
            </a:r>
            <a:endParaRPr lang="en-US" dirty="0"/>
          </a:p>
        </p:txBody>
      </p:sp>
    </p:spTree>
    <p:extLst>
      <p:ext uri="{BB962C8B-B14F-4D97-AF65-F5344CB8AC3E}">
        <p14:creationId xmlns:p14="http://schemas.microsoft.com/office/powerpoint/2010/main" val="2504860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China Mind</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China Mind</a:t>
            </a:r>
            <a:r>
              <a:rPr lang="en-US" dirty="0" smtClean="0"/>
              <a:t>: Suppose we convert the government of China to functionalism, and we convince its officials to realize a human mind for an hour.  We provide each of the billion people in China (I chose China because it has a billion inhabitants.) with a specially designed </a:t>
            </a:r>
            <a:r>
              <a:rPr lang="en-US" dirty="0" err="1" smtClean="0"/>
              <a:t>twoway</a:t>
            </a:r>
            <a:r>
              <a:rPr lang="en-US" dirty="0" smtClean="0"/>
              <a:t> radio that connects them in </a:t>
            </a:r>
            <a:r>
              <a:rPr lang="en-US" dirty="0" err="1" smtClean="0"/>
              <a:t>theapproriate</a:t>
            </a:r>
            <a:r>
              <a:rPr lang="en-US" dirty="0" smtClean="0"/>
              <a:t> way to other persons and o the artificial body mentioned in the previous example.  We replace each of the little men with a citizen of China plus his radio. Instead of a bulletin board, we arrange to have letters displayed on a series of satellites placed so that they can be seen from anywhere in China. </a:t>
            </a:r>
            <a:endParaRPr lang="en-US" dirty="0"/>
          </a:p>
          <a:p>
            <a:pPr marL="0" indent="0">
              <a:buNone/>
            </a:pPr>
            <a:r>
              <a:rPr lang="en-US" dirty="0"/>
              <a:t>	</a:t>
            </a:r>
            <a:r>
              <a:rPr lang="en-US" dirty="0" smtClean="0"/>
              <a:t>The system of a billion people communicating with one    another plus satellites plays the role of an external “brain”                                         connected to the artificial body by radio. … </a:t>
            </a:r>
          </a:p>
          <a:p>
            <a:pPr marL="0" indent="0">
              <a:buNone/>
            </a:pPr>
            <a:r>
              <a:rPr lang="en-US" dirty="0"/>
              <a:t>	</a:t>
            </a:r>
            <a:r>
              <a:rPr lang="en-US" dirty="0" smtClean="0"/>
              <a:t>It is not al obvious that the China-body system is physically impossible.  It could be functionally equivalent to you for a short time, say an hour. (Block)</a:t>
            </a:r>
          </a:p>
        </p:txBody>
      </p:sp>
    </p:spTree>
    <p:extLst>
      <p:ext uri="{BB962C8B-B14F-4D97-AF65-F5344CB8AC3E}">
        <p14:creationId xmlns:p14="http://schemas.microsoft.com/office/powerpoint/2010/main" val="1268697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“In describing the Chinese system as a Turing Machine, I have drawn the line in such a way that is satisfies a certain type of functional description – one that you also satisfy, and one that, according to functionalism, justifies attributions of mentality.” </a:t>
            </a:r>
          </a:p>
          <a:p>
            <a:pPr marL="0" indent="0">
              <a:buNone/>
            </a:pPr>
            <a:r>
              <a:rPr lang="en-US" dirty="0" smtClean="0"/>
              <a:t>As described, the China Mind has the same functional organization as someone and so if functionalism entails ascribing mental states to someone, it entails ascribing mental states to the China Mind.</a:t>
            </a:r>
            <a:endParaRPr lang="en-US" dirty="0"/>
          </a:p>
        </p:txBody>
      </p:sp>
    </p:spTree>
    <p:extLst>
      <p:ext uri="{BB962C8B-B14F-4D97-AF65-F5344CB8AC3E}">
        <p14:creationId xmlns:p14="http://schemas.microsoft.com/office/powerpoint/2010/main" val="3283384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Block’s Absent Qualia Argument Against Functionalism</a:t>
            </a:r>
            <a:endParaRPr lang="en-US" dirty="0"/>
          </a:p>
        </p:txBody>
      </p:sp>
      <p:sp>
        <p:nvSpPr>
          <p:cNvPr id="3" name="Content Placeholder 2"/>
          <p:cNvSpPr>
            <a:spLocks noGrp="1"/>
          </p:cNvSpPr>
          <p:nvPr>
            <p:ph idx="1"/>
          </p:nvPr>
        </p:nvSpPr>
        <p:spPr/>
        <p:txBody>
          <a:bodyPr/>
          <a:lstStyle/>
          <a:p>
            <a:pPr marL="0" indent="0">
              <a:buNone/>
            </a:pPr>
            <a:r>
              <a:rPr lang="en-US" dirty="0" smtClean="0"/>
              <a:t>Does the HH-Robot and China-mind have mental states?  Would they experience things like pains, </a:t>
            </a:r>
            <a:r>
              <a:rPr lang="en-US" dirty="0" err="1" smtClean="0"/>
              <a:t>raws</a:t>
            </a:r>
            <a:r>
              <a:rPr lang="en-US" dirty="0" smtClean="0"/>
              <a:t> feels, and the qualia of perceptions?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17748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Putnam’s Response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Putnam stipulates that a pain-feeling organism must have a functional organization but has no parts which (1) themselves possess that sort of functional organization and also (2) play a crucial role in giving the whole system its functional organization.</a:t>
            </a:r>
          </a:p>
          <a:p>
            <a:pPr marL="0" indent="0">
              <a:buNone/>
            </a:pPr>
            <a:endParaRPr lang="en-US" dirty="0" smtClean="0"/>
          </a:p>
          <a:p>
            <a:pPr marL="0" indent="0">
              <a:buNone/>
            </a:pPr>
            <a:r>
              <a:rPr lang="en-US" dirty="0" smtClean="0"/>
              <a:t>Block’s response: </a:t>
            </a:r>
            <a:r>
              <a:rPr lang="en-US" dirty="0"/>
              <a:t>Block objects that this </a:t>
            </a:r>
            <a:r>
              <a:rPr lang="en-US" dirty="0" smtClean="0"/>
              <a:t>stipulation is </a:t>
            </a:r>
            <a:r>
              <a:rPr lang="en-US" i="1" dirty="0" smtClean="0"/>
              <a:t>ad hoc </a:t>
            </a:r>
            <a:r>
              <a:rPr lang="en-US" dirty="0" smtClean="0"/>
              <a:t>and too strong as it </a:t>
            </a:r>
            <a:r>
              <a:rPr lang="en-US" dirty="0"/>
              <a:t>rules out the possibility of </a:t>
            </a:r>
            <a:r>
              <a:rPr lang="en-US" dirty="0" smtClean="0"/>
              <a:t>beings </a:t>
            </a:r>
            <a:r>
              <a:rPr lang="en-US" dirty="0"/>
              <a:t>who intuitively </a:t>
            </a:r>
            <a:r>
              <a:rPr lang="en-US" i="1" dirty="0"/>
              <a:t>would</a:t>
            </a:r>
            <a:r>
              <a:rPr lang="en-US" dirty="0"/>
              <a:t> share all of </a:t>
            </a:r>
            <a:r>
              <a:rPr lang="en-US" dirty="0" smtClean="0"/>
              <a:t>our </a:t>
            </a:r>
            <a:r>
              <a:rPr lang="en-US" dirty="0"/>
              <a:t>mental states. </a:t>
            </a:r>
            <a:endParaRPr lang="en-US" dirty="0" smtClean="0"/>
          </a:p>
          <a:p>
            <a:pPr marL="0" indent="0">
              <a:buNone/>
            </a:pPr>
            <a:endParaRPr lang="en-US" dirty="0" smtClean="0"/>
          </a:p>
          <a:p>
            <a:pPr marL="0" indent="0">
              <a:buNone/>
            </a:pPr>
            <a:r>
              <a:rPr lang="en-US" dirty="0" smtClean="0"/>
              <a:t>Block offers a hypothetical case in support of his claim.  Suppose there are tiny intelligent, creatures who are smaller than our elementary particles. They build </a:t>
            </a:r>
            <a:r>
              <a:rPr lang="en-US" dirty="0"/>
              <a:t>spaceships that mimic the behavior of our elementary physical </a:t>
            </a:r>
            <a:r>
              <a:rPr lang="en-US" dirty="0" smtClean="0"/>
              <a:t>particles, like oxygen and carbon. </a:t>
            </a:r>
            <a:r>
              <a:rPr lang="en-US" dirty="0"/>
              <a:t>Imagine that </a:t>
            </a:r>
            <a:r>
              <a:rPr lang="en-US" dirty="0" smtClean="0"/>
              <a:t>we visit the planets of these creatures and then eat </a:t>
            </a:r>
            <a:r>
              <a:rPr lang="en-US" dirty="0"/>
              <a:t>food made up of </a:t>
            </a:r>
            <a:r>
              <a:rPr lang="en-US" dirty="0" smtClean="0"/>
              <a:t>them and their spaceships, and </a:t>
            </a:r>
            <a:r>
              <a:rPr lang="en-US" dirty="0"/>
              <a:t>gradually come </a:t>
            </a:r>
            <a:r>
              <a:rPr lang="en-US" dirty="0" smtClean="0"/>
              <a:t>to be made of “matter” composed </a:t>
            </a:r>
            <a:r>
              <a:rPr lang="en-US" dirty="0"/>
              <a:t>of the tiny </a:t>
            </a:r>
            <a:r>
              <a:rPr lang="en-US" dirty="0" smtClean="0"/>
              <a:t>creatures in space ships. . </a:t>
            </a:r>
            <a:r>
              <a:rPr lang="en-US" dirty="0"/>
              <a:t>According to </a:t>
            </a:r>
            <a:r>
              <a:rPr lang="en-US" dirty="0" smtClean="0"/>
              <a:t>Putnam, </a:t>
            </a:r>
            <a:r>
              <a:rPr lang="en-US" dirty="0"/>
              <a:t>this </a:t>
            </a:r>
            <a:r>
              <a:rPr lang="en-US" dirty="0" smtClean="0"/>
              <a:t>should make a difference in our mental lives. But </a:t>
            </a:r>
            <a:r>
              <a:rPr lang="en-US" dirty="0"/>
              <a:t>that seems </a:t>
            </a:r>
            <a:r>
              <a:rPr lang="en-US" dirty="0" smtClean="0"/>
              <a:t>to be the wrong conclusion.  Why should the fact that you are now made of matter that contains parts that themselves possess functional organization and that play a crucial role in our functional organization make </a:t>
            </a:r>
            <a:r>
              <a:rPr lang="en-US" dirty="0"/>
              <a:t>any </a:t>
            </a:r>
            <a:r>
              <a:rPr lang="en-US" dirty="0" smtClean="0"/>
              <a:t>difference </a:t>
            </a:r>
            <a:r>
              <a:rPr lang="en-US" dirty="0"/>
              <a:t>to what sort of mental life </a:t>
            </a:r>
            <a:r>
              <a:rPr lang="en-US" dirty="0" smtClean="0"/>
              <a:t>we would have? </a:t>
            </a:r>
            <a:endParaRPr lang="en-US" dirty="0"/>
          </a:p>
        </p:txBody>
      </p:sp>
    </p:spTree>
    <p:extLst>
      <p:ext uri="{BB962C8B-B14F-4D97-AF65-F5344CB8AC3E}">
        <p14:creationId xmlns:p14="http://schemas.microsoft.com/office/powerpoint/2010/main" val="1817719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Psychofunctionalist</a:t>
            </a:r>
            <a:r>
              <a:rPr lang="en-US" dirty="0" smtClean="0"/>
              <a:t> Response</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err="1" smtClean="0"/>
              <a:t>Psychofunctionalism</a:t>
            </a:r>
            <a:r>
              <a:rPr lang="en-US" dirty="0" smtClean="0"/>
              <a:t> specifies inputs and outputs in terms </a:t>
            </a:r>
            <a:r>
              <a:rPr lang="en-US" smtClean="0"/>
              <a:t>of species-specific neural </a:t>
            </a:r>
            <a:r>
              <a:rPr lang="en-US" dirty="0" smtClean="0"/>
              <a:t>activity.</a:t>
            </a:r>
          </a:p>
          <a:p>
            <a:pPr marL="0" indent="0">
              <a:buNone/>
            </a:pPr>
            <a:r>
              <a:rPr lang="en-US" dirty="0" smtClean="0"/>
              <a:t>Can functionalists appeal to functional </a:t>
            </a:r>
            <a:r>
              <a:rPr lang="en-US" dirty="0"/>
              <a:t>differences between the cognitive mechanisms </a:t>
            </a:r>
            <a:r>
              <a:rPr lang="en-US" dirty="0" smtClean="0"/>
              <a:t>in</a:t>
            </a:r>
            <a:r>
              <a:rPr lang="en-US" dirty="0"/>
              <a:t> </a:t>
            </a:r>
            <a:r>
              <a:rPr lang="en-US" dirty="0" smtClean="0"/>
              <a:t>our</a:t>
            </a:r>
            <a:r>
              <a:rPr lang="en-US" dirty="0"/>
              <a:t> brains and the mechanisms in the Homunculi-head and </a:t>
            </a:r>
            <a:r>
              <a:rPr lang="en-US" dirty="0" smtClean="0"/>
              <a:t>China-brain to rule our mentality in the Homunculi-Head and China-brain? </a:t>
            </a:r>
          </a:p>
          <a:p>
            <a:pPr marL="0" indent="0">
              <a:buNone/>
            </a:pPr>
            <a:r>
              <a:rPr lang="en-US" dirty="0" smtClean="0"/>
              <a:t>Block says no. </a:t>
            </a:r>
            <a:endParaRPr lang="en-US" dirty="0"/>
          </a:p>
        </p:txBody>
      </p:sp>
    </p:spTree>
    <p:extLst>
      <p:ext uri="{BB962C8B-B14F-4D97-AF65-F5344CB8AC3E}">
        <p14:creationId xmlns:p14="http://schemas.microsoft.com/office/powerpoint/2010/main" val="2851738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 Problem </a:t>
            </a:r>
            <a:r>
              <a:rPr lang="en-US" dirty="0"/>
              <a:t>of Inverted Qualia</a:t>
            </a:r>
          </a:p>
        </p:txBody>
      </p:sp>
      <p:sp>
        <p:nvSpPr>
          <p:cNvPr id="3" name="Content Placeholder 2"/>
          <p:cNvSpPr>
            <a:spLocks noGrp="1"/>
          </p:cNvSpPr>
          <p:nvPr>
            <p:ph idx="1"/>
          </p:nvPr>
        </p:nvSpPr>
        <p:spPr>
          <a:xfrm>
            <a:off x="457200" y="1676400"/>
            <a:ext cx="8229600" cy="4525963"/>
          </a:xfrm>
        </p:spPr>
        <p:txBody>
          <a:bodyPr>
            <a:normAutofit fontScale="85000" lnSpcReduction="20000"/>
          </a:bodyPr>
          <a:lstStyle/>
          <a:p>
            <a:pPr marL="0" indent="0">
              <a:buNone/>
            </a:pPr>
            <a:r>
              <a:rPr lang="en-US" dirty="0"/>
              <a:t>Couldn’t two people be in </a:t>
            </a:r>
            <a:r>
              <a:rPr lang="en-US" dirty="0" err="1" smtClean="0"/>
              <a:t>psychofunctionally</a:t>
            </a:r>
            <a:r>
              <a:rPr lang="en-US" dirty="0" smtClean="0"/>
              <a:t> </a:t>
            </a:r>
            <a:r>
              <a:rPr lang="en-US" dirty="0"/>
              <a:t>equivalent states in terms of inputs and outputs but differ in their mental states. </a:t>
            </a:r>
          </a:p>
          <a:p>
            <a:pPr marL="0" indent="0">
              <a:buNone/>
            </a:pPr>
            <a:r>
              <a:rPr lang="en-US" dirty="0"/>
              <a:t>	</a:t>
            </a:r>
            <a:r>
              <a:rPr lang="en-US" sz="2400" dirty="0" smtClean="0"/>
              <a:t>E.g., Two </a:t>
            </a:r>
            <a:r>
              <a:rPr lang="en-US" sz="2400" dirty="0"/>
              <a:t>people may both say that the tree is </a:t>
            </a:r>
            <a:r>
              <a:rPr lang="en-US" sz="2400" dirty="0" smtClean="0"/>
              <a:t>green, even 	though </a:t>
            </a:r>
            <a:r>
              <a:rPr lang="en-US" sz="2400" dirty="0"/>
              <a:t>what looks green to one person may </a:t>
            </a:r>
            <a:r>
              <a:rPr lang="en-US" sz="2400" dirty="0" smtClean="0"/>
              <a:t>look red </a:t>
            </a:r>
            <a:r>
              <a:rPr lang="en-US" sz="2400" dirty="0"/>
              <a:t>to </a:t>
            </a:r>
            <a:r>
              <a:rPr lang="en-US" sz="2400" dirty="0" smtClean="0"/>
              <a:t>	another</a:t>
            </a:r>
            <a:r>
              <a:rPr lang="en-US" sz="2400" dirty="0"/>
              <a:t>. </a:t>
            </a:r>
          </a:p>
          <a:p>
            <a:pPr marL="0" indent="0">
              <a:buNone/>
            </a:pPr>
            <a:r>
              <a:rPr lang="en-US" sz="2400" dirty="0"/>
              <a:t>	E.g., Couldn’t two people </a:t>
            </a:r>
            <a:r>
              <a:rPr lang="en-US" sz="2400" dirty="0" smtClean="0"/>
              <a:t>in be </a:t>
            </a:r>
            <a:r>
              <a:rPr lang="en-US" sz="2400" dirty="0"/>
              <a:t>the same functional </a:t>
            </a:r>
            <a:r>
              <a:rPr lang="en-US" sz="2400" dirty="0" smtClean="0"/>
              <a:t>state but one 	feels </a:t>
            </a:r>
            <a:r>
              <a:rPr lang="en-US" sz="2400" dirty="0"/>
              <a:t>pain and the other does not?</a:t>
            </a:r>
          </a:p>
          <a:p>
            <a:pPr marL="0" indent="0">
              <a:buNone/>
            </a:pPr>
            <a:endParaRPr lang="en-US" sz="2600" dirty="0" smtClean="0"/>
          </a:p>
          <a:p>
            <a:pPr marL="0" indent="0">
              <a:buNone/>
            </a:pPr>
            <a:r>
              <a:rPr lang="en-US" sz="2600" dirty="0" smtClean="0"/>
              <a:t>Note: Functionalism may do better with non-qualitative mental states like beliefs and desires, since it hard to make sense of how two individuals with opposite beliefs or desire could be functionally equivalent, as </a:t>
            </a:r>
            <a:r>
              <a:rPr lang="en-US" sz="2600" dirty="0" smtClean="0"/>
              <a:t>the difference could reveal itself in some possible behavior.</a:t>
            </a:r>
            <a:endParaRPr lang="en-US" sz="2600" dirty="0"/>
          </a:p>
          <a:p>
            <a:pPr marL="0" indent="0">
              <a:buNone/>
            </a:pPr>
            <a:endParaRPr lang="en-US" dirty="0"/>
          </a:p>
        </p:txBody>
      </p:sp>
    </p:spTree>
    <p:extLst>
      <p:ext uri="{BB962C8B-B14F-4D97-AF65-F5344CB8AC3E}">
        <p14:creationId xmlns:p14="http://schemas.microsoft.com/office/powerpoint/2010/main" val="20884287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Psychofunctionalism</a:t>
            </a:r>
            <a:r>
              <a:rPr lang="en-US" dirty="0" smtClean="0"/>
              <a:t> is Chauvinistic</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Chauvinism  denies </a:t>
            </a:r>
            <a:r>
              <a:rPr lang="en-US" dirty="0"/>
              <a:t>mental states to </a:t>
            </a:r>
            <a:r>
              <a:rPr lang="en-US" dirty="0" smtClean="0"/>
              <a:t>things that intuitively have them.</a:t>
            </a:r>
          </a:p>
          <a:p>
            <a:r>
              <a:rPr lang="en-US" dirty="0" smtClean="0"/>
              <a:t>Imagine  </a:t>
            </a:r>
            <a:r>
              <a:rPr lang="en-US" dirty="0"/>
              <a:t>Martians who </a:t>
            </a:r>
            <a:r>
              <a:rPr lang="en-US" dirty="0" smtClean="0"/>
              <a:t>appear the same as </a:t>
            </a:r>
            <a:r>
              <a:rPr lang="en-US" dirty="0"/>
              <a:t>us in all </a:t>
            </a:r>
            <a:r>
              <a:rPr lang="en-US" dirty="0" smtClean="0"/>
              <a:t>functional ways </a:t>
            </a:r>
            <a:r>
              <a:rPr lang="en-US" dirty="0"/>
              <a:t>but </a:t>
            </a:r>
            <a:r>
              <a:rPr lang="en-US" dirty="0" smtClean="0"/>
              <a:t>differ in </a:t>
            </a:r>
            <a:r>
              <a:rPr lang="en-US" dirty="0"/>
              <a:t>terms of their underlying cognitive </a:t>
            </a:r>
            <a:r>
              <a:rPr lang="en-US" dirty="0" smtClean="0"/>
              <a:t>mechanisms.</a:t>
            </a:r>
            <a:endParaRPr lang="en-US" dirty="0"/>
          </a:p>
          <a:p>
            <a:r>
              <a:rPr lang="en-US" dirty="0" smtClean="0"/>
              <a:t>“We </a:t>
            </a:r>
            <a:r>
              <a:rPr lang="en-US" dirty="0"/>
              <a:t>develop extensive cultural and commercial intercourse with [the Martians]. We study each other’s science and philosophy journals, go to each other’s movies, read each other’s novels, etc. Then Martian and </a:t>
            </a:r>
            <a:r>
              <a:rPr lang="en-US" dirty="0" err="1"/>
              <a:t>Earthian</a:t>
            </a:r>
            <a:r>
              <a:rPr lang="en-US" dirty="0"/>
              <a:t> psychologists compare notes, only to find that in underlying psychology, Martians and </a:t>
            </a:r>
            <a:r>
              <a:rPr lang="en-US" dirty="0" err="1"/>
              <a:t>Earthians</a:t>
            </a:r>
            <a:r>
              <a:rPr lang="en-US" dirty="0"/>
              <a:t> are very different… Imagine that what Martian and </a:t>
            </a:r>
            <a:r>
              <a:rPr lang="en-US" dirty="0" err="1"/>
              <a:t>Earthian</a:t>
            </a:r>
            <a:r>
              <a:rPr lang="en-US" dirty="0"/>
              <a:t> psychologists find when they compare notes is that Martians and </a:t>
            </a:r>
            <a:r>
              <a:rPr lang="en-US" dirty="0" err="1"/>
              <a:t>Earthians</a:t>
            </a:r>
            <a:r>
              <a:rPr lang="en-US" dirty="0"/>
              <a:t> differ as if they were the end products of maximally different design choices (compatible with rough functional equivalence in adults). Should we reject our assumption that Martians can enjoy our films, believe their own apparent scientific results, etc.?… Surely there are many ways of filling in the Martian/</a:t>
            </a:r>
            <a:r>
              <a:rPr lang="en-US" dirty="0" err="1"/>
              <a:t>Earthian</a:t>
            </a:r>
            <a:r>
              <a:rPr lang="en-US" dirty="0"/>
              <a:t> difference I sketched on which it would be perfectly clear that even if Martians behave differently from us on subtle psychological experiments, they nonetheless think, desire, enjoy, etc. To suppose otherwise would be crude human chauvinism. </a:t>
            </a:r>
            <a:r>
              <a:rPr lang="en-US" dirty="0" smtClean="0"/>
              <a:t>“</a:t>
            </a:r>
            <a:endParaRPr lang="en-US" dirty="0"/>
          </a:p>
          <a:p>
            <a:endParaRPr lang="en-US" dirty="0"/>
          </a:p>
        </p:txBody>
      </p:sp>
    </p:spTree>
    <p:extLst>
      <p:ext uri="{BB962C8B-B14F-4D97-AF65-F5344CB8AC3E}">
        <p14:creationId xmlns:p14="http://schemas.microsoft.com/office/powerpoint/2010/main" val="296240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Can we consider the domain of psychology to include all creatures with mentality, including Martians who are not </a:t>
            </a:r>
            <a:r>
              <a:rPr lang="en-US" dirty="0" err="1" smtClean="0"/>
              <a:t>psychofunctionally</a:t>
            </a:r>
            <a:r>
              <a:rPr lang="en-US" dirty="0" smtClean="0"/>
              <a:t> equivalent to us? </a:t>
            </a:r>
          </a:p>
          <a:p>
            <a:pPr marL="0" indent="0">
              <a:buNone/>
            </a:pPr>
            <a:r>
              <a:rPr lang="en-US" dirty="0" smtClean="0"/>
              <a:t>Can we define “</a:t>
            </a:r>
            <a:r>
              <a:rPr lang="en-US" dirty="0" err="1" smtClean="0"/>
              <a:t>psychofuntionalism</a:t>
            </a:r>
            <a:r>
              <a:rPr lang="en-US" dirty="0" smtClean="0"/>
              <a:t>” in terms of “universal” or “cross system” psychology, rather than human psychology?</a:t>
            </a:r>
          </a:p>
          <a:p>
            <a:pPr marL="0" indent="0">
              <a:buNone/>
            </a:pPr>
            <a:r>
              <a:rPr lang="en-US" dirty="0" smtClean="0"/>
              <a:t>Can we develop a science of mentality that would encompass all creatures with mentality regardless of the functional mechanisms in which mentality is realized?</a:t>
            </a:r>
          </a:p>
          <a:p>
            <a:pPr marL="0" indent="0">
              <a:buNone/>
            </a:pPr>
            <a:r>
              <a:rPr lang="en-US" dirty="0" smtClean="0"/>
              <a:t>Summary of argument at end of Section 3.0</a:t>
            </a:r>
            <a:endParaRPr lang="en-US" dirty="0"/>
          </a:p>
        </p:txBody>
      </p:sp>
    </p:spTree>
    <p:extLst>
      <p:ext uri="{BB962C8B-B14F-4D97-AF65-F5344CB8AC3E}">
        <p14:creationId xmlns:p14="http://schemas.microsoft.com/office/powerpoint/2010/main" val="3006740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functions</a:t>
            </a:r>
          </a:p>
        </p:txBody>
      </p:sp>
      <p:sp>
        <p:nvSpPr>
          <p:cNvPr id="3" name="Content Placeholder 2"/>
          <p:cNvSpPr>
            <a:spLocks noGrp="1"/>
          </p:cNvSpPr>
          <p:nvPr>
            <p:ph idx="1"/>
          </p:nvPr>
        </p:nvSpPr>
        <p:spPr/>
        <p:txBody>
          <a:bodyPr/>
          <a:lstStyle/>
          <a:p>
            <a:pPr marL="0" indent="0">
              <a:buNone/>
            </a:pPr>
            <a:r>
              <a:rPr lang="en-US" dirty="0"/>
              <a:t>Artifacts like mousetraps, can openers, computers, pin setter at bowling alley, coke machine</a:t>
            </a:r>
          </a:p>
          <a:p>
            <a:pPr marL="0" indent="0">
              <a:buNone/>
            </a:pPr>
            <a:r>
              <a:rPr lang="en-US" dirty="0"/>
              <a:t>Mathematical functions like x⁴ = y</a:t>
            </a:r>
          </a:p>
          <a:p>
            <a:pPr marL="0" indent="0">
              <a:buNone/>
            </a:pPr>
            <a:r>
              <a:rPr lang="en-US" dirty="0"/>
              <a:t>Jobs like mayor, doctor, plumber</a:t>
            </a:r>
          </a:p>
        </p:txBody>
      </p:sp>
    </p:spTree>
    <p:extLst>
      <p:ext uri="{BB962C8B-B14F-4D97-AF65-F5344CB8AC3E}">
        <p14:creationId xmlns:p14="http://schemas.microsoft.com/office/powerpoint/2010/main" val="3310016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Block: Additional Problems for Functionalism</a:t>
            </a:r>
            <a:endParaRPr lang="en-US" sz="3600" dirty="0"/>
          </a:p>
        </p:txBody>
      </p:sp>
      <p:sp>
        <p:nvSpPr>
          <p:cNvPr id="3" name="Content Placeholder 2"/>
          <p:cNvSpPr>
            <a:spLocks noGrp="1"/>
          </p:cNvSpPr>
          <p:nvPr>
            <p:ph idx="1"/>
          </p:nvPr>
        </p:nvSpPr>
        <p:spPr/>
        <p:txBody>
          <a:bodyPr/>
          <a:lstStyle/>
          <a:p>
            <a:pPr marL="0" indent="0">
              <a:buNone/>
            </a:pPr>
            <a:r>
              <a:rPr lang="en-US" dirty="0" smtClean="0"/>
              <a:t>1. Common sense functionalists specify input in terms of sensory input and output in terms of behavior and mental states in terms of their causal relations to such inputs and output. But then no system without such input and output could have mental states.  Do we really want to say that creatures without our type of sensory input and output could not have mental states?</a:t>
            </a:r>
          </a:p>
          <a:p>
            <a:pPr marL="0" indent="0">
              <a:buNone/>
            </a:pPr>
            <a:endParaRPr lang="en-US" dirty="0"/>
          </a:p>
        </p:txBody>
      </p:sp>
    </p:spTree>
    <p:extLst>
      <p:ext uri="{BB962C8B-B14F-4D97-AF65-F5344CB8AC3E}">
        <p14:creationId xmlns:p14="http://schemas.microsoft.com/office/powerpoint/2010/main" val="33092375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Block: Additional Problems for </a:t>
            </a:r>
            <a:r>
              <a:rPr lang="en-US" sz="3600" dirty="0" smtClean="0"/>
              <a:t>Functionalism</a:t>
            </a:r>
            <a:endParaRPr lang="en-US" sz="3600" dirty="0"/>
          </a:p>
        </p:txBody>
      </p:sp>
      <p:sp>
        <p:nvSpPr>
          <p:cNvPr id="3" name="Content Placeholder 2"/>
          <p:cNvSpPr>
            <a:spLocks noGrp="1"/>
          </p:cNvSpPr>
          <p:nvPr>
            <p:ph idx="1"/>
          </p:nvPr>
        </p:nvSpPr>
        <p:spPr/>
        <p:txBody>
          <a:bodyPr/>
          <a:lstStyle/>
          <a:p>
            <a:pPr marL="0" indent="0">
              <a:buNone/>
            </a:pPr>
            <a:r>
              <a:rPr lang="en-US" dirty="0" smtClean="0"/>
              <a:t>2. </a:t>
            </a:r>
            <a:r>
              <a:rPr lang="en-US" dirty="0" err="1" smtClean="0"/>
              <a:t>Psychofunctionalists</a:t>
            </a:r>
            <a:r>
              <a:rPr lang="en-US" dirty="0" smtClean="0"/>
              <a:t> specify </a:t>
            </a:r>
            <a:r>
              <a:rPr lang="en-US" dirty="0"/>
              <a:t>input </a:t>
            </a:r>
            <a:r>
              <a:rPr lang="en-US" dirty="0" smtClean="0"/>
              <a:t>and </a:t>
            </a:r>
            <a:r>
              <a:rPr lang="en-US" dirty="0"/>
              <a:t>output in terms of </a:t>
            </a:r>
            <a:r>
              <a:rPr lang="en-US" dirty="0" smtClean="0"/>
              <a:t>human neural activity and mental </a:t>
            </a:r>
            <a:r>
              <a:rPr lang="en-US" dirty="0"/>
              <a:t>states in terms of their causal relations to such inputs and output. But then no system without </a:t>
            </a:r>
            <a:r>
              <a:rPr lang="en-US" dirty="0" smtClean="0"/>
              <a:t> such neural input </a:t>
            </a:r>
            <a:r>
              <a:rPr lang="en-US" dirty="0"/>
              <a:t>and output could have </a:t>
            </a:r>
            <a:r>
              <a:rPr lang="en-US" dirty="0" smtClean="0"/>
              <a:t>the kind of mental states that we have.  </a:t>
            </a:r>
            <a:r>
              <a:rPr lang="en-US" dirty="0"/>
              <a:t>Do we really want to say that creatures without our type of </a:t>
            </a:r>
            <a:r>
              <a:rPr lang="en-US" dirty="0" smtClean="0"/>
              <a:t>neural input </a:t>
            </a:r>
            <a:r>
              <a:rPr lang="en-US" dirty="0"/>
              <a:t>and output could not have </a:t>
            </a:r>
            <a:r>
              <a:rPr lang="en-US" dirty="0" smtClean="0"/>
              <a:t>the kind of mental states that we have?</a:t>
            </a:r>
            <a:endParaRPr lang="en-US" dirty="0"/>
          </a:p>
          <a:p>
            <a:pPr marL="0" indent="0">
              <a:buNone/>
            </a:pPr>
            <a:endParaRPr lang="en-US" dirty="0"/>
          </a:p>
        </p:txBody>
      </p:sp>
    </p:spTree>
    <p:extLst>
      <p:ext uri="{BB962C8B-B14F-4D97-AF65-F5344CB8AC3E}">
        <p14:creationId xmlns:p14="http://schemas.microsoft.com/office/powerpoint/2010/main" val="20709794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Block: Additional Problems for Functionalism</a:t>
            </a:r>
          </a:p>
        </p:txBody>
      </p:sp>
      <p:sp>
        <p:nvSpPr>
          <p:cNvPr id="3" name="Content Placeholder 2"/>
          <p:cNvSpPr>
            <a:spLocks noGrp="1"/>
          </p:cNvSpPr>
          <p:nvPr>
            <p:ph idx="1"/>
          </p:nvPr>
        </p:nvSpPr>
        <p:spPr/>
        <p:txBody>
          <a:bodyPr>
            <a:normAutofit lnSpcReduction="10000"/>
          </a:bodyPr>
          <a:lstStyle/>
          <a:p>
            <a:pPr marL="0" indent="0">
              <a:buNone/>
            </a:pPr>
            <a:r>
              <a:rPr lang="en-US" dirty="0" smtClean="0"/>
              <a:t>3. Can functionalists characterize inputs and outputs in more abstract terms and leave open what the inputs and outputs are intrinsically like? So, two systems would be functionally equivalent if they had isomorphic inputs, outputs, and internal states that were causally related to those input and outputs?  </a:t>
            </a:r>
            <a:endParaRPr lang="en-US" dirty="0"/>
          </a:p>
          <a:p>
            <a:pPr marL="0" indent="0">
              <a:buNone/>
            </a:pPr>
            <a:r>
              <a:rPr lang="en-US" dirty="0" smtClean="0"/>
              <a:t>Block: No.  Such a version of functionalism would then be wildly liberal. </a:t>
            </a:r>
          </a:p>
        </p:txBody>
      </p:sp>
    </p:spTree>
    <p:extLst>
      <p:ext uri="{BB962C8B-B14F-4D97-AF65-F5344CB8AC3E}">
        <p14:creationId xmlns:p14="http://schemas.microsoft.com/office/powerpoint/2010/main" val="17116998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Reductio</a:t>
            </a:r>
            <a:r>
              <a:rPr lang="en-US" i="1" dirty="0" smtClean="0"/>
              <a:t> ad absurdum</a:t>
            </a:r>
            <a:endParaRPr lang="en-US" i="1"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Block’s example: </a:t>
            </a:r>
            <a:r>
              <a:rPr lang="en-US" dirty="0" smtClean="0"/>
              <a:t> </a:t>
            </a:r>
            <a:r>
              <a:rPr lang="en-US" dirty="0"/>
              <a:t>Economic systems have inputs and outputs, e.g., influx and </a:t>
            </a:r>
            <a:r>
              <a:rPr lang="en-US" dirty="0" err="1"/>
              <a:t>outflux</a:t>
            </a:r>
            <a:r>
              <a:rPr lang="en-US" dirty="0"/>
              <a:t> of credits and debits. And economic systems also have a rich variety of internal states, e.g., having a rate of increase of GNP equal to double the Prime Rate. It does not seem impossible that a wealthy sheik could gain control of the economy of a small country, e.g., Bolivia, and manipulate its financial system to make it functionally equivalent to a person, e.g., himself. If this seems implausible, remember that the economic states, inputs, and outputs designated by the sheik to correspond to his mental state, inputs, and outputs, need not be “natural” economic magnitudes… The mapping from psychological magnitudes to economic magnitudes could be as bizarre as the sheik requires</a:t>
            </a:r>
            <a:r>
              <a:rPr lang="en-US" dirty="0" smtClean="0"/>
              <a:t>.</a:t>
            </a:r>
          </a:p>
          <a:p>
            <a:pPr marL="0" indent="0">
              <a:buNone/>
            </a:pPr>
            <a:endParaRPr lang="en-US" dirty="0" smtClean="0"/>
          </a:p>
          <a:p>
            <a:pPr marL="0" indent="0">
              <a:buNone/>
            </a:pPr>
            <a:r>
              <a:rPr lang="en-US" dirty="0" smtClean="0"/>
              <a:t>Block: Clearly, the economy of Bolivia cannot have any mental states. </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4178571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Frank Jackson: </a:t>
            </a:r>
            <a:br>
              <a:rPr lang="en-US" dirty="0"/>
            </a:br>
            <a:r>
              <a:rPr lang="en-US" dirty="0"/>
              <a:t>What Mary Didn’t’ Know</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4208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John Searle: The Chinese Room and the Problem of Intentionality</a:t>
            </a:r>
          </a:p>
        </p:txBody>
      </p:sp>
      <p:sp>
        <p:nvSpPr>
          <p:cNvPr id="3" name="Content Placeholder 2"/>
          <p:cNvSpPr>
            <a:spLocks noGrp="1"/>
          </p:cNvSpPr>
          <p:nvPr>
            <p:ph idx="1"/>
          </p:nvPr>
        </p:nvSpPr>
        <p:spPr/>
        <p:txBody>
          <a:bodyPr/>
          <a:lstStyle/>
          <a:p>
            <a:pPr marL="0" indent="0">
              <a:buNone/>
            </a:pPr>
            <a:r>
              <a:rPr lang="en-US" dirty="0"/>
              <a:t>P. 146</a:t>
            </a:r>
          </a:p>
        </p:txBody>
      </p:sp>
    </p:spTree>
    <p:extLst>
      <p:ext uri="{BB962C8B-B14F-4D97-AF65-F5344CB8AC3E}">
        <p14:creationId xmlns:p14="http://schemas.microsoft.com/office/powerpoint/2010/main" val="2645205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 is a function</a:t>
            </a:r>
          </a:p>
        </p:txBody>
      </p:sp>
      <p:sp>
        <p:nvSpPr>
          <p:cNvPr id="3" name="Content Placeholder 2"/>
          <p:cNvSpPr>
            <a:spLocks noGrp="1"/>
          </p:cNvSpPr>
          <p:nvPr>
            <p:ph idx="1"/>
          </p:nvPr>
        </p:nvSpPr>
        <p:spPr/>
        <p:txBody>
          <a:bodyPr/>
          <a:lstStyle/>
          <a:p>
            <a:pPr marL="0" indent="0">
              <a:buNone/>
            </a:pPr>
            <a:r>
              <a:rPr lang="en-US" dirty="0"/>
              <a:t>Distinguish: </a:t>
            </a:r>
          </a:p>
          <a:p>
            <a:pPr marL="0" indent="0">
              <a:buNone/>
            </a:pPr>
            <a:r>
              <a:rPr lang="en-US" dirty="0"/>
              <a:t>	The function of X (what job X performs)</a:t>
            </a:r>
          </a:p>
          <a:p>
            <a:pPr marL="0" indent="0">
              <a:buNone/>
            </a:pPr>
            <a:r>
              <a:rPr lang="en-US" dirty="0"/>
              <a:t>	What arrangements enable something to 	perform its function</a:t>
            </a:r>
          </a:p>
          <a:p>
            <a:endParaRPr lang="en-US" dirty="0"/>
          </a:p>
        </p:txBody>
      </p:sp>
    </p:spTree>
    <p:extLst>
      <p:ext uri="{BB962C8B-B14F-4D97-AF65-F5344CB8AC3E}">
        <p14:creationId xmlns:p14="http://schemas.microsoft.com/office/powerpoint/2010/main" val="99830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pPr marL="0" indent="0">
              <a:buNone/>
            </a:pPr>
            <a:r>
              <a:rPr lang="en-US" dirty="0"/>
              <a:t>Functions can be described abstractly and completely independent of whatever it is that enables the function to be discharged.</a:t>
            </a:r>
          </a:p>
          <a:p>
            <a:pPr marL="0" indent="0">
              <a:buNone/>
            </a:pPr>
            <a:endParaRPr lang="en-US" dirty="0"/>
          </a:p>
          <a:p>
            <a:pPr marL="0" indent="0">
              <a:buNone/>
            </a:pPr>
            <a:r>
              <a:rPr lang="en-US" dirty="0"/>
              <a:t>Input &gt; Internal states &gt; output</a:t>
            </a:r>
          </a:p>
          <a:p>
            <a:pPr marL="0" indent="0">
              <a:buNone/>
            </a:pPr>
            <a:endParaRPr lang="en-US" dirty="0"/>
          </a:p>
          <a:p>
            <a:pPr marL="0" indent="0">
              <a:buNone/>
            </a:pPr>
            <a:r>
              <a:rPr lang="en-US" dirty="0"/>
              <a:t>Functions are multiply realizable.  Assume that functions must be embodied.  </a:t>
            </a:r>
          </a:p>
          <a:p>
            <a:pPr marL="0" indent="0">
              <a:buNone/>
            </a:pPr>
            <a:endParaRPr lang="en-US" dirty="0"/>
          </a:p>
        </p:txBody>
      </p:sp>
    </p:spTree>
    <p:extLst>
      <p:ext uri="{BB962C8B-B14F-4D97-AF65-F5344CB8AC3E}">
        <p14:creationId xmlns:p14="http://schemas.microsoft.com/office/powerpoint/2010/main" val="252459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Mental States as Functional States</a:t>
            </a:r>
          </a:p>
        </p:txBody>
      </p:sp>
      <p:sp>
        <p:nvSpPr>
          <p:cNvPr id="3" name="Content Placeholder 2"/>
          <p:cNvSpPr>
            <a:spLocks noGrp="1"/>
          </p:cNvSpPr>
          <p:nvPr>
            <p:ph idx="1"/>
          </p:nvPr>
        </p:nvSpPr>
        <p:spPr/>
        <p:txBody>
          <a:bodyPr>
            <a:normAutofit lnSpcReduction="10000"/>
          </a:bodyPr>
          <a:lstStyle/>
          <a:p>
            <a:pPr marL="0" indent="0">
              <a:buNone/>
            </a:pPr>
            <a:r>
              <a:rPr lang="en-US" dirty="0"/>
              <a:t>“Metaphysical Functionalism” – abstract description of a function</a:t>
            </a:r>
          </a:p>
          <a:p>
            <a:pPr marL="0" indent="0">
              <a:buNone/>
            </a:pPr>
            <a:endParaRPr lang="en-US" dirty="0"/>
          </a:p>
          <a:p>
            <a:pPr marL="0" indent="0">
              <a:buNone/>
            </a:pPr>
            <a:r>
              <a:rPr lang="en-US" dirty="0"/>
              <a:t>Example: pain  P. 124</a:t>
            </a:r>
          </a:p>
          <a:p>
            <a:pPr marL="0" indent="0">
              <a:buNone/>
            </a:pPr>
            <a:r>
              <a:rPr lang="en-US" dirty="0"/>
              <a:t>Input (tissue damage) &gt; Pain &gt; Output (groaning</a:t>
            </a:r>
          </a:p>
          <a:p>
            <a:pPr marL="0" indent="0">
              <a:buNone/>
            </a:pPr>
            <a:r>
              <a:rPr lang="en-US" dirty="0"/>
              <a:t>                                                        &amp; desire to be rid</a:t>
            </a:r>
          </a:p>
          <a:p>
            <a:pPr marL="0" indent="0">
              <a:buNone/>
            </a:pPr>
            <a:r>
              <a:rPr lang="en-US" dirty="0"/>
              <a:t>                                                        of pain </a:t>
            </a:r>
          </a:p>
          <a:p>
            <a:pPr marL="0" indent="0">
              <a:buNone/>
            </a:pPr>
            <a:r>
              <a:rPr lang="en-US" dirty="0"/>
              <a:t>Note that “desire” is another functional state</a:t>
            </a:r>
          </a:p>
        </p:txBody>
      </p:sp>
    </p:spTree>
    <p:extLst>
      <p:ext uri="{BB962C8B-B14F-4D97-AF65-F5344CB8AC3E}">
        <p14:creationId xmlns:p14="http://schemas.microsoft.com/office/powerpoint/2010/main" val="3615616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Psychofunctionalism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set of arrangements enable the mental function (abstractly or formally specified) to be executed</a:t>
            </a:r>
          </a:p>
          <a:p>
            <a:pPr marL="0" indent="0">
              <a:buNone/>
            </a:pPr>
            <a:r>
              <a:rPr lang="en-US" dirty="0"/>
              <a:t> In principle, the functions could be executed in non-physical processes (soul stuff).</a:t>
            </a:r>
          </a:p>
          <a:p>
            <a:pPr marL="0" indent="0">
              <a:buNone/>
            </a:pPr>
            <a:r>
              <a:rPr lang="en-US" dirty="0"/>
              <a:t>Most functionalists are materialists.  Mental functions are embodied in neurophysiological processes of the brain and nervous system.  However, some functionalists maintain that mental functions can be embodied in computer chips.</a:t>
            </a:r>
          </a:p>
          <a:p>
            <a:pPr marL="0" indent="0">
              <a:buNone/>
            </a:pPr>
            <a:endParaRPr lang="en-US" dirty="0"/>
          </a:p>
        </p:txBody>
      </p:sp>
    </p:spTree>
    <p:extLst>
      <p:ext uri="{BB962C8B-B14F-4D97-AF65-F5344CB8AC3E}">
        <p14:creationId xmlns:p14="http://schemas.microsoft.com/office/powerpoint/2010/main" val="292645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Pychofunctionalism</a:t>
            </a:r>
            <a:r>
              <a:rPr lang="en-US" dirty="0"/>
              <a:t> versus Identity Theory</a:t>
            </a:r>
          </a:p>
        </p:txBody>
      </p:sp>
      <p:sp>
        <p:nvSpPr>
          <p:cNvPr id="3" name="Content Placeholder 2"/>
          <p:cNvSpPr>
            <a:spLocks noGrp="1"/>
          </p:cNvSpPr>
          <p:nvPr>
            <p:ph idx="1"/>
          </p:nvPr>
        </p:nvSpPr>
        <p:spPr/>
        <p:txBody>
          <a:bodyPr>
            <a:normAutofit lnSpcReduction="10000"/>
          </a:bodyPr>
          <a:lstStyle/>
          <a:p>
            <a:pPr marL="0" indent="0">
              <a:buNone/>
            </a:pPr>
            <a:r>
              <a:rPr lang="en-US" dirty="0"/>
              <a:t>Identity theory tries to identify specific types of mental states with specific types of brain states.  But, the </a:t>
            </a:r>
            <a:r>
              <a:rPr lang="en-US" dirty="0" err="1"/>
              <a:t>multirealizability</a:t>
            </a:r>
            <a:r>
              <a:rPr lang="en-US" dirty="0"/>
              <a:t> of mental states makes this implausible.  </a:t>
            </a:r>
            <a:r>
              <a:rPr lang="en-US" dirty="0" err="1"/>
              <a:t>Psychofunctionalism</a:t>
            </a:r>
            <a:r>
              <a:rPr lang="en-US" dirty="0"/>
              <a:t> does not have this problem, since it does not try to reduce or identify types of mental states with types of brain states.  A mental state such as pain could be realized in a variety of physical arrangements and, in principle, non-physical arrangements.</a:t>
            </a:r>
          </a:p>
        </p:txBody>
      </p:sp>
    </p:spTree>
    <p:extLst>
      <p:ext uri="{BB962C8B-B14F-4D97-AF65-F5344CB8AC3E}">
        <p14:creationId xmlns:p14="http://schemas.microsoft.com/office/powerpoint/2010/main" val="1586243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Computational or Turing Machine Functionalism</a:t>
            </a:r>
          </a:p>
        </p:txBody>
      </p:sp>
      <p:sp>
        <p:nvSpPr>
          <p:cNvPr id="3" name="Content Placeholder 2"/>
          <p:cNvSpPr>
            <a:spLocks noGrp="1"/>
          </p:cNvSpPr>
          <p:nvPr>
            <p:ph idx="1"/>
          </p:nvPr>
        </p:nvSpPr>
        <p:spPr/>
        <p:txBody>
          <a:bodyPr/>
          <a:lstStyle/>
          <a:p>
            <a:pPr marL="0" indent="0">
              <a:buNone/>
            </a:pPr>
            <a:r>
              <a:rPr lang="en-US" dirty="0"/>
              <a:t>See pages 129-134</a:t>
            </a:r>
          </a:p>
          <a:p>
            <a:pPr marL="0" indent="0">
              <a:buNone/>
            </a:pPr>
            <a:r>
              <a:rPr lang="en-US" dirty="0"/>
              <a:t>See Ned Block’s example of Coke Machine</a:t>
            </a:r>
          </a:p>
          <a:p>
            <a:pPr marL="0" indent="0">
              <a:buNone/>
            </a:pPr>
            <a:r>
              <a:rPr lang="en-US" dirty="0"/>
              <a:t>Kathleen Wilkes’s washing machine (hierarchically structured with subsystems)</a:t>
            </a:r>
          </a:p>
        </p:txBody>
      </p:sp>
    </p:spTree>
    <p:extLst>
      <p:ext uri="{BB962C8B-B14F-4D97-AF65-F5344CB8AC3E}">
        <p14:creationId xmlns:p14="http://schemas.microsoft.com/office/powerpoint/2010/main" val="244557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3997</TotalTime>
  <Words>2197</Words>
  <Application>Microsoft Office PowerPoint</Application>
  <PresentationFormat>On-screen Show (4:3)</PresentationFormat>
  <Paragraphs>149</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Maslin Chapter 5 Functionalism</vt:lpstr>
      <vt:lpstr>The Mind is a function.</vt:lpstr>
      <vt:lpstr>Examples of functions</vt:lpstr>
      <vt:lpstr>Mind is a function</vt:lpstr>
      <vt:lpstr>Functions</vt:lpstr>
      <vt:lpstr>Mental States as Functional States</vt:lpstr>
      <vt:lpstr>Psychofunctionalism</vt:lpstr>
      <vt:lpstr>Pychofunctionalism versus Identity Theory</vt:lpstr>
      <vt:lpstr>Computational or Turing Machine Functionalism</vt:lpstr>
      <vt:lpstr>Machine Functionalism</vt:lpstr>
      <vt:lpstr>Machine Table for Coke Machine</vt:lpstr>
      <vt:lpstr>Machine Table for Coke Machine</vt:lpstr>
      <vt:lpstr>Machine Table for Coke Machine</vt:lpstr>
      <vt:lpstr>Machine Table for Coke Machine</vt:lpstr>
      <vt:lpstr>Machine Table for Coke Machine</vt:lpstr>
      <vt:lpstr>Functionalism as a Theory of Mind</vt:lpstr>
      <vt:lpstr>What goes on in our brains?</vt:lpstr>
      <vt:lpstr>Strengths of Functionalism</vt:lpstr>
      <vt:lpstr>Problems for Functionalism</vt:lpstr>
      <vt:lpstr>Block’s Objection to Functionalism</vt:lpstr>
      <vt:lpstr>Homunculi-head</vt:lpstr>
      <vt:lpstr>The China Mind</vt:lpstr>
      <vt:lpstr>Block</vt:lpstr>
      <vt:lpstr>Block’s Absent Qualia Argument Against Functionalism</vt:lpstr>
      <vt:lpstr>Putnam’s Response</vt:lpstr>
      <vt:lpstr>Psychofunctionalist Response</vt:lpstr>
      <vt:lpstr>Block’s Problem of Inverted Qualia</vt:lpstr>
      <vt:lpstr>Psychofunctionalism is Chauvinistic</vt:lpstr>
      <vt:lpstr>What to do?</vt:lpstr>
      <vt:lpstr>Block: Additional Problems for Functionalism</vt:lpstr>
      <vt:lpstr>Block: Additional Problems for Functionalism</vt:lpstr>
      <vt:lpstr>Block: Additional Problems for Functionalism</vt:lpstr>
      <vt:lpstr>Reductio ad absurdum</vt:lpstr>
      <vt:lpstr>Frank Jackson:  What Mary Didn’t’ Know</vt:lpstr>
      <vt:lpstr>John Searle: The Chinese Room and the Problem of Intentionality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Maslin Chapter 6 Functionalism</dc:title>
  <dc:creator>delete</dc:creator>
  <cp:lastModifiedBy>delete</cp:lastModifiedBy>
  <cp:revision>35</cp:revision>
  <dcterms:created xsi:type="dcterms:W3CDTF">2024-03-18T21:26:43Z</dcterms:created>
  <dcterms:modified xsi:type="dcterms:W3CDTF">2024-03-28T02:13:40Z</dcterms:modified>
</cp:coreProperties>
</file>