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4F3B06-7AF0-4A89-9874-E074220DD98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10013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F3B06-7AF0-4A89-9874-E074220DD98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411732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F3B06-7AF0-4A89-9874-E074220DD98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77222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F3B06-7AF0-4A89-9874-E074220DD98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225251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F3B06-7AF0-4A89-9874-E074220DD98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385161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4F3B06-7AF0-4A89-9874-E074220DD98A}"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254508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4F3B06-7AF0-4A89-9874-E074220DD98A}"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30542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4F3B06-7AF0-4A89-9874-E074220DD98A}"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1686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F3B06-7AF0-4A89-9874-E074220DD98A}"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381835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F3B06-7AF0-4A89-9874-E074220DD98A}"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176151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F3B06-7AF0-4A89-9874-E074220DD98A}"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3BB0A-6D82-4B2E-B5E0-39372D066FD1}" type="slidenum">
              <a:rPr lang="en-US" smtClean="0"/>
              <a:t>‹#›</a:t>
            </a:fld>
            <a:endParaRPr lang="en-US"/>
          </a:p>
        </p:txBody>
      </p:sp>
    </p:spTree>
    <p:extLst>
      <p:ext uri="{BB962C8B-B14F-4D97-AF65-F5344CB8AC3E}">
        <p14:creationId xmlns:p14="http://schemas.microsoft.com/office/powerpoint/2010/main" val="399987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F3B06-7AF0-4A89-9874-E074220DD98A}" type="datetimeFigureOut">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3BB0A-6D82-4B2E-B5E0-39372D066FD1}" type="slidenum">
              <a:rPr lang="en-US" smtClean="0"/>
              <a:t>‹#›</a:t>
            </a:fld>
            <a:endParaRPr lang="en-US"/>
          </a:p>
        </p:txBody>
      </p:sp>
    </p:spTree>
    <p:extLst>
      <p:ext uri="{BB962C8B-B14F-4D97-AF65-F5344CB8AC3E}">
        <p14:creationId xmlns:p14="http://schemas.microsoft.com/office/powerpoint/2010/main" val="159822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 T. Maslin</a:t>
            </a:r>
            <a:br>
              <a:rPr lang="en-US" dirty="0" smtClean="0"/>
            </a:br>
            <a:r>
              <a:rPr lang="en-US" dirty="0" smtClean="0"/>
              <a:t>An Introduction to the Philosophy of Mind</a:t>
            </a:r>
            <a:endParaRPr lang="en-US" dirty="0"/>
          </a:p>
        </p:txBody>
      </p:sp>
      <p:sp>
        <p:nvSpPr>
          <p:cNvPr id="3" name="Subtitle 2"/>
          <p:cNvSpPr>
            <a:spLocks noGrp="1"/>
          </p:cNvSpPr>
          <p:nvPr>
            <p:ph type="subTitle" idx="1"/>
          </p:nvPr>
        </p:nvSpPr>
        <p:spPr/>
        <p:txBody>
          <a:bodyPr/>
          <a:lstStyle/>
          <a:p>
            <a:r>
              <a:rPr lang="en-US" dirty="0" smtClean="0"/>
              <a:t>Chapter One</a:t>
            </a:r>
          </a:p>
          <a:p>
            <a:r>
              <a:rPr lang="en-US" dirty="0" smtClean="0"/>
              <a:t>The Mind-body Problem</a:t>
            </a:r>
            <a:endParaRPr lang="en-US" dirty="0"/>
          </a:p>
        </p:txBody>
      </p:sp>
    </p:spTree>
    <p:extLst>
      <p:ext uri="{BB962C8B-B14F-4D97-AF65-F5344CB8AC3E}">
        <p14:creationId xmlns:p14="http://schemas.microsoft.com/office/powerpoint/2010/main" val="17132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dirty="0" smtClean="0"/>
              <a:t>What are some marks of the mental that may distinguish mental states from physical states?</a:t>
            </a:r>
            <a:endParaRPr lang="en-US" sz="3200" dirty="0"/>
          </a:p>
        </p:txBody>
      </p:sp>
      <p:sp>
        <p:nvSpPr>
          <p:cNvPr id="3" name="Content Placeholder 2"/>
          <p:cNvSpPr>
            <a:spLocks noGrp="1"/>
          </p:cNvSpPr>
          <p:nvPr>
            <p:ph idx="1"/>
          </p:nvPr>
        </p:nvSpPr>
        <p:spPr/>
        <p:txBody>
          <a:bodyPr/>
          <a:lstStyle/>
          <a:p>
            <a:pPr marL="0" indent="0">
              <a:buNone/>
            </a:pPr>
            <a:r>
              <a:rPr lang="en-US" dirty="0" smtClean="0"/>
              <a:t>2. Intentionality – “</a:t>
            </a:r>
            <a:r>
              <a:rPr lang="en-US" dirty="0" err="1" smtClean="0"/>
              <a:t>aboutness</a:t>
            </a:r>
            <a:r>
              <a:rPr lang="en-US" dirty="0" smtClean="0"/>
              <a:t>”</a:t>
            </a:r>
          </a:p>
          <a:p>
            <a:pPr marL="0" indent="0">
              <a:buNone/>
            </a:pPr>
            <a:r>
              <a:rPr lang="en-US" dirty="0" smtClean="0"/>
              <a:t>What does it mean for a mental state to be intentional?</a:t>
            </a:r>
          </a:p>
          <a:p>
            <a:pPr marL="0" indent="0">
              <a:buNone/>
            </a:pPr>
            <a:r>
              <a:rPr lang="en-US" dirty="0" smtClean="0"/>
              <a:t>What are some examples of how a mental state is intentional?</a:t>
            </a:r>
          </a:p>
        </p:txBody>
      </p:sp>
    </p:spTree>
    <p:extLst>
      <p:ext uri="{BB962C8B-B14F-4D97-AF65-F5344CB8AC3E}">
        <p14:creationId xmlns:p14="http://schemas.microsoft.com/office/powerpoint/2010/main" val="169008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Intentionality</a:t>
            </a:r>
            <a:endParaRPr lang="en-US" dirty="0"/>
          </a:p>
        </p:txBody>
      </p:sp>
      <p:sp>
        <p:nvSpPr>
          <p:cNvPr id="3" name="Content Placeholder 2"/>
          <p:cNvSpPr>
            <a:spLocks noGrp="1"/>
          </p:cNvSpPr>
          <p:nvPr>
            <p:ph idx="1"/>
          </p:nvPr>
        </p:nvSpPr>
        <p:spPr/>
        <p:txBody>
          <a:bodyPr/>
          <a:lstStyle/>
          <a:p>
            <a:pPr marL="0" indent="0">
              <a:buNone/>
            </a:pPr>
            <a:r>
              <a:rPr lang="en-US" dirty="0" smtClean="0"/>
              <a:t>Which kinds of mental states are intentional and which are not?</a:t>
            </a:r>
          </a:p>
          <a:p>
            <a:pPr marL="0" indent="0">
              <a:buNone/>
            </a:pPr>
            <a:r>
              <a:rPr lang="en-US" dirty="0" smtClean="0"/>
              <a:t>Sensations are not about anything or directed upon other states of affairs (real or imaginary) external to themselves.</a:t>
            </a:r>
          </a:p>
          <a:p>
            <a:pPr marL="0" indent="0">
              <a:buNone/>
            </a:pPr>
            <a:r>
              <a:rPr lang="en-US" dirty="0" smtClean="0"/>
              <a:t>All other kinds of mental states are intentional states.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7408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Intentional Content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What is the intentional content of the mental state?  </a:t>
            </a:r>
          </a:p>
          <a:p>
            <a:pPr marL="0" indent="0">
              <a:buNone/>
            </a:pPr>
            <a:r>
              <a:rPr lang="en-US" dirty="0" smtClean="0"/>
              <a:t>Is it the object itself that the mental state is directed towards or is it how the object appears to us?</a:t>
            </a:r>
          </a:p>
          <a:p>
            <a:pPr marL="0" indent="0">
              <a:buNone/>
            </a:pPr>
            <a:r>
              <a:rPr lang="en-US" dirty="0" smtClean="0"/>
              <a:t>For example, is the intentional content of my perception of a snake, i.e., what my perception is about, the snake itself (how it actually is) or is it how the snake appears to me?</a:t>
            </a:r>
          </a:p>
          <a:p>
            <a:pPr marL="0" indent="0">
              <a:buNone/>
            </a:pPr>
            <a:r>
              <a:rPr lang="en-US" dirty="0" smtClean="0"/>
              <a:t>How does the “duck-rabbit” example in Chapter One help answer this question?</a:t>
            </a:r>
            <a:endParaRPr lang="en-US" dirty="0"/>
          </a:p>
        </p:txBody>
      </p:sp>
    </p:spTree>
    <p:extLst>
      <p:ext uri="{BB962C8B-B14F-4D97-AF65-F5344CB8AC3E}">
        <p14:creationId xmlns:p14="http://schemas.microsoft.com/office/powerpoint/2010/main" val="17485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xperiencing reality as</a:t>
            </a:r>
            <a:endParaRPr lang="en-US" dirty="0"/>
          </a:p>
        </p:txBody>
      </p:sp>
      <p:sp>
        <p:nvSpPr>
          <p:cNvPr id="3" name="Content Placeholder 2"/>
          <p:cNvSpPr>
            <a:spLocks noGrp="1"/>
          </p:cNvSpPr>
          <p:nvPr>
            <p:ph idx="1"/>
          </p:nvPr>
        </p:nvSpPr>
        <p:spPr/>
        <p:txBody>
          <a:bodyPr/>
          <a:lstStyle/>
          <a:p>
            <a:pPr marL="0" indent="0">
              <a:buNone/>
            </a:pPr>
            <a:r>
              <a:rPr lang="en-US" dirty="0" smtClean="0"/>
              <a:t>The world presents itself to us in certain ways, given out perceptual capacities.  We would perceive different aspects of the world and perceive the world differently, if we had different perceptual capacities, such as those of a dog or bat.  But, we are all perceiving the same world.    </a:t>
            </a:r>
            <a:endParaRPr lang="en-US" dirty="0"/>
          </a:p>
        </p:txBody>
      </p:sp>
    </p:spTree>
    <p:extLst>
      <p:ext uri="{BB962C8B-B14F-4D97-AF65-F5344CB8AC3E}">
        <p14:creationId xmlns:p14="http://schemas.microsoft.com/office/powerpoint/2010/main" val="27569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Intentional states are also known as “propositional </a:t>
            </a:r>
            <a:r>
              <a:rPr lang="en-US" dirty="0"/>
              <a:t>a</a:t>
            </a:r>
            <a:r>
              <a:rPr lang="en-US" dirty="0" smtClean="0"/>
              <a:t>ttitudes”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Propositional attitude (Bertrand Russell): the psychological way or mode of presentation of an intentional object  </a:t>
            </a:r>
          </a:p>
          <a:p>
            <a:pPr marL="0" indent="0">
              <a:buNone/>
            </a:pPr>
            <a:r>
              <a:rPr lang="en-US" dirty="0" smtClean="0"/>
              <a:t>For example, when we believe something, we take the attitude that what the belief is about is true. When we desire something, we take the attitude that the object of our desire will be satisfied – that the world will turn out in a way that what we desire will become true. Depending on whether we are believing, desiring, imagining, fearing, the way in which the object of the mental states appears to us will differ in some psychological respect. </a:t>
            </a:r>
            <a:r>
              <a:rPr lang="en-US" dirty="0" smtClean="0"/>
              <a:t>See Table 1.1 for examples.</a:t>
            </a:r>
            <a:endParaRPr lang="en-US" dirty="0"/>
          </a:p>
        </p:txBody>
      </p:sp>
    </p:spTree>
    <p:extLst>
      <p:ext uri="{BB962C8B-B14F-4D97-AF65-F5344CB8AC3E}">
        <p14:creationId xmlns:p14="http://schemas.microsoft.com/office/powerpoint/2010/main" val="362446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Intentionality</a:t>
            </a:r>
            <a:endParaRPr lang="en-US" dirty="0"/>
          </a:p>
        </p:txBody>
      </p:sp>
      <p:sp>
        <p:nvSpPr>
          <p:cNvPr id="3" name="Content Placeholder 2"/>
          <p:cNvSpPr>
            <a:spLocks noGrp="1"/>
          </p:cNvSpPr>
          <p:nvPr>
            <p:ph idx="1"/>
          </p:nvPr>
        </p:nvSpPr>
        <p:spPr/>
        <p:txBody>
          <a:bodyPr/>
          <a:lstStyle/>
          <a:p>
            <a:pPr marL="0" indent="0">
              <a:buNone/>
            </a:pPr>
            <a:r>
              <a:rPr lang="en-US" dirty="0" smtClean="0"/>
              <a:t>Does intentionality exist only when there are mental states with propositional attitudes or can it exist independently of mental states?</a:t>
            </a:r>
          </a:p>
          <a:p>
            <a:pPr marL="0" indent="0">
              <a:buNone/>
            </a:pPr>
            <a:r>
              <a:rPr lang="en-US" dirty="0" smtClean="0"/>
              <a:t>Can some physical object or state represent or be about something else, even if there do not appear to be any propositional attitudes associated with that object or state? </a:t>
            </a:r>
          </a:p>
          <a:p>
            <a:pPr marL="0" indent="0">
              <a:buNone/>
            </a:pPr>
            <a:endParaRPr lang="en-US" dirty="0"/>
          </a:p>
        </p:txBody>
      </p:sp>
    </p:spTree>
    <p:extLst>
      <p:ext uri="{BB962C8B-B14F-4D97-AF65-F5344CB8AC3E}">
        <p14:creationId xmlns:p14="http://schemas.microsoft.com/office/powerpoint/2010/main" val="347074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dirty="0" smtClean="0"/>
              <a:t>What are some marks of the mental that may distinguish mental states from physical states?</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smtClean="0"/>
              <a:t>3. The First-Person Perspective </a:t>
            </a:r>
          </a:p>
          <a:p>
            <a:pPr marL="0" indent="0">
              <a:buNone/>
            </a:pPr>
            <a:r>
              <a:rPr lang="en-US" dirty="0"/>
              <a:t>E</a:t>
            </a:r>
            <a:r>
              <a:rPr lang="en-US" dirty="0" smtClean="0"/>
              <a:t>xercise 1.6: Is what is true of brains true of minds?  How do I find out what is taking place in my mind as opposed to what is occurring in yours?  Are there any obstacles to discovering what you are thinking and feeling compared to my being able to say what I myself am thinking and feeling?</a:t>
            </a:r>
            <a:endParaRPr lang="en-US" dirty="0"/>
          </a:p>
        </p:txBody>
      </p:sp>
    </p:spTree>
    <p:extLst>
      <p:ext uri="{BB962C8B-B14F-4D97-AF65-F5344CB8AC3E}">
        <p14:creationId xmlns:p14="http://schemas.microsoft.com/office/powerpoint/2010/main" val="42569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Beetle-in-the-Box</a:t>
            </a:r>
            <a:endParaRPr lang="en-US" dirty="0"/>
          </a:p>
        </p:txBody>
      </p:sp>
      <p:sp>
        <p:nvSpPr>
          <p:cNvPr id="3" name="Content Placeholder 2"/>
          <p:cNvSpPr>
            <a:spLocks noGrp="1"/>
          </p:cNvSpPr>
          <p:nvPr>
            <p:ph idx="1"/>
          </p:nvPr>
        </p:nvSpPr>
        <p:spPr/>
        <p:txBody>
          <a:bodyPr/>
          <a:lstStyle/>
          <a:p>
            <a:pPr marL="0" indent="0">
              <a:buNone/>
            </a:pPr>
            <a:r>
              <a:rPr lang="en-US" dirty="0" smtClean="0"/>
              <a:t>How does Ludwig Wittgenstein use the metaphor of the beetle-in-the-box to illustrate the privacy of the mental?</a:t>
            </a:r>
          </a:p>
          <a:p>
            <a:pPr marL="0" indent="0">
              <a:buNone/>
            </a:pPr>
            <a:r>
              <a:rPr lang="en-US" dirty="0" smtClean="0"/>
              <a:t>What challenge does this analogy raise for the possibility of understanding the meaning of what we say about our mental states?</a:t>
            </a:r>
            <a:endParaRPr lang="en-US" dirty="0"/>
          </a:p>
        </p:txBody>
      </p:sp>
    </p:spTree>
    <p:extLst>
      <p:ext uri="{BB962C8B-B14F-4D97-AF65-F5344CB8AC3E}">
        <p14:creationId xmlns:p14="http://schemas.microsoft.com/office/powerpoint/2010/main" val="424465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a:t>
            </a:r>
            <a:r>
              <a:rPr lang="en-US" smtClean="0"/>
              <a:t>and Privileged </a:t>
            </a:r>
            <a:r>
              <a:rPr lang="en-US" dirty="0" smtClean="0"/>
              <a:t>Access</a:t>
            </a:r>
            <a:endParaRPr lang="en-US" dirty="0"/>
          </a:p>
        </p:txBody>
      </p:sp>
      <p:sp>
        <p:nvSpPr>
          <p:cNvPr id="3" name="Content Placeholder 2"/>
          <p:cNvSpPr>
            <a:spLocks noGrp="1"/>
          </p:cNvSpPr>
          <p:nvPr>
            <p:ph idx="1"/>
          </p:nvPr>
        </p:nvSpPr>
        <p:spPr/>
        <p:txBody>
          <a:bodyPr/>
          <a:lstStyle/>
          <a:p>
            <a:pPr marL="0" indent="0">
              <a:buNone/>
            </a:pPr>
            <a:r>
              <a:rPr lang="en-US" dirty="0" smtClean="0"/>
              <a:t>Can a person be mistaken about the contents of their own mind?  Is knowledge of our own mental states infallible and incorrigible?</a:t>
            </a:r>
            <a:endParaRPr lang="en-US" dirty="0"/>
          </a:p>
        </p:txBody>
      </p:sp>
    </p:spTree>
    <p:extLst>
      <p:ext uri="{BB962C8B-B14F-4D97-AF65-F5344CB8AC3E}">
        <p14:creationId xmlns:p14="http://schemas.microsoft.com/office/powerpoint/2010/main" val="401931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 sensations: Can we be wrong that we are in pain?</a:t>
            </a:r>
            <a:endParaRPr lang="en-US" dirty="0"/>
          </a:p>
        </p:txBody>
      </p:sp>
      <p:sp>
        <p:nvSpPr>
          <p:cNvPr id="3" name="Content Placeholder 2"/>
          <p:cNvSpPr>
            <a:spLocks noGrp="1"/>
          </p:cNvSpPr>
          <p:nvPr>
            <p:ph idx="1"/>
          </p:nvPr>
        </p:nvSpPr>
        <p:spPr/>
        <p:txBody>
          <a:bodyPr/>
          <a:lstStyle/>
          <a:p>
            <a:pPr marL="0" indent="0">
              <a:buNone/>
            </a:pPr>
            <a:r>
              <a:rPr lang="en-US" dirty="0" smtClean="0"/>
              <a:t>Is being in pain and knowing that one is in pain different?</a:t>
            </a:r>
          </a:p>
          <a:p>
            <a:pPr marL="0" indent="0">
              <a:buNone/>
            </a:pPr>
            <a:r>
              <a:rPr lang="en-US" dirty="0" smtClean="0"/>
              <a:t>Can animals be in pain but not know that they are in pain?</a:t>
            </a:r>
          </a:p>
        </p:txBody>
      </p:sp>
    </p:spTree>
    <p:extLst>
      <p:ext uri="{BB962C8B-B14F-4D97-AF65-F5344CB8AC3E}">
        <p14:creationId xmlns:p14="http://schemas.microsoft.com/office/powerpoint/2010/main" val="300853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Mind-Body Problem</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a:pPr>
            <a:r>
              <a:rPr lang="en-US" dirty="0" smtClean="0"/>
              <a:t>What is the nature of the mind, mental states, and mental events? Is the mind physical, non-physical, or both?</a:t>
            </a:r>
          </a:p>
          <a:p>
            <a:pPr marL="514350" indent="-514350">
              <a:buAutoNum type="arabicPeriod"/>
            </a:pPr>
            <a:r>
              <a:rPr lang="en-US" dirty="0" smtClean="0"/>
              <a:t>What is the nature of the individuals/subjects that have minds and experiences?  Are these individuals physical or non-physical?  Do the individuals exist independent of their minds or are they constituted by their minds?  Can experiences exist independently from the individuals that have them?</a:t>
            </a:r>
          </a:p>
          <a:p>
            <a:pPr marL="514350" indent="-514350">
              <a:buAutoNum type="arabicPeriod"/>
            </a:pPr>
            <a:r>
              <a:rPr lang="en-US" dirty="0" smtClean="0"/>
              <a:t>How do mental states and subjects relate to the physical world? Can mental states exist independently of physical phenomena or do they depend on them for their existence?  If there is a dependency relation, how can this occur, since mental states seem so different from physical states?</a:t>
            </a:r>
            <a:endParaRPr lang="en-US" dirty="0"/>
          </a:p>
        </p:txBody>
      </p:sp>
    </p:spTree>
    <p:extLst>
      <p:ext uri="{BB962C8B-B14F-4D97-AF65-F5344CB8AC3E}">
        <p14:creationId xmlns:p14="http://schemas.microsoft.com/office/powerpoint/2010/main" val="2416604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be wrong about other mental states that we claim to have?</a:t>
            </a:r>
            <a:endParaRPr lang="en-US" dirty="0"/>
          </a:p>
        </p:txBody>
      </p:sp>
      <p:sp>
        <p:nvSpPr>
          <p:cNvPr id="3" name="Content Placeholder 2"/>
          <p:cNvSpPr>
            <a:spLocks noGrp="1"/>
          </p:cNvSpPr>
          <p:nvPr>
            <p:ph idx="1"/>
          </p:nvPr>
        </p:nvSpPr>
        <p:spPr/>
        <p:txBody>
          <a:bodyPr/>
          <a:lstStyle/>
          <a:p>
            <a:pPr marL="0" indent="0">
              <a:buNone/>
            </a:pPr>
            <a:r>
              <a:rPr lang="en-US" dirty="0" smtClean="0"/>
              <a:t>Can someone be wrong that they are seeing pink elephants?</a:t>
            </a:r>
          </a:p>
          <a:p>
            <a:pPr marL="0" indent="0">
              <a:buNone/>
            </a:pPr>
            <a:r>
              <a:rPr lang="en-US" dirty="0" smtClean="0"/>
              <a:t>Can someone be wrong that they think that they are seeing pink elephants? </a:t>
            </a:r>
          </a:p>
          <a:p>
            <a:pPr marL="0" indent="0">
              <a:buNone/>
            </a:pPr>
            <a:r>
              <a:rPr lang="en-US" dirty="0" smtClean="0"/>
              <a:t>Can someone be wrong about what they are thinking or feeling?  Can others know better than you what you know, want, or feel?</a:t>
            </a:r>
          </a:p>
          <a:p>
            <a:pPr marL="0" indent="0">
              <a:buNone/>
            </a:pPr>
            <a:r>
              <a:rPr lang="en-US" dirty="0" smtClean="0"/>
              <a:t>Can we be wrong about who we are?</a:t>
            </a:r>
          </a:p>
          <a:p>
            <a:pPr marL="0" indent="0">
              <a:buNone/>
            </a:pPr>
            <a:endParaRPr lang="en-US" dirty="0"/>
          </a:p>
        </p:txBody>
      </p:sp>
    </p:spTree>
    <p:extLst>
      <p:ext uri="{BB962C8B-B14F-4D97-AF65-F5344CB8AC3E}">
        <p14:creationId xmlns:p14="http://schemas.microsoft.com/office/powerpoint/2010/main" val="1538337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 unitary account of the mind?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Given that there are first-person (</a:t>
            </a:r>
            <a:r>
              <a:rPr lang="en-US" dirty="0"/>
              <a:t>i</a:t>
            </a:r>
            <a:r>
              <a:rPr lang="en-US" dirty="0" smtClean="0"/>
              <a:t>nner awareness ) and third-person (external awareness) perspectives on the mind, is there any way to unify these accounts?  </a:t>
            </a:r>
          </a:p>
          <a:p>
            <a:pPr marL="0" indent="0">
              <a:buNone/>
            </a:pPr>
            <a:r>
              <a:rPr lang="en-US" dirty="0" smtClean="0"/>
              <a:t>If what my pain means to me from a first-person perspective is different from what it means to you from a third person perspective, are we stuck with fundamentally different meanings for mental phenomena. </a:t>
            </a:r>
            <a:endParaRPr lang="en-US" dirty="0"/>
          </a:p>
        </p:txBody>
      </p:sp>
    </p:spTree>
    <p:extLst>
      <p:ext uri="{BB962C8B-B14F-4D97-AF65-F5344CB8AC3E}">
        <p14:creationId xmlns:p14="http://schemas.microsoft.com/office/powerpoint/2010/main" val="179601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Different Theories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Cartesianism</a:t>
            </a:r>
            <a:r>
              <a:rPr lang="en-US" dirty="0" smtClean="0"/>
              <a:t> – states of mind are intrinsically inner, private, non-physical in nature, and accessible only to the person whose states of mind they are</a:t>
            </a:r>
          </a:p>
          <a:p>
            <a:pPr marL="0" indent="0">
              <a:buNone/>
            </a:pPr>
            <a:endParaRPr lang="en-US" dirty="0"/>
          </a:p>
          <a:p>
            <a:pPr marL="0" indent="0">
              <a:buNone/>
            </a:pPr>
            <a:r>
              <a:rPr lang="en-US" dirty="0" smtClean="0"/>
              <a:t>Analytical Behaviorism – states of mind are reducible to patterns of actual and possible external public behavior</a:t>
            </a:r>
          </a:p>
          <a:p>
            <a:pPr marL="0" indent="0">
              <a:buNone/>
            </a:pPr>
            <a:endParaRPr lang="en-US" dirty="0" smtClean="0"/>
          </a:p>
          <a:p>
            <a:pPr marL="0" indent="0">
              <a:buNone/>
            </a:pPr>
            <a:r>
              <a:rPr lang="en-US" dirty="0" smtClean="0"/>
              <a:t>Identity Theory – states of mind are brain states and thus physical and publically accessible</a:t>
            </a:r>
            <a:endParaRPr lang="en-US" dirty="0"/>
          </a:p>
        </p:txBody>
      </p:sp>
    </p:spTree>
    <p:extLst>
      <p:ext uri="{BB962C8B-B14F-4D97-AF65-F5344CB8AC3E}">
        <p14:creationId xmlns:p14="http://schemas.microsoft.com/office/powerpoint/2010/main" val="210420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Holism of the Mental</a:t>
            </a:r>
            <a:endParaRPr lang="en-US" dirty="0"/>
          </a:p>
        </p:txBody>
      </p:sp>
      <p:sp>
        <p:nvSpPr>
          <p:cNvPr id="3" name="Content Placeholder 2"/>
          <p:cNvSpPr>
            <a:spLocks noGrp="1"/>
          </p:cNvSpPr>
          <p:nvPr>
            <p:ph idx="1"/>
          </p:nvPr>
        </p:nvSpPr>
        <p:spPr/>
        <p:txBody>
          <a:bodyPr/>
          <a:lstStyle/>
          <a:p>
            <a:pPr marL="0" indent="0">
              <a:buNone/>
            </a:pPr>
            <a:r>
              <a:rPr lang="en-US" dirty="0" smtClean="0"/>
              <a:t>Sensations are “atomistic: the occurrence of an individual sensation has no implications for the existence or non-existence of any other sensation, so in this sense sensations can exist loosely and separately apart from each other.</a:t>
            </a:r>
          </a:p>
          <a:p>
            <a:pPr marL="0" indent="0">
              <a:buNone/>
            </a:pPr>
            <a:endParaRPr lang="en-US" dirty="0" smtClean="0"/>
          </a:p>
          <a:p>
            <a:pPr marL="0" indent="0">
              <a:buNone/>
            </a:pPr>
            <a:r>
              <a:rPr lang="en-US" dirty="0" smtClean="0"/>
              <a:t>Is this true of intentional states?  Why or why not??</a:t>
            </a:r>
          </a:p>
          <a:p>
            <a:pPr marL="0" indent="0">
              <a:buNone/>
            </a:pPr>
            <a:endParaRPr lang="en-US" dirty="0"/>
          </a:p>
        </p:txBody>
      </p:sp>
    </p:spTree>
    <p:extLst>
      <p:ext uri="{BB962C8B-B14F-4D97-AF65-F5344CB8AC3E}">
        <p14:creationId xmlns:p14="http://schemas.microsoft.com/office/powerpoint/2010/main" val="180518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Holism of the Mental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Consider an intention to cash a check.  What other intentional states, e.g., beliefs, desires,  are tied to the intention to cash a check?</a:t>
            </a:r>
          </a:p>
          <a:p>
            <a:pPr marL="0" indent="0">
              <a:buNone/>
            </a:pPr>
            <a:endParaRPr lang="en-US" dirty="0"/>
          </a:p>
          <a:p>
            <a:pPr marL="0" indent="0">
              <a:buNone/>
            </a:pPr>
            <a:r>
              <a:rPr lang="en-US" dirty="0" smtClean="0"/>
              <a:t>What role does self-consciousness play in unifying our mind? How does it make rational thought possible?</a:t>
            </a:r>
          </a:p>
        </p:txBody>
      </p:sp>
    </p:spTree>
    <p:extLst>
      <p:ext uri="{BB962C8B-B14F-4D97-AF65-F5344CB8AC3E}">
        <p14:creationId xmlns:p14="http://schemas.microsoft.com/office/powerpoint/2010/main" val="47087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the mental different from the physical?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 Consciousness </a:t>
            </a:r>
          </a:p>
          <a:p>
            <a:pPr marL="0" indent="0">
              <a:buNone/>
            </a:pPr>
            <a:r>
              <a:rPr lang="en-US" dirty="0" smtClean="0"/>
              <a:t>	Mental states such as sensations only exist with consciousness, 	whereas physical objects do not require 	consciousness to 	exist. Even beliefs may be ascribable to someone only if it is 	possible for them to become conscious.</a:t>
            </a:r>
          </a:p>
          <a:p>
            <a:pPr marL="0" indent="0">
              <a:buNone/>
            </a:pPr>
            <a:endParaRPr lang="en-US" dirty="0" smtClean="0"/>
          </a:p>
          <a:p>
            <a:pPr marL="0" indent="0">
              <a:buNone/>
            </a:pPr>
            <a:r>
              <a:rPr lang="en-US" dirty="0" smtClean="0"/>
              <a:t>2. How can a purely physical system, such as the brain, be intentional, i.e., be directed upon a content which is some cases does not exist outside the mind.  Also, how could a physical system realize the essentially holistic nature of intentional states that requires self-consciousness. </a:t>
            </a:r>
          </a:p>
          <a:p>
            <a:pPr marL="0" indent="0">
              <a:buNone/>
            </a:pPr>
            <a:endParaRPr lang="en-US" dirty="0" smtClean="0"/>
          </a:p>
          <a:p>
            <a:pPr marL="0" indent="0">
              <a:buNone/>
            </a:pPr>
            <a:r>
              <a:rPr lang="en-US" dirty="0" smtClean="0"/>
              <a:t>3. How can the first-person perspective and radical privacy of the mental ever be reduced to the physical or a third-person perspective?</a:t>
            </a:r>
          </a:p>
          <a:p>
            <a:pPr marL="0" indent="0">
              <a:buNone/>
            </a:pPr>
            <a:r>
              <a:rPr lang="en-US" dirty="0"/>
              <a:t>	</a:t>
            </a:r>
            <a:r>
              <a:rPr lang="en-US" dirty="0" smtClean="0"/>
              <a:t>- </a:t>
            </a:r>
          </a:p>
          <a:p>
            <a:endParaRPr lang="en-US" dirty="0"/>
          </a:p>
        </p:txBody>
      </p:sp>
    </p:spTree>
    <p:extLst>
      <p:ext uri="{BB962C8B-B14F-4D97-AF65-F5344CB8AC3E}">
        <p14:creationId xmlns:p14="http://schemas.microsoft.com/office/powerpoint/2010/main" val="46178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kinds of mental states are there?</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Sensations - pains, tickles, itches, throbs, tingles</a:t>
            </a:r>
          </a:p>
          <a:p>
            <a:pPr marL="514350" indent="-514350">
              <a:buAutoNum type="arabicPeriod"/>
            </a:pPr>
            <a:r>
              <a:rPr lang="en-US" dirty="0" smtClean="0"/>
              <a:t>Cognitions - believing, knowing, understanding, conceiving, thinking, reasoning</a:t>
            </a:r>
          </a:p>
          <a:p>
            <a:pPr marL="514350" indent="-514350">
              <a:buAutoNum type="arabicPeriod"/>
            </a:pPr>
            <a:r>
              <a:rPr lang="en-US" dirty="0" smtClean="0"/>
              <a:t>Emotions - fear, jealousy, envy, anger, grief, indignation, enjoyment</a:t>
            </a:r>
          </a:p>
          <a:p>
            <a:pPr marL="514350" indent="-514350">
              <a:buAutoNum type="arabicPeriod"/>
            </a:pPr>
            <a:r>
              <a:rPr lang="en-US" dirty="0" smtClean="0"/>
              <a:t>Perceptions -  seeing, hearing, tastings, smelling, touching</a:t>
            </a:r>
          </a:p>
          <a:p>
            <a:pPr marL="514350" indent="-514350">
              <a:buAutoNum type="arabicPeriod"/>
            </a:pPr>
            <a:r>
              <a:rPr lang="en-US" dirty="0" smtClean="0"/>
              <a:t>Quasi-perceptual States – dreaming, imagining, seeing in the mind’s eye, hallucinating,  seeing after images</a:t>
            </a:r>
          </a:p>
          <a:p>
            <a:pPr marL="514350" indent="-514350">
              <a:buAutoNum type="arabicPeriod"/>
            </a:pPr>
            <a:r>
              <a:rPr lang="en-US" dirty="0" smtClean="0"/>
              <a:t>Conative States – acting, trying, wanting, intending, wishing  </a:t>
            </a:r>
            <a:endParaRPr lang="en-US" dirty="0"/>
          </a:p>
        </p:txBody>
      </p:sp>
    </p:spTree>
    <p:extLst>
      <p:ext uri="{BB962C8B-B14F-4D97-AF65-F5344CB8AC3E}">
        <p14:creationId xmlns:p14="http://schemas.microsoft.com/office/powerpoint/2010/main" val="296332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call them mental “states” as opposed to mental things or objects?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“Thing” and “object” suggest substantive entities, rather than properties or activities that some substantive entity may have or be engaged in.</a:t>
            </a:r>
          </a:p>
          <a:p>
            <a:pPr marL="0" indent="0">
              <a:buNone/>
            </a:pPr>
            <a:r>
              <a:rPr lang="en-US" dirty="0" smtClean="0"/>
              <a:t>Presumably, mental states could not exist independently of some substantive entity.  There are no free floating sensations, thoughts, perceptions, imaginings, etc. that can exist independently of someone or something having those thoughts, perceptions, imagining, etc.  For example, there cannot be pain in a room unless someone is in pain. </a:t>
            </a:r>
          </a:p>
          <a:p>
            <a:pPr marL="0" indent="0">
              <a:buNone/>
            </a:pPr>
            <a:r>
              <a:rPr lang="en-US" dirty="0" smtClean="0"/>
              <a:t>However, what kind of substantive entity has the mental property or is in the mental state is up for grabs.  </a:t>
            </a:r>
            <a:endParaRPr lang="en-US" dirty="0"/>
          </a:p>
        </p:txBody>
      </p:sp>
    </p:spTree>
    <p:extLst>
      <p:ext uri="{BB962C8B-B14F-4D97-AF65-F5344CB8AC3E}">
        <p14:creationId xmlns:p14="http://schemas.microsoft.com/office/powerpoint/2010/main" val="268334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Names and pronouns are often used to refer to the  substantive entity has mental states?</a:t>
            </a:r>
            <a:endParaRPr lang="en-US" sz="3200"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We often use personal pronouns and proper names to refer to the substantive entity that has mental states, e.g., “I” am in pain or am thinking of the Pythagorean Theorem; “You” are in pain or thinking of the Pythagorean Theorem; Jane is in pain or thinking of the Pythagorean theorem; My dog, </a:t>
            </a:r>
            <a:r>
              <a:rPr lang="en-US" dirty="0" err="1" smtClean="0"/>
              <a:t>Helmi</a:t>
            </a:r>
            <a:r>
              <a:rPr lang="en-US" dirty="0" smtClean="0"/>
              <a:t>, is in pain but is not thinking of the Pythagorean Theorem. </a:t>
            </a:r>
          </a:p>
          <a:p>
            <a:pPr marL="0" indent="0">
              <a:buNone/>
            </a:pPr>
            <a:r>
              <a:rPr lang="en-US" dirty="0" smtClean="0"/>
              <a:t>Consider also “IBM Watson” is not in pain but is thinking of the Pythagorean Theorem.  My Ring Camera is seeing a deer in my driveway. HAL was upset by being given conflicting directives in 2001 A Space Odyssey. </a:t>
            </a:r>
            <a:endParaRPr lang="en-US" dirty="0"/>
          </a:p>
        </p:txBody>
      </p:sp>
    </p:spTree>
    <p:extLst>
      <p:ext uri="{BB962C8B-B14F-4D97-AF65-F5344CB8AC3E}">
        <p14:creationId xmlns:p14="http://schemas.microsoft.com/office/powerpoint/2010/main" val="62464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entity has mental states?</a:t>
            </a:r>
            <a:br>
              <a:rPr lang="en-US" dirty="0" smtClean="0"/>
            </a:br>
            <a:r>
              <a:rPr lang="en-US" dirty="0" smtClean="0"/>
              <a:t>What does “I” refer to?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Rene Descartes: an immaterial mind/soul</a:t>
            </a:r>
          </a:p>
          <a:p>
            <a:pPr marL="0" indent="0">
              <a:buNone/>
            </a:pPr>
            <a:r>
              <a:rPr lang="en-US" dirty="0" smtClean="0"/>
              <a:t>Thomas Aquinas: an </a:t>
            </a:r>
            <a:r>
              <a:rPr lang="en-US" dirty="0" err="1" smtClean="0"/>
              <a:t>ensouled</a:t>
            </a:r>
            <a:r>
              <a:rPr lang="en-US" dirty="0" smtClean="0"/>
              <a:t> body</a:t>
            </a:r>
          </a:p>
          <a:p>
            <a:pPr marL="0" indent="0">
              <a:buNone/>
            </a:pPr>
            <a:r>
              <a:rPr lang="en-US" dirty="0" smtClean="0"/>
              <a:t>Eric Olson: a human organism (bodily criterion of personal identity)</a:t>
            </a:r>
          </a:p>
          <a:p>
            <a:pPr marL="0" indent="0">
              <a:buNone/>
            </a:pPr>
            <a:r>
              <a:rPr lang="en-US" dirty="0" smtClean="0"/>
              <a:t>John Locke: just the bundle of continuous mental states regardless of what the underlying substance may be (memory criterion of personal identity)</a:t>
            </a:r>
          </a:p>
          <a:p>
            <a:pPr marL="0" indent="0">
              <a:buNone/>
            </a:pPr>
            <a:r>
              <a:rPr lang="en-US" dirty="0" smtClean="0"/>
              <a:t>Peter </a:t>
            </a:r>
            <a:r>
              <a:rPr lang="en-US" dirty="0" err="1" smtClean="0"/>
              <a:t>Strawson</a:t>
            </a:r>
            <a:r>
              <a:rPr lang="en-US" dirty="0" smtClean="0"/>
              <a:t>: Persons - substances with physical and mental states </a:t>
            </a:r>
          </a:p>
        </p:txBody>
      </p:sp>
    </p:spTree>
    <p:extLst>
      <p:ext uri="{BB962C8B-B14F-4D97-AF65-F5344CB8AC3E}">
        <p14:creationId xmlns:p14="http://schemas.microsoft.com/office/powerpoint/2010/main" val="383615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3200" dirty="0" smtClean="0"/>
              <a:t>What are some marks of the mental that may distinguish mental states from physical states?</a:t>
            </a:r>
            <a:endParaRPr lang="en-US" sz="3200" dirty="0"/>
          </a:p>
        </p:txBody>
      </p:sp>
      <p:sp>
        <p:nvSpPr>
          <p:cNvPr id="3" name="Content Placeholder 2"/>
          <p:cNvSpPr>
            <a:spLocks noGrp="1"/>
          </p:cNvSpPr>
          <p:nvPr>
            <p:ph idx="1"/>
          </p:nvPr>
        </p:nvSpPr>
        <p:spPr/>
        <p:txBody>
          <a:bodyPr>
            <a:normAutofit fontScale="92500"/>
          </a:bodyPr>
          <a:lstStyle/>
          <a:p>
            <a:pPr marL="0" indent="0">
              <a:buNone/>
            </a:pPr>
            <a:r>
              <a:rPr lang="en-US" dirty="0" smtClean="0"/>
              <a:t>1. Qualia or “raw feels” – consciousness of what an experience is like. E.g., what the trumpet sounds like, what the sky looks like to me, how my toothache feels, how the pain in my shoulder feels</a:t>
            </a:r>
          </a:p>
          <a:p>
            <a:pPr marL="0" indent="0">
              <a:buNone/>
            </a:pPr>
            <a:r>
              <a:rPr lang="en-US" dirty="0" smtClean="0"/>
              <a:t>What kinds of mental states have qualia essentially such that they exist only when you are aware of them and therefore would not exist if you were not aware of them? </a:t>
            </a:r>
          </a:p>
          <a:p>
            <a:pPr marL="0" indent="0">
              <a:buNone/>
            </a:pPr>
            <a:r>
              <a:rPr lang="en-US" dirty="0"/>
              <a:t>	</a:t>
            </a:r>
            <a:endParaRPr lang="en-US" dirty="0" smtClean="0"/>
          </a:p>
        </p:txBody>
      </p:sp>
    </p:spTree>
    <p:extLst>
      <p:ext uri="{BB962C8B-B14F-4D97-AF65-F5344CB8AC3E}">
        <p14:creationId xmlns:p14="http://schemas.microsoft.com/office/powerpoint/2010/main" val="69561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Sensations have qualia essentially</a:t>
            </a:r>
            <a:endParaRPr lang="en-US" dirty="0"/>
          </a:p>
        </p:txBody>
      </p:sp>
      <p:sp>
        <p:nvSpPr>
          <p:cNvPr id="3" name="Content Placeholder 2"/>
          <p:cNvSpPr>
            <a:spLocks noGrp="1"/>
          </p:cNvSpPr>
          <p:nvPr>
            <p:ph idx="1"/>
          </p:nvPr>
        </p:nvSpPr>
        <p:spPr/>
        <p:txBody>
          <a:bodyPr/>
          <a:lstStyle/>
          <a:p>
            <a:pPr marL="0" indent="0">
              <a:buNone/>
            </a:pPr>
            <a:r>
              <a:rPr lang="en-US" dirty="0" smtClean="0"/>
              <a:t>I</a:t>
            </a:r>
            <a:r>
              <a:rPr lang="en-US" dirty="0" smtClean="0"/>
              <a:t>f you do not feel any pain, the pain doesn’t exist.</a:t>
            </a:r>
          </a:p>
          <a:p>
            <a:pPr marL="0" indent="0">
              <a:buNone/>
            </a:pPr>
            <a:r>
              <a:rPr lang="en-US" dirty="0" smtClean="0"/>
              <a:t>I</a:t>
            </a:r>
            <a:r>
              <a:rPr lang="en-US" dirty="0" smtClean="0"/>
              <a:t>f you have pain, you must feel it.</a:t>
            </a:r>
          </a:p>
          <a:p>
            <a:pPr marL="0" indent="0">
              <a:buNone/>
            </a:pPr>
            <a:r>
              <a:rPr lang="en-US" dirty="0" smtClean="0"/>
              <a:t>Whereas physical things can exist without anyone being aware of them, sensations cannot exist without someone being aware of them.</a:t>
            </a:r>
          </a:p>
          <a:p>
            <a:pPr marL="0" indent="0">
              <a:buNone/>
            </a:pPr>
            <a:endParaRPr lang="en-US" dirty="0"/>
          </a:p>
          <a:p>
            <a:pPr marL="0" indent="0">
              <a:buNone/>
            </a:pPr>
            <a:r>
              <a:rPr lang="en-US" dirty="0" smtClean="0"/>
              <a:t>What about perceptions? </a:t>
            </a:r>
            <a:endParaRPr lang="en-US" dirty="0" smtClean="0"/>
          </a:p>
        </p:txBody>
      </p:sp>
    </p:spTree>
    <p:extLst>
      <p:ext uri="{BB962C8B-B14F-4D97-AF65-F5344CB8AC3E}">
        <p14:creationId xmlns:p14="http://schemas.microsoft.com/office/powerpoint/2010/main" val="185097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 mental states other than sensations have qualia?</a:t>
            </a:r>
            <a:endParaRPr lang="en-US" dirty="0"/>
          </a:p>
        </p:txBody>
      </p:sp>
      <p:sp>
        <p:nvSpPr>
          <p:cNvPr id="3" name="Content Placeholder 2"/>
          <p:cNvSpPr>
            <a:spLocks noGrp="1"/>
          </p:cNvSpPr>
          <p:nvPr>
            <p:ph idx="1"/>
          </p:nvPr>
        </p:nvSpPr>
        <p:spPr/>
        <p:txBody>
          <a:bodyPr/>
          <a:lstStyle/>
          <a:p>
            <a:r>
              <a:rPr lang="en-US" dirty="0" smtClean="0"/>
              <a:t>Other kinds of mental states, such as cognitions and conative states do not necessarily have qualia and they may exist even if you are not aware of them</a:t>
            </a:r>
          </a:p>
          <a:p>
            <a:r>
              <a:rPr lang="en-US" dirty="0" smtClean="0"/>
              <a:t>What are some examples?</a:t>
            </a:r>
          </a:p>
          <a:p>
            <a:r>
              <a:rPr lang="en-US" dirty="0" smtClean="0"/>
              <a:t>What about emotions, perceptions, and quasi-</a:t>
            </a:r>
          </a:p>
          <a:p>
            <a:pPr marL="0" indent="0">
              <a:buNone/>
            </a:pPr>
            <a:r>
              <a:rPr lang="en-US" dirty="0" smtClean="0"/>
              <a:t>perceptual states?  Do they have qualia?  Do they exist only if one is aware of them?</a:t>
            </a:r>
            <a:endParaRPr lang="en-US" dirty="0"/>
          </a:p>
        </p:txBody>
      </p:sp>
    </p:spTree>
    <p:extLst>
      <p:ext uri="{BB962C8B-B14F-4D97-AF65-F5344CB8AC3E}">
        <p14:creationId xmlns:p14="http://schemas.microsoft.com/office/powerpoint/2010/main" val="95707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3464</TotalTime>
  <Words>1705</Words>
  <Application>Microsoft Office PowerPoint</Application>
  <PresentationFormat>On-screen Show (4:3)</PresentationFormat>
  <Paragraphs>104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K. T. Maslin An Introduction to the Philosophy of Mind</vt:lpstr>
      <vt:lpstr>The Mind-Body Problem</vt:lpstr>
      <vt:lpstr>What kinds of mental states are there?</vt:lpstr>
      <vt:lpstr>Why call them mental “states” as opposed to mental things or objects?</vt:lpstr>
      <vt:lpstr>Names and pronouns are often used to refer to the  substantive entity has mental states?</vt:lpstr>
      <vt:lpstr>What kind of entity has mental states? What does “I” refer to?</vt:lpstr>
      <vt:lpstr>What are some marks of the mental that may distinguish mental states from physical states?</vt:lpstr>
      <vt:lpstr>Sensations have qualia essentially</vt:lpstr>
      <vt:lpstr>Do mental states other than sensations have qualia?</vt:lpstr>
      <vt:lpstr>What are some marks of the mental that may distinguish mental states from physical states?</vt:lpstr>
      <vt:lpstr>Intentionality</vt:lpstr>
      <vt:lpstr> Intentional Content</vt:lpstr>
      <vt:lpstr>Experiencing reality as</vt:lpstr>
      <vt:lpstr>Intentional states are also known as “propositional attitudes”</vt:lpstr>
      <vt:lpstr>Intentionality</vt:lpstr>
      <vt:lpstr>What are some marks of the mental that may distinguish mental states from physical states?</vt:lpstr>
      <vt:lpstr>The Beetle-in-the-Box</vt:lpstr>
      <vt:lpstr>Privacy and Privileged Access</vt:lpstr>
      <vt:lpstr>Consider sensations: Can we be wrong that we are in pain?</vt:lpstr>
      <vt:lpstr>Can we be wrong about other mental states that we claim to have?</vt:lpstr>
      <vt:lpstr>A unitary account of the mind?</vt:lpstr>
      <vt:lpstr>Very Different Theories</vt:lpstr>
      <vt:lpstr>Holism of the Mental</vt:lpstr>
      <vt:lpstr>Holism of the Mental</vt:lpstr>
      <vt:lpstr>Is the mental different from the physical?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T. Maslin An Introduction to the Philosophy of Mind</dc:title>
  <dc:creator>delete</dc:creator>
  <cp:lastModifiedBy>delete</cp:lastModifiedBy>
  <cp:revision>28</cp:revision>
  <dcterms:created xsi:type="dcterms:W3CDTF">2024-01-22T17:07:52Z</dcterms:created>
  <dcterms:modified xsi:type="dcterms:W3CDTF">2024-01-25T02:52:11Z</dcterms:modified>
</cp:coreProperties>
</file>