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EB4824-A571-4D84-A8E4-99B05A9C11DC}"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192362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B4824-A571-4D84-A8E4-99B05A9C11DC}"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2558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B4824-A571-4D84-A8E4-99B05A9C11DC}"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60831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B4824-A571-4D84-A8E4-99B05A9C11DC}"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152815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EB4824-A571-4D84-A8E4-99B05A9C11DC}"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1476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EB4824-A571-4D84-A8E4-99B05A9C11DC}"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87601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EB4824-A571-4D84-A8E4-99B05A9C11DC}"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4107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EB4824-A571-4D84-A8E4-99B05A9C11DC}"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10755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B4824-A571-4D84-A8E4-99B05A9C11DC}"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408429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EB4824-A571-4D84-A8E4-99B05A9C11DC}"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000174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EB4824-A571-4D84-A8E4-99B05A9C11DC}"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222192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B4824-A571-4D84-A8E4-99B05A9C11DC}" type="datetimeFigureOut">
              <a:rPr lang="en-US" smtClean="0"/>
              <a:t>3/4/2024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DE6EE-D477-41D0-86CE-E68C9B55BFC0}" type="slidenum">
              <a:rPr lang="en-US" smtClean="0"/>
              <a:t>‹#›</a:t>
            </a:fld>
            <a:endParaRPr lang="en-US"/>
          </a:p>
        </p:txBody>
      </p:sp>
    </p:spTree>
    <p:extLst>
      <p:ext uri="{BB962C8B-B14F-4D97-AF65-F5344CB8AC3E}">
        <p14:creationId xmlns:p14="http://schemas.microsoft.com/office/powerpoint/2010/main" val="3337358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Behaviorism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663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a:t>
            </a:r>
            <a:r>
              <a:rPr lang="en-US" dirty="0"/>
              <a:t>(</a:t>
            </a:r>
            <a:r>
              <a:rPr lang="en-US" dirty="0" smtClean="0"/>
              <a:t>Logical) Behaviorism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Analytical Behaviorism: statements about the mind and mental states are equivalent to statements that describe a person’s actual or potential public behavior</a:t>
            </a:r>
          </a:p>
          <a:p>
            <a:pPr marL="0" indent="0">
              <a:buNone/>
            </a:pPr>
            <a:endParaRPr lang="en-US" dirty="0"/>
          </a:p>
          <a:p>
            <a:pPr marL="0" indent="0">
              <a:buNone/>
            </a:pPr>
            <a:r>
              <a:rPr lang="en-US" dirty="0" smtClean="0"/>
              <a:t>Purported Advantages:</a:t>
            </a:r>
          </a:p>
          <a:p>
            <a:pPr marL="514350" indent="-514350">
              <a:buAutoNum type="arabicPeriod"/>
            </a:pPr>
            <a:r>
              <a:rPr lang="en-US" dirty="0" smtClean="0"/>
              <a:t>Avoids problem of mind/body interaction. Mind doesn’t </a:t>
            </a:r>
            <a:r>
              <a:rPr lang="en-US" i="1" dirty="0" smtClean="0"/>
              <a:t>cause</a:t>
            </a:r>
            <a:r>
              <a:rPr lang="en-US" dirty="0" smtClean="0"/>
              <a:t> behavior.  It </a:t>
            </a:r>
            <a:r>
              <a:rPr lang="en-US" i="1" dirty="0" smtClean="0"/>
              <a:t>is</a:t>
            </a:r>
            <a:r>
              <a:rPr lang="en-US" dirty="0" smtClean="0"/>
              <a:t> behavior.</a:t>
            </a:r>
          </a:p>
          <a:p>
            <a:pPr marL="514350" indent="-514350">
              <a:buAutoNum type="arabicPeriod"/>
            </a:pPr>
            <a:r>
              <a:rPr lang="en-US" dirty="0" smtClean="0"/>
              <a:t>No mysterious emergent properties.</a:t>
            </a:r>
          </a:p>
          <a:p>
            <a:pPr marL="514350" indent="-514350">
              <a:buAutoNum type="arabicPeriod"/>
            </a:pPr>
            <a:r>
              <a:rPr lang="en-US" dirty="0" smtClean="0"/>
              <a:t>Dissolves problem of other minds.</a:t>
            </a:r>
            <a:endParaRPr lang="en-US" dirty="0"/>
          </a:p>
        </p:txBody>
      </p:sp>
    </p:spTree>
    <p:extLst>
      <p:ext uri="{BB962C8B-B14F-4D97-AF65-F5344CB8AC3E}">
        <p14:creationId xmlns:p14="http://schemas.microsoft.com/office/powerpoint/2010/main" val="31636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Methodological Behaviorism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Methodological behaviorism is not a theory about the nature of the mind but a method in psychology for investigating psychological phenomena.  Psychology is the study of human behavior.  </a:t>
            </a:r>
          </a:p>
          <a:p>
            <a:pPr marL="0" indent="0">
              <a:buNone/>
            </a:pPr>
            <a:r>
              <a:rPr lang="en-US" dirty="0"/>
              <a:t>	</a:t>
            </a:r>
            <a:r>
              <a:rPr lang="en-US" dirty="0" smtClean="0"/>
              <a:t>Assumptions:</a:t>
            </a:r>
          </a:p>
          <a:p>
            <a:pPr marL="0" indent="0">
              <a:buNone/>
            </a:pPr>
            <a:r>
              <a:rPr lang="en-US" dirty="0"/>
              <a:t>	</a:t>
            </a:r>
            <a:r>
              <a:rPr lang="en-US" dirty="0" smtClean="0"/>
              <a:t>1. Science studies what is publically 		observable.</a:t>
            </a:r>
          </a:p>
          <a:p>
            <a:pPr marL="0" indent="0">
              <a:buNone/>
            </a:pPr>
            <a:r>
              <a:rPr lang="en-US" dirty="0"/>
              <a:t>	</a:t>
            </a:r>
            <a:r>
              <a:rPr lang="en-US" dirty="0" smtClean="0"/>
              <a:t>2. Observations and experiments must be 	duplicable by others. </a:t>
            </a:r>
          </a:p>
          <a:p>
            <a:pPr marL="0" indent="0">
              <a:buNone/>
            </a:pPr>
            <a:r>
              <a:rPr lang="en-US" dirty="0"/>
              <a:t>	</a:t>
            </a:r>
          </a:p>
        </p:txBody>
      </p:sp>
    </p:spTree>
    <p:extLst>
      <p:ext uri="{BB962C8B-B14F-4D97-AF65-F5344CB8AC3E}">
        <p14:creationId xmlns:p14="http://schemas.microsoft.com/office/powerpoint/2010/main" val="414908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Methodological Behaviorism</a:t>
            </a:r>
            <a:endParaRPr lang="en-US" dirty="0"/>
          </a:p>
        </p:txBody>
      </p:sp>
      <p:sp>
        <p:nvSpPr>
          <p:cNvPr id="3" name="Content Placeholder 2"/>
          <p:cNvSpPr>
            <a:spLocks noGrp="1"/>
          </p:cNvSpPr>
          <p:nvPr>
            <p:ph idx="1"/>
          </p:nvPr>
        </p:nvSpPr>
        <p:spPr/>
        <p:txBody>
          <a:bodyPr/>
          <a:lstStyle/>
          <a:p>
            <a:pPr marL="0" indent="0">
              <a:buNone/>
            </a:pPr>
            <a:r>
              <a:rPr lang="en-US" dirty="0" smtClean="0"/>
              <a:t>J. B. </a:t>
            </a:r>
            <a:r>
              <a:rPr lang="en-US" dirty="0"/>
              <a:t>W</a:t>
            </a:r>
            <a:r>
              <a:rPr lang="en-US" dirty="0" smtClean="0"/>
              <a:t>atson and B. F. Skinner</a:t>
            </a:r>
            <a:endParaRPr lang="en-US" dirty="0"/>
          </a:p>
          <a:p>
            <a:pPr marL="0" indent="0">
              <a:buNone/>
            </a:pPr>
            <a:r>
              <a:rPr lang="en-US" dirty="0" smtClean="0"/>
              <a:t>	Understand human behavior as set of 	responses evoked by external stimuli</a:t>
            </a:r>
          </a:p>
          <a:p>
            <a:pPr marL="0" indent="0">
              <a:buNone/>
            </a:pPr>
            <a:r>
              <a:rPr lang="en-US" dirty="0"/>
              <a:t>	</a:t>
            </a:r>
            <a:r>
              <a:rPr lang="en-US" dirty="0" smtClean="0"/>
              <a:t>Set aside internal processes (brain events 	or intentional states) and focus on external 	stimuli and the behavior that it causes </a:t>
            </a:r>
          </a:p>
          <a:p>
            <a:pPr marL="0" indent="0">
              <a:buNone/>
            </a:pPr>
            <a:r>
              <a:rPr lang="en-US" dirty="0"/>
              <a:t>	</a:t>
            </a:r>
            <a:r>
              <a:rPr lang="en-US" dirty="0" smtClean="0"/>
              <a:t>Human behavior is conditioned response</a:t>
            </a:r>
            <a:endParaRPr lang="en-US" dirty="0"/>
          </a:p>
        </p:txBody>
      </p:sp>
    </p:spTree>
    <p:extLst>
      <p:ext uri="{BB962C8B-B14F-4D97-AF65-F5344CB8AC3E}">
        <p14:creationId xmlns:p14="http://schemas.microsoft.com/office/powerpoint/2010/main" val="56347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Behaviorism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Analytical Behaviorism: Statements describing mental states can be translated without loss of meaning into statements describing possible and actual behavior.</a:t>
            </a:r>
          </a:p>
          <a:p>
            <a:pPr marL="0" indent="0">
              <a:buNone/>
            </a:pPr>
            <a:r>
              <a:rPr lang="en-US" dirty="0" smtClean="0"/>
              <a:t>Note: If analytical behaviorism is successful, the translations cannot contain any mental terms. </a:t>
            </a:r>
          </a:p>
          <a:p>
            <a:pPr marL="0" indent="0">
              <a:buNone/>
            </a:pPr>
            <a:r>
              <a:rPr lang="en-US" dirty="0" smtClean="0"/>
              <a:t>Analytical behaviorism is thus a form of reductionism.</a:t>
            </a:r>
          </a:p>
        </p:txBody>
      </p:sp>
    </p:spTree>
    <p:extLst>
      <p:ext uri="{BB962C8B-B14F-4D97-AF65-F5344CB8AC3E}">
        <p14:creationId xmlns:p14="http://schemas.microsoft.com/office/powerpoint/2010/main" val="406275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Carl </a:t>
            </a:r>
            <a:r>
              <a:rPr lang="en-US" dirty="0" err="1" smtClean="0"/>
              <a:t>Hempel</a:t>
            </a:r>
            <a:r>
              <a:rPr lang="en-US" dirty="0" smtClean="0"/>
              <a:t> (1905-1997)</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Verificationist</a:t>
            </a:r>
            <a:r>
              <a:rPr lang="en-US" dirty="0" smtClean="0"/>
              <a:t> Theory of Meaning:  Unless a statement could in principle be verified empirically, it would have to be rejected as devoid of meaning and empty of any significance</a:t>
            </a:r>
          </a:p>
          <a:p>
            <a:pPr marL="0" indent="0">
              <a:buNone/>
            </a:pPr>
            <a:r>
              <a:rPr lang="en-US" dirty="0" smtClean="0"/>
              <a:t>Note: We might not now be able to verify how many moons may surround some distant planet, but a claim about the number of moons is in principle verifiable.</a:t>
            </a:r>
            <a:endParaRPr lang="en-US" dirty="0"/>
          </a:p>
        </p:txBody>
      </p:sp>
    </p:spTree>
    <p:extLst>
      <p:ext uri="{BB962C8B-B14F-4D97-AF65-F5344CB8AC3E}">
        <p14:creationId xmlns:p14="http://schemas.microsoft.com/office/powerpoint/2010/main" val="131152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Implication of </a:t>
            </a:r>
            <a:r>
              <a:rPr lang="en-US" sz="3600" dirty="0" err="1" smtClean="0"/>
              <a:t>Verificationist</a:t>
            </a:r>
            <a:r>
              <a:rPr lang="en-US" sz="3600" dirty="0" smtClean="0"/>
              <a:t> Theory of Meaning and Motivation for Behaviorism</a:t>
            </a:r>
            <a:endParaRPr lang="en-US" sz="3600"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If mental states are in principle private and accessible only to the person who has the mental states, then they cannot in principle be empirically verified by others.  Therefore, all statements about them would be meaningless.  </a:t>
            </a:r>
          </a:p>
          <a:p>
            <a:pPr marL="0" indent="0">
              <a:buNone/>
            </a:pPr>
            <a:endParaRPr lang="en-US" dirty="0"/>
          </a:p>
          <a:p>
            <a:pPr marL="0" indent="0">
              <a:buNone/>
            </a:pPr>
            <a:r>
              <a:rPr lang="en-US" dirty="0" smtClean="0"/>
              <a:t>However, if statements about our and other’s mental states are meaningful, then mental states must be verifiable by outward public behavior. </a:t>
            </a:r>
          </a:p>
          <a:p>
            <a:pPr marL="0" indent="0">
              <a:buNone/>
            </a:pPr>
            <a:endParaRPr lang="en-US" dirty="0" smtClean="0"/>
          </a:p>
          <a:p>
            <a:pPr marL="0" indent="0">
              <a:buNone/>
            </a:pPr>
            <a:r>
              <a:rPr lang="en-US" dirty="0" smtClean="0"/>
              <a:t>So, we need to translate statements about pains and other mental states into statement about behavior, as behavior is publically observable.</a:t>
            </a:r>
            <a:endParaRPr lang="en-US" dirty="0"/>
          </a:p>
        </p:txBody>
      </p:sp>
    </p:spTree>
    <p:extLst>
      <p:ext uri="{BB962C8B-B14F-4D97-AF65-F5344CB8AC3E}">
        <p14:creationId xmlns:p14="http://schemas.microsoft.com/office/powerpoint/2010/main" val="164545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 for Analytical Behaviorism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How can we translate statements about mental states into statements about behavior without invoking mental vocabulary?</a:t>
            </a:r>
          </a:p>
          <a:p>
            <a:pPr marL="0" indent="0">
              <a:buNone/>
            </a:pPr>
            <a:endParaRPr lang="en-US" dirty="0"/>
          </a:p>
          <a:p>
            <a:pPr marL="0" indent="0">
              <a:buNone/>
            </a:pPr>
            <a:r>
              <a:rPr lang="en-US" dirty="0" smtClean="0"/>
              <a:t>Example: I have a toothache = my crying and  making gestures about my mouth; I respond positively when someone asks me whether I have a toothache; …</a:t>
            </a:r>
            <a:endParaRPr lang="en-US" dirty="0"/>
          </a:p>
        </p:txBody>
      </p:sp>
    </p:spTree>
    <p:extLst>
      <p:ext uri="{BB962C8B-B14F-4D97-AF65-F5344CB8AC3E}">
        <p14:creationId xmlns:p14="http://schemas.microsoft.com/office/powerpoint/2010/main" val="418392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 for Analytical Behaviorism</a:t>
            </a:r>
            <a:endParaRPr lang="en-US" dirty="0"/>
          </a:p>
        </p:txBody>
      </p:sp>
      <p:sp>
        <p:nvSpPr>
          <p:cNvPr id="3" name="Content Placeholder 2"/>
          <p:cNvSpPr>
            <a:spLocks noGrp="1"/>
          </p:cNvSpPr>
          <p:nvPr>
            <p:ph idx="1"/>
          </p:nvPr>
        </p:nvSpPr>
        <p:spPr/>
        <p:txBody>
          <a:bodyPr/>
          <a:lstStyle/>
          <a:p>
            <a:pPr marL="0" indent="0">
              <a:buNone/>
            </a:pPr>
            <a:r>
              <a:rPr lang="en-US" dirty="0" smtClean="0"/>
              <a:t>Which patterns of behavior as bodily movements are to count as an analysis of the mental terms?</a:t>
            </a:r>
          </a:p>
          <a:p>
            <a:pPr marL="0" indent="0">
              <a:buNone/>
            </a:pPr>
            <a:endParaRPr lang="en-US" dirty="0"/>
          </a:p>
          <a:p>
            <a:pPr marL="0" indent="0">
              <a:buNone/>
            </a:pPr>
            <a:r>
              <a:rPr lang="en-US" dirty="0" smtClean="0"/>
              <a:t>What problems </a:t>
            </a:r>
            <a:r>
              <a:rPr lang="en-US" smtClean="0"/>
              <a:t>might there be?</a:t>
            </a:r>
            <a:endParaRPr lang="en-US"/>
          </a:p>
        </p:txBody>
      </p:sp>
    </p:spTree>
    <p:extLst>
      <p:ext uri="{BB962C8B-B14F-4D97-AF65-F5344CB8AC3E}">
        <p14:creationId xmlns:p14="http://schemas.microsoft.com/office/powerpoint/2010/main" val="336265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396</Words>
  <Application>Microsoft Office PowerPoint</Application>
  <PresentationFormat>On-screen Show (4:3)</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Behaviorism</vt:lpstr>
      <vt:lpstr>Analytical (Logical) Behaviorism</vt:lpstr>
      <vt:lpstr>Methodological Behaviorism</vt:lpstr>
      <vt:lpstr>Methodological Behaviorism</vt:lpstr>
      <vt:lpstr>Analytical Behaviorism</vt:lpstr>
      <vt:lpstr>Carl Hempel (1905-1997)</vt:lpstr>
      <vt:lpstr>Implication of Verificationist Theory of Meaning and Motivation for Behaviorism</vt:lpstr>
      <vt:lpstr>Challenge for Analytical Behaviorism</vt:lpstr>
      <vt:lpstr>Challenge for Analytical Behaviorism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Behaviorism</dc:title>
  <dc:creator>delete</dc:creator>
  <cp:lastModifiedBy>delete</cp:lastModifiedBy>
  <cp:revision>5</cp:revision>
  <dcterms:created xsi:type="dcterms:W3CDTF">2024-03-05T00:40:12Z</dcterms:created>
  <dcterms:modified xsi:type="dcterms:W3CDTF">2024-03-05T01:23:46Z</dcterms:modified>
</cp:coreProperties>
</file>