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8" r:id="rId13"/>
    <p:sldId id="269" r:id="rId14"/>
    <p:sldId id="271" r:id="rId15"/>
    <p:sldId id="267"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16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F404F7-5E07-4070-812A-8B0FA01C1F2C}"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B6DDC-3FCE-4B73-A204-B1B5299385F7}" type="slidenum">
              <a:rPr lang="en-US" smtClean="0"/>
              <a:t>‹#›</a:t>
            </a:fld>
            <a:endParaRPr lang="en-US"/>
          </a:p>
        </p:txBody>
      </p:sp>
    </p:spTree>
    <p:extLst>
      <p:ext uri="{BB962C8B-B14F-4D97-AF65-F5344CB8AC3E}">
        <p14:creationId xmlns:p14="http://schemas.microsoft.com/office/powerpoint/2010/main" val="2478614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F404F7-5E07-4070-812A-8B0FA01C1F2C}"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B6DDC-3FCE-4B73-A204-B1B5299385F7}" type="slidenum">
              <a:rPr lang="en-US" smtClean="0"/>
              <a:t>‹#›</a:t>
            </a:fld>
            <a:endParaRPr lang="en-US"/>
          </a:p>
        </p:txBody>
      </p:sp>
    </p:spTree>
    <p:extLst>
      <p:ext uri="{BB962C8B-B14F-4D97-AF65-F5344CB8AC3E}">
        <p14:creationId xmlns:p14="http://schemas.microsoft.com/office/powerpoint/2010/main" val="19714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F404F7-5E07-4070-812A-8B0FA01C1F2C}"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B6DDC-3FCE-4B73-A204-B1B5299385F7}" type="slidenum">
              <a:rPr lang="en-US" smtClean="0"/>
              <a:t>‹#›</a:t>
            </a:fld>
            <a:endParaRPr lang="en-US"/>
          </a:p>
        </p:txBody>
      </p:sp>
    </p:spTree>
    <p:extLst>
      <p:ext uri="{BB962C8B-B14F-4D97-AF65-F5344CB8AC3E}">
        <p14:creationId xmlns:p14="http://schemas.microsoft.com/office/powerpoint/2010/main" val="383892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F404F7-5E07-4070-812A-8B0FA01C1F2C}"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B6DDC-3FCE-4B73-A204-B1B5299385F7}" type="slidenum">
              <a:rPr lang="en-US" smtClean="0"/>
              <a:t>‹#›</a:t>
            </a:fld>
            <a:endParaRPr lang="en-US"/>
          </a:p>
        </p:txBody>
      </p:sp>
    </p:spTree>
    <p:extLst>
      <p:ext uri="{BB962C8B-B14F-4D97-AF65-F5344CB8AC3E}">
        <p14:creationId xmlns:p14="http://schemas.microsoft.com/office/powerpoint/2010/main" val="42701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F404F7-5E07-4070-812A-8B0FA01C1F2C}"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B6DDC-3FCE-4B73-A204-B1B5299385F7}" type="slidenum">
              <a:rPr lang="en-US" smtClean="0"/>
              <a:t>‹#›</a:t>
            </a:fld>
            <a:endParaRPr lang="en-US"/>
          </a:p>
        </p:txBody>
      </p:sp>
    </p:spTree>
    <p:extLst>
      <p:ext uri="{BB962C8B-B14F-4D97-AF65-F5344CB8AC3E}">
        <p14:creationId xmlns:p14="http://schemas.microsoft.com/office/powerpoint/2010/main" val="71064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F404F7-5E07-4070-812A-8B0FA01C1F2C}"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B6DDC-3FCE-4B73-A204-B1B5299385F7}" type="slidenum">
              <a:rPr lang="en-US" smtClean="0"/>
              <a:t>‹#›</a:t>
            </a:fld>
            <a:endParaRPr lang="en-US"/>
          </a:p>
        </p:txBody>
      </p:sp>
    </p:spTree>
    <p:extLst>
      <p:ext uri="{BB962C8B-B14F-4D97-AF65-F5344CB8AC3E}">
        <p14:creationId xmlns:p14="http://schemas.microsoft.com/office/powerpoint/2010/main" val="1980145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F404F7-5E07-4070-812A-8B0FA01C1F2C}"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CB6DDC-3FCE-4B73-A204-B1B5299385F7}" type="slidenum">
              <a:rPr lang="en-US" smtClean="0"/>
              <a:t>‹#›</a:t>
            </a:fld>
            <a:endParaRPr lang="en-US"/>
          </a:p>
        </p:txBody>
      </p:sp>
    </p:spTree>
    <p:extLst>
      <p:ext uri="{BB962C8B-B14F-4D97-AF65-F5344CB8AC3E}">
        <p14:creationId xmlns:p14="http://schemas.microsoft.com/office/powerpoint/2010/main" val="1017063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F404F7-5E07-4070-812A-8B0FA01C1F2C}"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CB6DDC-3FCE-4B73-A204-B1B5299385F7}" type="slidenum">
              <a:rPr lang="en-US" smtClean="0"/>
              <a:t>‹#›</a:t>
            </a:fld>
            <a:endParaRPr lang="en-US"/>
          </a:p>
        </p:txBody>
      </p:sp>
    </p:spTree>
    <p:extLst>
      <p:ext uri="{BB962C8B-B14F-4D97-AF65-F5344CB8AC3E}">
        <p14:creationId xmlns:p14="http://schemas.microsoft.com/office/powerpoint/2010/main" val="364570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F404F7-5E07-4070-812A-8B0FA01C1F2C}"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CB6DDC-3FCE-4B73-A204-B1B5299385F7}" type="slidenum">
              <a:rPr lang="en-US" smtClean="0"/>
              <a:t>‹#›</a:t>
            </a:fld>
            <a:endParaRPr lang="en-US"/>
          </a:p>
        </p:txBody>
      </p:sp>
    </p:spTree>
    <p:extLst>
      <p:ext uri="{BB962C8B-B14F-4D97-AF65-F5344CB8AC3E}">
        <p14:creationId xmlns:p14="http://schemas.microsoft.com/office/powerpoint/2010/main" val="280273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404F7-5E07-4070-812A-8B0FA01C1F2C}"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B6DDC-3FCE-4B73-A204-B1B5299385F7}" type="slidenum">
              <a:rPr lang="en-US" smtClean="0"/>
              <a:t>‹#›</a:t>
            </a:fld>
            <a:endParaRPr lang="en-US"/>
          </a:p>
        </p:txBody>
      </p:sp>
    </p:spTree>
    <p:extLst>
      <p:ext uri="{BB962C8B-B14F-4D97-AF65-F5344CB8AC3E}">
        <p14:creationId xmlns:p14="http://schemas.microsoft.com/office/powerpoint/2010/main" val="1981642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404F7-5E07-4070-812A-8B0FA01C1F2C}"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B6DDC-3FCE-4B73-A204-B1B5299385F7}" type="slidenum">
              <a:rPr lang="en-US" smtClean="0"/>
              <a:t>‹#›</a:t>
            </a:fld>
            <a:endParaRPr lang="en-US"/>
          </a:p>
        </p:txBody>
      </p:sp>
    </p:spTree>
    <p:extLst>
      <p:ext uri="{BB962C8B-B14F-4D97-AF65-F5344CB8AC3E}">
        <p14:creationId xmlns:p14="http://schemas.microsoft.com/office/powerpoint/2010/main" val="242463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F404F7-5E07-4070-812A-8B0FA01C1F2C}" type="datetimeFigureOut">
              <a:rPr lang="en-US" smtClean="0"/>
              <a:t>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B6DDC-3FCE-4B73-A204-B1B5299385F7}" type="slidenum">
              <a:rPr lang="en-US" smtClean="0"/>
              <a:t>‹#›</a:t>
            </a:fld>
            <a:endParaRPr lang="en-US"/>
          </a:p>
        </p:txBody>
      </p:sp>
    </p:spTree>
    <p:extLst>
      <p:ext uri="{BB962C8B-B14F-4D97-AF65-F5344CB8AC3E}">
        <p14:creationId xmlns:p14="http://schemas.microsoft.com/office/powerpoint/2010/main" val="1779989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Dualism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732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Feldman’s example</a:t>
            </a:r>
          </a:p>
          <a:p>
            <a:pPr marL="0" indent="0">
              <a:buNone/>
            </a:pPr>
            <a:r>
              <a:rPr lang="en-US" dirty="0"/>
              <a:t> 	</a:t>
            </a:r>
            <a:r>
              <a:rPr lang="en-US" dirty="0" smtClean="0"/>
              <a:t>1. I am certain the Robert exists.</a:t>
            </a:r>
            <a:endParaRPr lang="en-US" dirty="0"/>
          </a:p>
          <a:p>
            <a:pPr marL="0" indent="0">
              <a:buNone/>
            </a:pPr>
            <a:r>
              <a:rPr lang="en-US" dirty="0" smtClean="0"/>
              <a:t>	2. I am not certain that the Czar’s first son 	exists.</a:t>
            </a:r>
          </a:p>
          <a:p>
            <a:pPr marL="0" indent="0">
              <a:buNone/>
            </a:pPr>
            <a:r>
              <a:rPr lang="en-US" dirty="0"/>
              <a:t>	</a:t>
            </a:r>
            <a:r>
              <a:rPr lang="en-US" dirty="0" smtClean="0"/>
              <a:t>3. If (1) and (2), then Robert and the Czar’s 	</a:t>
            </a:r>
            <a:r>
              <a:rPr lang="en-US" u="sng" dirty="0" smtClean="0"/>
              <a:t>first son are different</a:t>
            </a:r>
            <a:r>
              <a:rPr lang="en-US" dirty="0" smtClean="0"/>
              <a:t>.</a:t>
            </a:r>
          </a:p>
          <a:p>
            <a:pPr marL="0" indent="0">
              <a:buNone/>
            </a:pPr>
            <a:r>
              <a:rPr lang="en-US" dirty="0"/>
              <a:t>	</a:t>
            </a:r>
            <a:r>
              <a:rPr lang="en-US" dirty="0" smtClean="0"/>
              <a:t>4. Robert and the Czar’s first son are 	different. </a:t>
            </a:r>
            <a:endParaRPr lang="en-US" dirty="0"/>
          </a:p>
        </p:txBody>
      </p:sp>
    </p:spTree>
    <p:extLst>
      <p:ext uri="{BB962C8B-B14F-4D97-AF65-F5344CB8AC3E}">
        <p14:creationId xmlns:p14="http://schemas.microsoft.com/office/powerpoint/2010/main" val="1366921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Argument from Indivisibility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1. My body is divisible.</a:t>
            </a:r>
          </a:p>
          <a:p>
            <a:pPr marL="0" indent="0">
              <a:buNone/>
            </a:pPr>
            <a:r>
              <a:rPr lang="en-US" dirty="0"/>
              <a:t>	</a:t>
            </a:r>
            <a:r>
              <a:rPr lang="en-US" dirty="0" smtClean="0"/>
              <a:t>2. My mind is not divisible.</a:t>
            </a:r>
          </a:p>
          <a:p>
            <a:pPr marL="0" indent="0">
              <a:buNone/>
            </a:pPr>
            <a:r>
              <a:rPr lang="en-US" dirty="0"/>
              <a:t>	</a:t>
            </a:r>
            <a:r>
              <a:rPr lang="en-US" dirty="0" smtClean="0"/>
              <a:t>3. If (1) and (2), then my mind is different 	</a:t>
            </a:r>
            <a:r>
              <a:rPr lang="en-US" u="sng" dirty="0" smtClean="0"/>
              <a:t>from </a:t>
            </a:r>
            <a:r>
              <a:rPr lang="en-US" dirty="0" smtClean="0"/>
              <a:t>	</a:t>
            </a:r>
            <a:r>
              <a:rPr lang="en-US" u="sng" dirty="0" smtClean="0"/>
              <a:t>my body.____________________</a:t>
            </a:r>
          </a:p>
          <a:p>
            <a:pPr marL="0" indent="0">
              <a:buNone/>
            </a:pPr>
            <a:r>
              <a:rPr lang="en-US" dirty="0"/>
              <a:t>	</a:t>
            </a:r>
            <a:r>
              <a:rPr lang="en-US" dirty="0" smtClean="0"/>
              <a:t>4. My mind is different from my body.</a:t>
            </a:r>
          </a:p>
          <a:p>
            <a:pPr marL="0" indent="0">
              <a:buNone/>
            </a:pPr>
            <a:endParaRPr lang="en-US" dirty="0"/>
          </a:p>
          <a:p>
            <a:pPr marL="0" indent="0">
              <a:buNone/>
            </a:pPr>
            <a:r>
              <a:rPr lang="en-US" dirty="0" smtClean="0"/>
              <a:t>Support:  Mind remains in tact even if body parts 	are removed.</a:t>
            </a:r>
          </a:p>
          <a:p>
            <a:pPr marL="0" indent="0">
              <a:buNone/>
            </a:pPr>
            <a:r>
              <a:rPr lang="en-US" dirty="0" smtClean="0"/>
              <a:t>	Each faculty of the mind is a faculty of the 	whole mind, not a part.</a:t>
            </a:r>
          </a:p>
          <a:p>
            <a:pPr marL="0" indent="0">
              <a:buNone/>
            </a:pPr>
            <a:endParaRPr lang="en-US" dirty="0"/>
          </a:p>
        </p:txBody>
      </p:sp>
    </p:spTree>
    <p:extLst>
      <p:ext uri="{BB962C8B-B14F-4D97-AF65-F5344CB8AC3E}">
        <p14:creationId xmlns:p14="http://schemas.microsoft.com/office/powerpoint/2010/main" val="670724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lstStyle/>
          <a:p>
            <a:r>
              <a:rPr lang="en-US" dirty="0" smtClean="0"/>
              <a:t>Does premise 2 beg the question against the materialist?</a:t>
            </a:r>
          </a:p>
          <a:p>
            <a:r>
              <a:rPr lang="en-US" dirty="0" smtClean="0"/>
              <a:t>Can minds be divided?</a:t>
            </a:r>
          </a:p>
          <a:p>
            <a:r>
              <a:rPr lang="en-US" dirty="0" smtClean="0"/>
              <a:t>Mind may be an activity and activities cannot be divided in the way material substances can.  Why can’t mind be a physical activity?</a:t>
            </a:r>
            <a:endParaRPr lang="en-US" dirty="0"/>
          </a:p>
        </p:txBody>
      </p:sp>
    </p:spTree>
    <p:extLst>
      <p:ext uri="{BB962C8B-B14F-4D97-AF65-F5344CB8AC3E}">
        <p14:creationId xmlns:p14="http://schemas.microsoft.com/office/powerpoint/2010/main" val="550966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Argument from Introspection</a:t>
            </a:r>
            <a:endParaRPr lang="en-US" dirty="0"/>
          </a:p>
        </p:txBody>
      </p:sp>
      <p:sp>
        <p:nvSpPr>
          <p:cNvPr id="3" name="Content Placeholder 2"/>
          <p:cNvSpPr>
            <a:spLocks noGrp="1"/>
          </p:cNvSpPr>
          <p:nvPr>
            <p:ph idx="1"/>
          </p:nvPr>
        </p:nvSpPr>
        <p:spPr/>
        <p:txBody>
          <a:bodyPr/>
          <a:lstStyle/>
          <a:p>
            <a:r>
              <a:rPr lang="en-US" dirty="0" smtClean="0"/>
              <a:t>Descartes claims to have introspective knowledge of himself as only a thinking thing and that nothing bodily pertains to his nature.</a:t>
            </a:r>
          </a:p>
          <a:p>
            <a:r>
              <a:rPr lang="en-US" dirty="0" smtClean="0"/>
              <a:t>Descartes claims to have a clear and distinct perception of himself as a conscious being, not an extended being.</a:t>
            </a:r>
          </a:p>
          <a:p>
            <a:pPr marL="0" indent="0">
              <a:buNone/>
            </a:pP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3734760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ssues</a:t>
            </a:r>
            <a:endParaRPr lang="en-US" dirty="0"/>
          </a:p>
        </p:txBody>
      </p:sp>
      <p:sp>
        <p:nvSpPr>
          <p:cNvPr id="3" name="Content Placeholder 2"/>
          <p:cNvSpPr>
            <a:spLocks noGrp="1"/>
          </p:cNvSpPr>
          <p:nvPr>
            <p:ph idx="1"/>
          </p:nvPr>
        </p:nvSpPr>
        <p:spPr/>
        <p:txBody>
          <a:bodyPr>
            <a:normAutofit lnSpcReduction="10000"/>
          </a:bodyPr>
          <a:lstStyle/>
          <a:p>
            <a:r>
              <a:rPr lang="en-US" dirty="0" smtClean="0"/>
              <a:t>Does introspection provide an exhaustive understanding of one’s nature?</a:t>
            </a:r>
          </a:p>
          <a:p>
            <a:r>
              <a:rPr lang="en-US" dirty="0" smtClean="0"/>
              <a:t>Does introspection differ from other perceptual faculties?</a:t>
            </a:r>
          </a:p>
          <a:p>
            <a:r>
              <a:rPr lang="en-US" dirty="0" smtClean="0"/>
              <a:t>Can Descartes be sure that he is a thinking thing as opposed to being sure that thinking is going on or that something thinks?</a:t>
            </a:r>
          </a:p>
          <a:p>
            <a:r>
              <a:rPr lang="en-US" dirty="0" smtClean="0"/>
              <a:t>Spinoza: one and the same being may be conscious and extended</a:t>
            </a:r>
            <a:endParaRPr lang="en-US" dirty="0"/>
          </a:p>
        </p:txBody>
      </p:sp>
    </p:spTree>
    <p:extLst>
      <p:ext uri="{BB962C8B-B14F-4D97-AF65-F5344CB8AC3E}">
        <p14:creationId xmlns:p14="http://schemas.microsoft.com/office/powerpoint/2010/main" val="59167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Argument from Conceivability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Descartes can conceive of himself existing separate from his body or any body at all.  Compare Swinburne.</a:t>
            </a:r>
          </a:p>
          <a:p>
            <a:r>
              <a:rPr lang="en-US" dirty="0" smtClean="0"/>
              <a:t>Argument (Feldman):</a:t>
            </a:r>
          </a:p>
          <a:p>
            <a:pPr marL="0" indent="0">
              <a:buNone/>
            </a:pPr>
            <a:r>
              <a:rPr lang="en-US" dirty="0"/>
              <a:t>	</a:t>
            </a:r>
            <a:r>
              <a:rPr lang="en-US" dirty="0" smtClean="0"/>
              <a:t>1. I am such that is it possible to conceive of me  </a:t>
            </a:r>
          </a:p>
          <a:p>
            <a:pPr marL="0" indent="0">
              <a:buNone/>
            </a:pPr>
            <a:r>
              <a:rPr lang="en-US" dirty="0"/>
              <a:t>	</a:t>
            </a:r>
            <a:r>
              <a:rPr lang="en-US" dirty="0" smtClean="0"/>
              <a:t>    existing apart from my body.</a:t>
            </a:r>
          </a:p>
          <a:p>
            <a:pPr marL="0" indent="0">
              <a:buNone/>
            </a:pPr>
            <a:r>
              <a:rPr lang="en-US" dirty="0" smtClean="0"/>
              <a:t>	2. My body is not such that it is possible to 	conceive of it existing apart from my body.</a:t>
            </a:r>
          </a:p>
          <a:p>
            <a:pPr marL="0" indent="0">
              <a:buNone/>
            </a:pPr>
            <a:r>
              <a:rPr lang="en-US" dirty="0"/>
              <a:t>	</a:t>
            </a:r>
            <a:r>
              <a:rPr lang="en-US" dirty="0" smtClean="0"/>
              <a:t>3. If (1) and (2), then I am distinct from my 	</a:t>
            </a:r>
            <a:r>
              <a:rPr lang="en-US" u="sng" dirty="0" smtClean="0"/>
              <a:t>body.________________________</a:t>
            </a:r>
          </a:p>
          <a:p>
            <a:pPr marL="0" indent="0">
              <a:buNone/>
            </a:pPr>
            <a:r>
              <a:rPr lang="en-US" dirty="0"/>
              <a:t>	</a:t>
            </a:r>
            <a:r>
              <a:rPr lang="en-US" dirty="0" smtClean="0"/>
              <a:t>4. I am distinct from my body.</a:t>
            </a:r>
          </a:p>
          <a:p>
            <a:pPr marL="0" indent="0">
              <a:buNone/>
            </a:pPr>
            <a:endParaRPr lang="en-US" dirty="0"/>
          </a:p>
        </p:txBody>
      </p:sp>
    </p:spTree>
    <p:extLst>
      <p:ext uri="{BB962C8B-B14F-4D97-AF65-F5344CB8AC3E}">
        <p14:creationId xmlns:p14="http://schemas.microsoft.com/office/powerpoint/2010/main" val="2896583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Swinburne: We can conceive of ourselves existing without a body, e.g. afterlife, angels, or acquiring a new body.  No contradiction.</a:t>
            </a:r>
          </a:p>
          <a:p>
            <a:r>
              <a:rPr lang="en-US" dirty="0" smtClean="0"/>
              <a:t>Right property to distinguish mind from body under Leibniz’s Law</a:t>
            </a:r>
          </a:p>
          <a:p>
            <a:r>
              <a:rPr lang="en-US" dirty="0" smtClean="0"/>
              <a:t>Swinburne: personal identity is unanalyzable</a:t>
            </a:r>
          </a:p>
          <a:p>
            <a:r>
              <a:rPr lang="en-US" dirty="0" smtClean="0"/>
              <a:t>Swinburne: posit immaterial (soul) stuff to insure identity of oneself as a substance (Aristotelian modification). Also, posit that this stuff cannot divide.  We cannot be in two places or have two perspectives at once.  </a:t>
            </a:r>
            <a:endParaRPr lang="en-US" dirty="0"/>
          </a:p>
        </p:txBody>
      </p:sp>
    </p:spTree>
    <p:extLst>
      <p:ext uri="{BB962C8B-B14F-4D97-AF65-F5344CB8AC3E}">
        <p14:creationId xmlns:p14="http://schemas.microsoft.com/office/powerpoint/2010/main" val="2817449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lstStyle/>
          <a:p>
            <a:r>
              <a:rPr lang="en-US" dirty="0" smtClean="0"/>
              <a:t>Can we really conceive of ourselves as existing without any body at all?</a:t>
            </a:r>
          </a:p>
          <a:p>
            <a:r>
              <a:rPr lang="en-US" dirty="0" smtClean="0"/>
              <a:t>How would we be individuated without a body?</a:t>
            </a:r>
            <a:endParaRPr lang="en-US" dirty="0"/>
          </a:p>
        </p:txBody>
      </p:sp>
    </p:spTree>
    <p:extLst>
      <p:ext uri="{BB962C8B-B14F-4D97-AF65-F5344CB8AC3E}">
        <p14:creationId xmlns:p14="http://schemas.microsoft.com/office/powerpoint/2010/main" val="388177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Dualism</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Dualism:  two kind of things:  mental (minds) and physical (bodies)</a:t>
            </a:r>
          </a:p>
          <a:p>
            <a:pPr marL="0" indent="0">
              <a:buNone/>
            </a:pPr>
            <a:r>
              <a:rPr lang="en-US" dirty="0" smtClean="0"/>
              <a:t>Substance dualism: the mind is a distinct, non-physical thing whose identity is independent of any physical body to which it may be temporarily attached</a:t>
            </a:r>
          </a:p>
          <a:p>
            <a:pPr>
              <a:buFontTx/>
              <a:buChar char="-"/>
            </a:pPr>
            <a:r>
              <a:rPr lang="en-US" dirty="0" smtClean="0"/>
              <a:t>Mental states and activities are the states and activities of this unique non-physical substance</a:t>
            </a:r>
          </a:p>
          <a:p>
            <a:pPr>
              <a:buFontTx/>
              <a:buChar char="-"/>
            </a:pPr>
            <a:r>
              <a:rPr lang="en-US" dirty="0" smtClean="0"/>
              <a:t>By “non-physical” the dualist means that the mind cannot be understood or explained by the </a:t>
            </a:r>
            <a:r>
              <a:rPr lang="en-US" dirty="0" err="1" smtClean="0"/>
              <a:t>physicial</a:t>
            </a:r>
            <a:r>
              <a:rPr lang="en-US" dirty="0" smtClean="0"/>
              <a:t> sciences, e.g., physics, neuroscience, or computer science.  The mind is irreducible to the sciences of matter.</a:t>
            </a:r>
          </a:p>
          <a:p>
            <a:pPr>
              <a:buFontTx/>
              <a:buChar char="-"/>
            </a:pPr>
            <a:endParaRPr lang="en-US" dirty="0" smtClean="0"/>
          </a:p>
          <a:p>
            <a:pPr>
              <a:buFontTx/>
              <a:buChar char="-"/>
            </a:pPr>
            <a:endParaRPr lang="en-US" dirty="0" smtClean="0"/>
          </a:p>
          <a:p>
            <a:pPr>
              <a:buFontTx/>
              <a:buChar char="-"/>
            </a:pPr>
            <a:endParaRPr lang="en-US" dirty="0" smtClean="0"/>
          </a:p>
          <a:p>
            <a:endParaRPr lang="en-US" dirty="0"/>
          </a:p>
        </p:txBody>
      </p:sp>
    </p:spTree>
    <p:extLst>
      <p:ext uri="{BB962C8B-B14F-4D97-AF65-F5344CB8AC3E}">
        <p14:creationId xmlns:p14="http://schemas.microsoft.com/office/powerpoint/2010/main" val="1595734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Plato</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Identifies the “I” with the mind/soul – an immaterial substance</a:t>
            </a:r>
          </a:p>
          <a:p>
            <a:r>
              <a:rPr lang="en-US" dirty="0" smtClean="0"/>
              <a:t>Death = the separation of the soul from the body</a:t>
            </a:r>
          </a:p>
          <a:p>
            <a:r>
              <a:rPr lang="en-US" dirty="0" smtClean="0"/>
              <a:t>Reincarnation</a:t>
            </a:r>
          </a:p>
          <a:p>
            <a:r>
              <a:rPr lang="en-US" dirty="0" smtClean="0"/>
              <a:t>Theory of Forms</a:t>
            </a:r>
          </a:p>
          <a:p>
            <a:r>
              <a:rPr lang="en-US" dirty="0" smtClean="0"/>
              <a:t>Body is an obstacle in acquiring knowledge</a:t>
            </a:r>
          </a:p>
          <a:p>
            <a:r>
              <a:rPr lang="en-US" dirty="0" smtClean="0"/>
              <a:t>Body contaminates the soul; philosopher seeks to release the soul from the body.</a:t>
            </a:r>
          </a:p>
          <a:p>
            <a:r>
              <a:rPr lang="en-US" dirty="0" smtClean="0"/>
              <a:t>Philosopher practices for dying.</a:t>
            </a:r>
          </a:p>
        </p:txBody>
      </p:sp>
    </p:spTree>
    <p:extLst>
      <p:ext uri="{BB962C8B-B14F-4D97-AF65-F5344CB8AC3E}">
        <p14:creationId xmlns:p14="http://schemas.microsoft.com/office/powerpoint/2010/main" val="21672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Descartes’s Arguments for Dualism</a:t>
            </a:r>
            <a:endParaRPr lang="en-US" dirty="0"/>
          </a:p>
        </p:txBody>
      </p:sp>
      <p:sp>
        <p:nvSpPr>
          <p:cNvPr id="3" name="Content Placeholder 2"/>
          <p:cNvSpPr>
            <a:spLocks noGrp="1"/>
          </p:cNvSpPr>
          <p:nvPr>
            <p:ph idx="1"/>
          </p:nvPr>
        </p:nvSpPr>
        <p:spPr/>
        <p:txBody>
          <a:bodyPr/>
          <a:lstStyle/>
          <a:p>
            <a:r>
              <a:rPr lang="en-US" dirty="0" smtClean="0"/>
              <a:t>Argument from Inference to the Best Explanation – Discourse on Method, Letter to More, Letter to </a:t>
            </a:r>
            <a:r>
              <a:rPr lang="en-US" dirty="0" err="1" smtClean="0"/>
              <a:t>Marquess</a:t>
            </a:r>
            <a:r>
              <a:rPr lang="en-US" dirty="0" smtClean="0"/>
              <a:t> of Newcastle</a:t>
            </a:r>
          </a:p>
          <a:p>
            <a:r>
              <a:rPr lang="en-US" dirty="0" smtClean="0"/>
              <a:t>Argument from Doubt – Meditation 1</a:t>
            </a:r>
          </a:p>
          <a:p>
            <a:r>
              <a:rPr lang="en-US" dirty="0" smtClean="0"/>
              <a:t>Argument from Indivisibility – Meditation 6</a:t>
            </a:r>
          </a:p>
          <a:p>
            <a:r>
              <a:rPr lang="en-US" dirty="0" smtClean="0"/>
              <a:t>Argument from Introspection or Intuition – Meditation 6</a:t>
            </a:r>
          </a:p>
          <a:p>
            <a:r>
              <a:rPr lang="en-US" dirty="0" smtClean="0"/>
              <a:t>Argument from Conceivability – Meditation 6</a:t>
            </a:r>
            <a:endParaRPr lang="en-US" dirty="0"/>
          </a:p>
        </p:txBody>
      </p:sp>
    </p:spTree>
    <p:extLst>
      <p:ext uri="{BB962C8B-B14F-4D97-AF65-F5344CB8AC3E}">
        <p14:creationId xmlns:p14="http://schemas.microsoft.com/office/powerpoint/2010/main" val="798104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Argument for Inference to the Best Explanation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Machines and animals could never use language in all the appropriate ways that we use it</a:t>
            </a:r>
          </a:p>
          <a:p>
            <a:r>
              <a:rPr lang="en-US" dirty="0" smtClean="0"/>
              <a:t>Animals act like clocks with wheels and springs</a:t>
            </a:r>
          </a:p>
          <a:p>
            <a:r>
              <a:rPr lang="en-US" dirty="0" smtClean="0"/>
              <a:t>Animals act without thought or reason</a:t>
            </a:r>
          </a:p>
          <a:p>
            <a:r>
              <a:rPr lang="en-US" dirty="0" smtClean="0"/>
              <a:t>Language is the sole sign and certain mark of the presence of thought </a:t>
            </a:r>
          </a:p>
          <a:p>
            <a:r>
              <a:rPr lang="en-US" dirty="0" smtClean="0"/>
              <a:t>Mind needed to explain how use of language is possible</a:t>
            </a:r>
          </a:p>
          <a:p>
            <a:r>
              <a:rPr lang="en-US" dirty="0" smtClean="0"/>
              <a:t>Posits theoretical entity to explain phenomena</a:t>
            </a:r>
          </a:p>
          <a:p>
            <a:endParaRPr lang="en-US" dirty="0" smtClean="0"/>
          </a:p>
          <a:p>
            <a:endParaRPr lang="en-US" dirty="0"/>
          </a:p>
        </p:txBody>
      </p:sp>
    </p:spTree>
    <p:extLst>
      <p:ext uri="{BB962C8B-B14F-4D97-AF65-F5344CB8AC3E}">
        <p14:creationId xmlns:p14="http://schemas.microsoft.com/office/powerpoint/2010/main" val="1153542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lstStyle/>
          <a:p>
            <a:r>
              <a:rPr lang="en-US" dirty="0" smtClean="0"/>
              <a:t>Why posit theoretical entities?</a:t>
            </a:r>
          </a:p>
          <a:p>
            <a:r>
              <a:rPr lang="en-US" dirty="0" smtClean="0"/>
              <a:t>What is an adequate explanation?</a:t>
            </a:r>
          </a:p>
          <a:p>
            <a:r>
              <a:rPr lang="en-US" dirty="0" smtClean="0"/>
              <a:t>How similar is Descartes’s positing minds to explain phenomena to the physicist’s positing subatomic particles to explain phenomena?</a:t>
            </a:r>
          </a:p>
          <a:p>
            <a:endParaRPr lang="en-US" dirty="0"/>
          </a:p>
        </p:txBody>
      </p:sp>
    </p:spTree>
    <p:extLst>
      <p:ext uri="{BB962C8B-B14F-4D97-AF65-F5344CB8AC3E}">
        <p14:creationId xmlns:p14="http://schemas.microsoft.com/office/powerpoint/2010/main" val="275160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What phenomena resists scientific explanation?</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AutoNum type="arabicPeriod"/>
            </a:pPr>
            <a:r>
              <a:rPr lang="en-US" b="1" dirty="0" smtClean="0"/>
              <a:t>Consciousness</a:t>
            </a:r>
            <a:r>
              <a:rPr lang="en-US" dirty="0" smtClean="0"/>
              <a:t> – How can grey matter of brain be conscious?</a:t>
            </a:r>
          </a:p>
          <a:p>
            <a:pPr marL="514350" indent="-514350">
              <a:buAutoNum type="arabicPeriod"/>
            </a:pPr>
            <a:r>
              <a:rPr lang="en-US" b="1" dirty="0" smtClean="0"/>
              <a:t>Intentionality</a:t>
            </a:r>
            <a:r>
              <a:rPr lang="en-US" dirty="0" smtClean="0"/>
              <a:t>.  Mental states, such as beliefs and desires, are directed at, about, refer to, or are of objects and states of affairs other than themselves.  How can atoms refer to or represent anything?</a:t>
            </a:r>
          </a:p>
          <a:p>
            <a:pPr marL="514350" indent="-514350">
              <a:buAutoNum type="arabicPeriod"/>
            </a:pPr>
            <a:r>
              <a:rPr lang="en-US" b="1" dirty="0" smtClean="0"/>
              <a:t>Subjectivity</a:t>
            </a:r>
            <a:r>
              <a:rPr lang="en-US" dirty="0" smtClean="0"/>
              <a:t>.  I can feel my pain and you cannot. Each person has her own point of view and is aware of her own mental states.  How can we accommodate the reality of subjective mental phenomena with the scientific conception of reality as totally objective?</a:t>
            </a:r>
          </a:p>
          <a:p>
            <a:pPr marL="514350" indent="-514350">
              <a:buAutoNum type="arabicPeriod"/>
            </a:pPr>
            <a:r>
              <a:rPr lang="en-US" b="1" dirty="0" smtClean="0"/>
              <a:t>Mental Causation</a:t>
            </a:r>
            <a:r>
              <a:rPr lang="en-US" dirty="0" smtClean="0"/>
              <a:t>.  Our thoughts affect the way we behave and have real causal effect on the world.  How can anything mental causally affect anything physical?</a:t>
            </a:r>
            <a:endParaRPr lang="en-US" dirty="0"/>
          </a:p>
        </p:txBody>
      </p:sp>
    </p:spTree>
    <p:extLst>
      <p:ext uri="{BB962C8B-B14F-4D97-AF65-F5344CB8AC3E}">
        <p14:creationId xmlns:p14="http://schemas.microsoft.com/office/powerpoint/2010/main" val="239033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Argument from Doubt</a:t>
            </a:r>
            <a:endParaRPr lang="en-US" dirty="0"/>
          </a:p>
        </p:txBody>
      </p:sp>
      <p:sp>
        <p:nvSpPr>
          <p:cNvPr id="3" name="Content Placeholder 2"/>
          <p:cNvSpPr>
            <a:spLocks noGrp="1"/>
          </p:cNvSpPr>
          <p:nvPr>
            <p:ph idx="1"/>
          </p:nvPr>
        </p:nvSpPr>
        <p:spPr/>
        <p:txBody>
          <a:bodyPr>
            <a:normAutofit lnSpcReduction="10000"/>
          </a:bodyPr>
          <a:lstStyle/>
          <a:p>
            <a:r>
              <a:rPr lang="en-US" dirty="0" smtClean="0"/>
              <a:t>Descartes can deny that he has a body but he cannot deny that he exists as a mind.</a:t>
            </a:r>
          </a:p>
          <a:p>
            <a:r>
              <a:rPr lang="en-US" dirty="0" err="1" smtClean="0"/>
              <a:t>Liebniz</a:t>
            </a:r>
            <a:r>
              <a:rPr lang="en-US" dirty="0" smtClean="0"/>
              <a:t> Law: If </a:t>
            </a:r>
            <a:r>
              <a:rPr lang="en-US" i="1" dirty="0" smtClean="0"/>
              <a:t>a</a:t>
            </a:r>
            <a:r>
              <a:rPr lang="en-US" dirty="0" smtClean="0"/>
              <a:t> is identical </a:t>
            </a:r>
            <a:r>
              <a:rPr lang="en-US" i="1" dirty="0" smtClean="0"/>
              <a:t>b</a:t>
            </a:r>
            <a:r>
              <a:rPr lang="en-US" dirty="0" smtClean="0"/>
              <a:t>, then everything predicable of </a:t>
            </a:r>
            <a:r>
              <a:rPr lang="en-US" i="1" dirty="0" smtClean="0"/>
              <a:t>a</a:t>
            </a:r>
            <a:r>
              <a:rPr lang="en-US" dirty="0" smtClean="0"/>
              <a:t> is predicable of </a:t>
            </a:r>
            <a:r>
              <a:rPr lang="en-US" i="1" dirty="0" smtClean="0"/>
              <a:t>b</a:t>
            </a:r>
            <a:r>
              <a:rPr lang="en-US" dirty="0" smtClean="0"/>
              <a:t>. </a:t>
            </a:r>
            <a:endParaRPr lang="en-US" dirty="0"/>
          </a:p>
          <a:p>
            <a:r>
              <a:rPr lang="en-US" dirty="0" smtClean="0"/>
              <a:t>Argument:</a:t>
            </a:r>
          </a:p>
          <a:p>
            <a:pPr marL="971550" lvl="1" indent="-514350">
              <a:buAutoNum type="arabicPeriod"/>
            </a:pPr>
            <a:r>
              <a:rPr lang="en-US" dirty="0" smtClean="0"/>
              <a:t>I am certain the I exist.</a:t>
            </a:r>
          </a:p>
          <a:p>
            <a:pPr marL="971550" lvl="1" indent="-514350">
              <a:buAutoNum type="arabicPeriod"/>
            </a:pPr>
            <a:r>
              <a:rPr lang="en-US" dirty="0" smtClean="0"/>
              <a:t>I am not certain the my body exists.</a:t>
            </a:r>
          </a:p>
          <a:p>
            <a:pPr marL="971550" lvl="1" indent="-514350">
              <a:buAutoNum type="arabicPeriod"/>
            </a:pPr>
            <a:r>
              <a:rPr lang="en-US" u="sng" dirty="0" smtClean="0"/>
              <a:t>If (1) and (2), then I am different from my body.</a:t>
            </a:r>
          </a:p>
          <a:p>
            <a:pPr marL="971550" lvl="1" indent="-514350">
              <a:buAutoNum type="arabicPeriod"/>
            </a:pPr>
            <a:r>
              <a:rPr lang="en-US" dirty="0" smtClean="0"/>
              <a:t>I am different from my body.</a:t>
            </a:r>
          </a:p>
          <a:p>
            <a:pPr marL="457200" lvl="1" indent="0">
              <a:buNone/>
            </a:pPr>
            <a:endParaRPr lang="en-US" dirty="0"/>
          </a:p>
        </p:txBody>
      </p:sp>
    </p:spTree>
    <p:extLst>
      <p:ext uri="{BB962C8B-B14F-4D97-AF65-F5344CB8AC3E}">
        <p14:creationId xmlns:p14="http://schemas.microsoft.com/office/powerpoint/2010/main" val="1763465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ssue</a:t>
            </a:r>
            <a:endParaRPr lang="en-US" dirty="0"/>
          </a:p>
        </p:txBody>
      </p:sp>
      <p:sp>
        <p:nvSpPr>
          <p:cNvPr id="3" name="Content Placeholder 2"/>
          <p:cNvSpPr>
            <a:spLocks noGrp="1"/>
          </p:cNvSpPr>
          <p:nvPr>
            <p:ph idx="1"/>
          </p:nvPr>
        </p:nvSpPr>
        <p:spPr/>
        <p:txBody>
          <a:bodyPr/>
          <a:lstStyle/>
          <a:p>
            <a:pPr marL="0" indent="0">
              <a:buNone/>
            </a:pPr>
            <a:r>
              <a:rPr lang="en-US" dirty="0" smtClean="0"/>
              <a:t>If I can doubt the existence of my body but cannot doubt my own existence, does this mean that I am different from my body?</a:t>
            </a:r>
          </a:p>
        </p:txBody>
      </p:sp>
    </p:spTree>
    <p:extLst>
      <p:ext uri="{BB962C8B-B14F-4D97-AF65-F5344CB8AC3E}">
        <p14:creationId xmlns:p14="http://schemas.microsoft.com/office/powerpoint/2010/main" val="53288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2136</TotalTime>
  <Words>835</Words>
  <Application>Microsoft Office PowerPoint</Application>
  <PresentationFormat>On-screen Show (4:3)</PresentationFormat>
  <Paragraphs>92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Dualism</vt:lpstr>
      <vt:lpstr>Dualism</vt:lpstr>
      <vt:lpstr>Plato</vt:lpstr>
      <vt:lpstr>Descartes’s Arguments for Dualism</vt:lpstr>
      <vt:lpstr>1. Argument for Inference to the Best Explanation</vt:lpstr>
      <vt:lpstr>Issues</vt:lpstr>
      <vt:lpstr> What phenomena resists scientific explanation? </vt:lpstr>
      <vt:lpstr>2. Argument from Doubt</vt:lpstr>
      <vt:lpstr>Issue</vt:lpstr>
      <vt:lpstr>Problems</vt:lpstr>
      <vt:lpstr>3. Argument from Indivisibility</vt:lpstr>
      <vt:lpstr>Issues</vt:lpstr>
      <vt:lpstr>4. Argument from Introspection</vt:lpstr>
      <vt:lpstr>Issues</vt:lpstr>
      <vt:lpstr>5. Argument from Conceivability</vt:lpstr>
      <vt:lpstr>Support</vt:lpstr>
      <vt:lpstr>Issues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Dualism</dc:title>
  <dc:creator>delete</dc:creator>
  <cp:lastModifiedBy>delete</cp:lastModifiedBy>
  <cp:revision>13</cp:revision>
  <dcterms:created xsi:type="dcterms:W3CDTF">2015-01-14T04:34:35Z</dcterms:created>
  <dcterms:modified xsi:type="dcterms:W3CDTF">2024-01-30T02:01:00Z</dcterms:modified>
</cp:coreProperties>
</file>