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64" r:id="rId8"/>
    <p:sldId id="266" r:id="rId9"/>
    <p:sldId id="258" r:id="rId10"/>
    <p:sldId id="267" r:id="rId11"/>
    <p:sldId id="268" r:id="rId12"/>
    <p:sldId id="269" r:id="rId13"/>
    <p:sldId id="270" r:id="rId14"/>
    <p:sldId id="271" r:id="rId15"/>
    <p:sldId id="272" r:id="rId16"/>
    <p:sldId id="273" r:id="rId17"/>
    <p:sldId id="274" r:id="rId18"/>
    <p:sldId id="275" r:id="rId19"/>
    <p:sldId id="276" r:id="rId20"/>
    <p:sldId id="277" r:id="rId21"/>
    <p:sldId id="281" r:id="rId22"/>
    <p:sldId id="278" r:id="rId23"/>
    <p:sldId id="279" r:id="rId24"/>
    <p:sldId id="280"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642CB-919F-4867-93B5-717D106C51F2}"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76137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642CB-919F-4867-93B5-717D106C51F2}"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329396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642CB-919F-4867-93B5-717D106C51F2}"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55376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642CB-919F-4867-93B5-717D106C51F2}"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166010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642CB-919F-4867-93B5-717D106C51F2}"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91064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642CB-919F-4867-93B5-717D106C51F2}"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282687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642CB-919F-4867-93B5-717D106C51F2}" type="datetimeFigureOut">
              <a:rPr lang="en-US" smtClean="0"/>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87991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642CB-919F-4867-93B5-717D106C51F2}"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374611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42CB-919F-4867-93B5-717D106C51F2}" type="datetimeFigureOut">
              <a:rPr lang="en-US" smtClean="0"/>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207025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642CB-919F-4867-93B5-717D106C51F2}"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394375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642CB-919F-4867-93B5-717D106C51F2}"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DEE0-BCF9-4282-9C5B-0451B366F65C}" type="slidenum">
              <a:rPr lang="en-US" smtClean="0"/>
              <a:t>‹#›</a:t>
            </a:fld>
            <a:endParaRPr lang="en-US"/>
          </a:p>
        </p:txBody>
      </p:sp>
    </p:spTree>
    <p:extLst>
      <p:ext uri="{BB962C8B-B14F-4D97-AF65-F5344CB8AC3E}">
        <p14:creationId xmlns:p14="http://schemas.microsoft.com/office/powerpoint/2010/main" val="58260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642CB-919F-4867-93B5-717D106C51F2}" type="datetimeFigureOut">
              <a:rPr lang="en-US" smtClean="0"/>
              <a:t>3/30/2019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9DEE0-BCF9-4282-9C5B-0451B366F65C}" type="slidenum">
              <a:rPr lang="en-US" smtClean="0"/>
              <a:t>‹#›</a:t>
            </a:fld>
            <a:endParaRPr lang="en-US"/>
          </a:p>
        </p:txBody>
      </p:sp>
    </p:spTree>
    <p:extLst>
      <p:ext uri="{BB962C8B-B14F-4D97-AF65-F5344CB8AC3E}">
        <p14:creationId xmlns:p14="http://schemas.microsoft.com/office/powerpoint/2010/main" val="209080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Saul </a:t>
            </a:r>
            <a:r>
              <a:rPr lang="en-US" dirty="0" err="1" smtClean="0"/>
              <a:t>Kripke</a:t>
            </a:r>
            <a:endParaRPr lang="en-US" dirty="0"/>
          </a:p>
        </p:txBody>
      </p:sp>
      <p:sp>
        <p:nvSpPr>
          <p:cNvPr id="3" name="Subtitle 2"/>
          <p:cNvSpPr>
            <a:spLocks noGrp="1"/>
          </p:cNvSpPr>
          <p:nvPr>
            <p:ph type="subTitle" idx="1"/>
          </p:nvPr>
        </p:nvSpPr>
        <p:spPr/>
        <p:txBody>
          <a:bodyPr/>
          <a:lstStyle/>
          <a:p>
            <a:r>
              <a:rPr lang="en-US" dirty="0" smtClean="0"/>
              <a:t>Naming and Necessity</a:t>
            </a:r>
            <a:endParaRPr lang="en-US" dirty="0"/>
          </a:p>
        </p:txBody>
      </p:sp>
    </p:spTree>
    <p:extLst>
      <p:ext uri="{BB962C8B-B14F-4D97-AF65-F5344CB8AC3E}">
        <p14:creationId xmlns:p14="http://schemas.microsoft.com/office/powerpoint/2010/main" val="48211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Why does </a:t>
            </a:r>
            <a:r>
              <a:rPr lang="en-US" sz="3200" dirty="0" err="1" smtClean="0"/>
              <a:t>Kripke</a:t>
            </a:r>
            <a:r>
              <a:rPr lang="en-US" sz="3200" dirty="0" smtClean="0"/>
              <a:t> think that if “pain is c-fiber firing” is true, it must be de re necessarily true?</a:t>
            </a:r>
            <a:endParaRPr lang="en-US" sz="32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understand why </a:t>
            </a:r>
            <a:r>
              <a:rPr lang="en-US" dirty="0" err="1" smtClean="0"/>
              <a:t>Kripke</a:t>
            </a:r>
            <a:r>
              <a:rPr lang="en-US" dirty="0" smtClean="0"/>
              <a:t> says this, you need to understand his distinction between “rigid designators” and “non-rigid designators.”</a:t>
            </a:r>
          </a:p>
          <a:p>
            <a:pPr marL="0" indent="0">
              <a:buNone/>
            </a:pPr>
            <a:r>
              <a:rPr lang="en-US" dirty="0" smtClean="0"/>
              <a:t>Definite descriptions, like “the first Post-master </a:t>
            </a:r>
            <a:r>
              <a:rPr lang="en-US" dirty="0"/>
              <a:t>G</a:t>
            </a:r>
            <a:r>
              <a:rPr lang="en-US" dirty="0" smtClean="0"/>
              <a:t>eneral of the U. S.” is a non-rigid designator.  Although it refers to Benjamin Franklin, it could have referred to someone else. Franklin might not have been the first Postmaster General of the U.S.  This means that there is a possible world in which there is the individual who is the first Postmaster General of the U. S. is not Benjamin Franklin.</a:t>
            </a:r>
            <a:endParaRPr lang="en-US" dirty="0"/>
          </a:p>
          <a:p>
            <a:pPr marL="0" indent="0">
              <a:buNone/>
            </a:pPr>
            <a:endParaRPr lang="en-US" dirty="0"/>
          </a:p>
        </p:txBody>
      </p:sp>
    </p:spTree>
    <p:extLst>
      <p:ext uri="{BB962C8B-B14F-4D97-AF65-F5344CB8AC3E}">
        <p14:creationId xmlns:p14="http://schemas.microsoft.com/office/powerpoint/2010/main" val="221130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Non-rigid Designators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Definite descriptions – a description that picks out a particular individual </a:t>
            </a:r>
          </a:p>
          <a:p>
            <a:pPr marL="0" indent="0">
              <a:buNone/>
            </a:pPr>
            <a:r>
              <a:rPr lang="en-US" dirty="0" smtClean="0"/>
              <a:t>Definite descriptions</a:t>
            </a:r>
            <a:r>
              <a:rPr lang="en-US" dirty="0" smtClean="0"/>
              <a:t>, like “the first Post-master General of the U. S.” is a non-rigid designator.  Although it refers to Benjamin Franklin, </a:t>
            </a:r>
            <a:r>
              <a:rPr lang="en-US" i="1" dirty="0" smtClean="0"/>
              <a:t>it could have referred to someone else</a:t>
            </a:r>
            <a:r>
              <a:rPr lang="en-US" dirty="0" smtClean="0"/>
              <a:t>. Franklin might not have been the first Postmaster General of the U.S.  He could have done something else in his life, and someone else might </a:t>
            </a:r>
            <a:r>
              <a:rPr lang="en-US" dirty="0" smtClean="0"/>
              <a:t>have been the first Postmaster General of the U. S. </a:t>
            </a:r>
            <a:r>
              <a:rPr lang="en-US" dirty="0" smtClean="0"/>
              <a:t>This means that there is a possible world in which there is an </a:t>
            </a:r>
            <a:r>
              <a:rPr lang="en-US" dirty="0"/>
              <a:t>i</a:t>
            </a:r>
            <a:r>
              <a:rPr lang="en-US" dirty="0" smtClean="0"/>
              <a:t>ndividual who is the first Postmaster General of the U. S. but that individual is not Benjamin Franklin.  </a:t>
            </a:r>
          </a:p>
          <a:p>
            <a:pPr marL="0" indent="0">
              <a:buNone/>
            </a:pPr>
            <a:r>
              <a:rPr lang="en-US" dirty="0" smtClean="0"/>
              <a:t>Non-rigid designators, like definite descriptions, could refer to different individuals in different possible worlds.</a:t>
            </a:r>
          </a:p>
          <a:p>
            <a:pPr marL="0" indent="0">
              <a:buNone/>
            </a:pPr>
            <a:endParaRPr lang="en-US" dirty="0" smtClean="0"/>
          </a:p>
          <a:p>
            <a:endParaRPr lang="en-US" dirty="0"/>
          </a:p>
        </p:txBody>
      </p:sp>
    </p:spTree>
    <p:extLst>
      <p:ext uri="{BB962C8B-B14F-4D97-AF65-F5344CB8AC3E}">
        <p14:creationId xmlns:p14="http://schemas.microsoft.com/office/powerpoint/2010/main" val="117045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Designators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Proper names, like Benjamin Franklin, are rigid designators.  </a:t>
            </a:r>
          </a:p>
          <a:p>
            <a:pPr marL="0" indent="0">
              <a:buNone/>
            </a:pPr>
            <a:r>
              <a:rPr lang="en-US" dirty="0" smtClean="0"/>
              <a:t>Rigid designators refer to the same individual in all possible worlds. </a:t>
            </a:r>
          </a:p>
          <a:p>
            <a:pPr marL="0" indent="0">
              <a:buNone/>
            </a:pPr>
            <a:r>
              <a:rPr lang="en-US" dirty="0" smtClean="0"/>
              <a:t>Since Benjamin Franklin could not be a different individual from the individual that he is (Benjamin Franklin = Benjamin Franklin), the proper name, “Benjamin Franklin” picks out this same individual in all possible worlds.  </a:t>
            </a:r>
          </a:p>
          <a:p>
            <a:pPr marL="0" indent="0">
              <a:buNone/>
            </a:pPr>
            <a:r>
              <a:rPr lang="en-US" dirty="0" smtClean="0"/>
              <a:t>“Benjamin Franklin” necessarily refers to Benjamin Franklin, and it is inconceivable that it could refer to anyone else.  </a:t>
            </a:r>
            <a:endParaRPr lang="en-US" dirty="0"/>
          </a:p>
        </p:txBody>
      </p:sp>
    </p:spTree>
    <p:extLst>
      <p:ext uri="{BB962C8B-B14F-4D97-AF65-F5344CB8AC3E}">
        <p14:creationId xmlns:p14="http://schemas.microsoft.com/office/powerpoint/2010/main" val="58311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 Designators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Consider the proper name, “Mark Twain.”  As a rigid designator, it picks out the same individual in every possible world.  Mark Twain could not be other than the individual that he is, and “Mark Twain” refers to the same individual in any possible world in which that individual exists.   </a:t>
            </a:r>
          </a:p>
          <a:p>
            <a:pPr marL="0" indent="0">
              <a:buNone/>
            </a:pPr>
            <a:r>
              <a:rPr lang="en-US" dirty="0" smtClean="0"/>
              <a:t>Consider the proper name, “Samuel Clemens.”  As a rigid designator, it picks out the same individual in every possible world.  Samuel Clemens could not be other than the individual that he is, and “Samuel Clemens” refers to the same individual in any possible world in which that individual exists. </a:t>
            </a:r>
          </a:p>
        </p:txBody>
      </p:sp>
    </p:spTree>
    <p:extLst>
      <p:ext uri="{BB962C8B-B14F-4D97-AF65-F5344CB8AC3E}">
        <p14:creationId xmlns:p14="http://schemas.microsoft.com/office/powerpoint/2010/main" val="362830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Rigid Designators and Identity Claims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Note: both of these names (“Mark Twain” and “Samuel Clemens”) could have picked out or referred to different individuals.  </a:t>
            </a:r>
            <a:r>
              <a:rPr lang="en-US" dirty="0" smtClean="0"/>
              <a:t>However, as a matter of fact, they picked out or referred to the same individual.  “Mark Twain” is a pseudonym for “Samuel Clemens.”  It was the name that Clemens used when he wrote </a:t>
            </a:r>
            <a:r>
              <a:rPr lang="en-US" i="1" dirty="0" smtClean="0"/>
              <a:t>Huckleberry Finn </a:t>
            </a:r>
            <a:r>
              <a:rPr lang="en-US" dirty="0" smtClean="0"/>
              <a:t>and other books. </a:t>
            </a:r>
            <a:r>
              <a:rPr lang="en-US" dirty="0" smtClean="0"/>
              <a:t> </a:t>
            </a:r>
          </a:p>
          <a:p>
            <a:pPr marL="0" indent="0">
              <a:buNone/>
            </a:pPr>
            <a:r>
              <a:rPr lang="en-US" dirty="0" smtClean="0"/>
              <a:t>So, we can make the identity claim:</a:t>
            </a:r>
          </a:p>
          <a:p>
            <a:pPr marL="0" indent="0">
              <a:buNone/>
            </a:pPr>
            <a:r>
              <a:rPr lang="en-US" dirty="0"/>
              <a:t>	</a:t>
            </a:r>
            <a:r>
              <a:rPr lang="en-US" dirty="0" smtClean="0"/>
              <a:t>Mark Twain = Samuel Clemens</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8837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and Necessity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Since Mark Twain = Samuel Clemens, “Mark Twain” and “Samuel Clemens” rigidly designate the same individual in all possible worlds.  Thus, it is inconceivable that the individual that “Mark Twain” refers to could be different from the individual that “Samuel Clemens” refers to.  Because there is no possible world in which the individual referred to by “Mark Twain” could be different from the individual referred to by “Samuel Clemens,” it is de re necessarily true that Mark Twain = Samuel Clemens. </a:t>
            </a:r>
          </a:p>
          <a:p>
            <a:pPr marL="0" indent="0">
              <a:buNone/>
            </a:pPr>
            <a:endParaRPr lang="en-US" dirty="0"/>
          </a:p>
        </p:txBody>
      </p:sp>
    </p:spTree>
    <p:extLst>
      <p:ext uri="{BB962C8B-B14F-4D97-AF65-F5344CB8AC3E}">
        <p14:creationId xmlns:p14="http://schemas.microsoft.com/office/powerpoint/2010/main" val="236709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 from the story</a:t>
            </a:r>
            <a:endParaRPr lang="en-US" dirty="0"/>
          </a:p>
        </p:txBody>
      </p:sp>
      <p:sp>
        <p:nvSpPr>
          <p:cNvPr id="3" name="Content Placeholder 2"/>
          <p:cNvSpPr>
            <a:spLocks noGrp="1"/>
          </p:cNvSpPr>
          <p:nvPr>
            <p:ph idx="1"/>
          </p:nvPr>
        </p:nvSpPr>
        <p:spPr/>
        <p:txBody>
          <a:bodyPr/>
          <a:lstStyle/>
          <a:p>
            <a:pPr marL="0" indent="0">
              <a:buNone/>
            </a:pPr>
            <a:r>
              <a:rPr lang="en-US" dirty="0" smtClean="0"/>
              <a:t>When the identity sign is flanked by rigid designators, e.g., proper names, and the identity claim is in fact true, the identity claim is </a:t>
            </a:r>
            <a:r>
              <a:rPr lang="en-US" i="1" dirty="0" smtClean="0"/>
              <a:t>necessarily</a:t>
            </a:r>
            <a:r>
              <a:rPr lang="en-US" dirty="0" smtClean="0"/>
              <a:t> true.  It is inconceivable that it could be false. </a:t>
            </a:r>
            <a:endParaRPr lang="en-US" dirty="0"/>
          </a:p>
        </p:txBody>
      </p:sp>
    </p:spTree>
    <p:extLst>
      <p:ext uri="{BB962C8B-B14F-4D97-AF65-F5344CB8AC3E}">
        <p14:creationId xmlns:p14="http://schemas.microsoft.com/office/powerpoint/2010/main" val="18672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Consider the claim:</a:t>
            </a:r>
          </a:p>
          <a:p>
            <a:pPr marL="0" indent="0">
              <a:buNone/>
            </a:pPr>
            <a:r>
              <a:rPr lang="en-US" dirty="0"/>
              <a:t> </a:t>
            </a:r>
            <a:r>
              <a:rPr lang="en-US" dirty="0" smtClean="0"/>
              <a:t>   Mark Twain = the author of </a:t>
            </a:r>
            <a:r>
              <a:rPr lang="en-US" i="1" dirty="0" smtClean="0"/>
              <a:t>Huckleberry Finn</a:t>
            </a:r>
            <a:r>
              <a:rPr lang="en-US" dirty="0" smtClean="0"/>
              <a:t>.</a:t>
            </a:r>
          </a:p>
          <a:p>
            <a:pPr marL="0" indent="0">
              <a:buNone/>
            </a:pPr>
            <a:r>
              <a:rPr lang="en-US" dirty="0" smtClean="0"/>
              <a:t>“The author of </a:t>
            </a:r>
            <a:r>
              <a:rPr lang="en-US" i="1" dirty="0" smtClean="0"/>
              <a:t>Huckleberry Finn</a:t>
            </a:r>
            <a:r>
              <a:rPr lang="en-US" dirty="0" smtClean="0"/>
              <a:t>” is a definite description.  As a non-rigid designator, it  may pick out different individuals in different possible worlds. </a:t>
            </a:r>
            <a:r>
              <a:rPr lang="en-US" dirty="0" smtClean="0"/>
              <a:t>Someone else could have wrote </a:t>
            </a:r>
            <a:r>
              <a:rPr lang="en-US" i="1" dirty="0" smtClean="0"/>
              <a:t>Huckleberry Finn</a:t>
            </a:r>
            <a:r>
              <a:rPr lang="en-US" dirty="0" smtClean="0"/>
              <a:t>. </a:t>
            </a:r>
            <a:r>
              <a:rPr lang="en-US" dirty="0" smtClean="0"/>
              <a:t>Although it is true that Mark Twain is the author of </a:t>
            </a:r>
            <a:r>
              <a:rPr lang="en-US" i="1" dirty="0" smtClean="0"/>
              <a:t>Huckleberry Finn</a:t>
            </a:r>
            <a:r>
              <a:rPr lang="en-US" dirty="0" smtClean="0"/>
              <a:t>, it is not necessarily true.   </a:t>
            </a:r>
          </a:p>
          <a:p>
            <a:pPr marL="0" indent="0">
              <a:buNone/>
            </a:pPr>
            <a:endParaRPr lang="en-US" dirty="0"/>
          </a:p>
        </p:txBody>
      </p:sp>
    </p:spTree>
    <p:extLst>
      <p:ext uri="{BB962C8B-B14F-4D97-AF65-F5344CB8AC3E}">
        <p14:creationId xmlns:p14="http://schemas.microsoft.com/office/powerpoint/2010/main" val="103046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Kinds as Rigid Designators</a:t>
            </a:r>
            <a:endParaRPr lang="en-US" dirty="0"/>
          </a:p>
        </p:txBody>
      </p:sp>
      <p:sp>
        <p:nvSpPr>
          <p:cNvPr id="3" name="Content Placeholder 2"/>
          <p:cNvSpPr>
            <a:spLocks noGrp="1"/>
          </p:cNvSpPr>
          <p:nvPr>
            <p:ph idx="1"/>
          </p:nvPr>
        </p:nvSpPr>
        <p:spPr/>
        <p:txBody>
          <a:bodyPr/>
          <a:lstStyle/>
          <a:p>
            <a:pPr marL="0" indent="0">
              <a:buNone/>
            </a:pPr>
            <a:r>
              <a:rPr lang="en-US" dirty="0" smtClean="0"/>
              <a:t>Like proper names, </a:t>
            </a:r>
            <a:r>
              <a:rPr lang="en-US" dirty="0" err="1"/>
              <a:t>K</a:t>
            </a:r>
            <a:r>
              <a:rPr lang="en-US" dirty="0" err="1" smtClean="0"/>
              <a:t>ripke</a:t>
            </a:r>
            <a:r>
              <a:rPr lang="en-US" dirty="0" smtClean="0"/>
              <a:t> treats natural kind terms, such as “water,” H</a:t>
            </a:r>
            <a:r>
              <a:rPr lang="en-US" baseline="-25000" dirty="0" smtClean="0"/>
              <a:t>2</a:t>
            </a:r>
            <a:r>
              <a:rPr lang="en-US" dirty="0" smtClean="0"/>
              <a:t>0, “heat,” and “molecular kinetic energy” as rigid designators. </a:t>
            </a:r>
          </a:p>
          <a:p>
            <a:pPr marL="0" indent="0">
              <a:buNone/>
            </a:pPr>
            <a:endParaRPr lang="en-US" dirty="0"/>
          </a:p>
          <a:p>
            <a:pPr marL="0" indent="0">
              <a:buNone/>
            </a:pPr>
            <a:r>
              <a:rPr lang="en-US" dirty="0" smtClean="0"/>
              <a:t>What does this mean?</a:t>
            </a:r>
            <a:endParaRPr lang="en-US" dirty="0"/>
          </a:p>
        </p:txBody>
      </p:sp>
    </p:spTree>
    <p:extLst>
      <p:ext uri="{BB962C8B-B14F-4D97-AF65-F5344CB8AC3E}">
        <p14:creationId xmlns:p14="http://schemas.microsoft.com/office/powerpoint/2010/main" val="269899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Kinds as Rigid Designators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It means that “water” picks out the same thing in all possible worlds.  </a:t>
            </a:r>
          </a:p>
          <a:p>
            <a:pPr marL="0" indent="0">
              <a:buNone/>
            </a:pPr>
            <a:r>
              <a:rPr lang="en-US" dirty="0" smtClean="0"/>
              <a:t>It also means that “H</a:t>
            </a:r>
            <a:r>
              <a:rPr lang="en-US" baseline="-25000" dirty="0" smtClean="0"/>
              <a:t>2</a:t>
            </a:r>
            <a:r>
              <a:rPr lang="en-US" dirty="0" smtClean="0"/>
              <a:t>O” picks out the same thing in all possible worlds. </a:t>
            </a:r>
          </a:p>
          <a:p>
            <a:pPr marL="0" indent="0">
              <a:buNone/>
            </a:pPr>
            <a:r>
              <a:rPr lang="en-US" dirty="0" smtClean="0"/>
              <a:t>Now, even though “water” and “H</a:t>
            </a:r>
            <a:r>
              <a:rPr lang="en-US" baseline="-25000" dirty="0" smtClean="0"/>
              <a:t>2</a:t>
            </a:r>
            <a:r>
              <a:rPr lang="en-US" dirty="0" smtClean="0"/>
              <a:t>O” could have been used to pick out different things in the world, they are in fact used to pick out the same thing.  </a:t>
            </a:r>
          </a:p>
          <a:p>
            <a:pPr marL="0" indent="0">
              <a:buNone/>
            </a:pPr>
            <a:r>
              <a:rPr lang="en-US" dirty="0" smtClean="0"/>
              <a:t>So, we can make the identity claim:</a:t>
            </a:r>
          </a:p>
          <a:p>
            <a:pPr marL="0" indent="0">
              <a:buNone/>
            </a:pPr>
            <a:r>
              <a:rPr lang="en-US" dirty="0" smtClean="0"/>
              <a:t>			Water = H</a:t>
            </a:r>
            <a:r>
              <a:rPr lang="en-US" baseline="-25000" dirty="0" smtClean="0"/>
              <a:t>2</a:t>
            </a:r>
            <a:r>
              <a:rPr lang="en-US" dirty="0" smtClean="0"/>
              <a:t>0</a:t>
            </a:r>
          </a:p>
          <a:p>
            <a:pPr marL="0" indent="0">
              <a:buNone/>
            </a:pPr>
            <a:r>
              <a:rPr lang="en-US" dirty="0" smtClean="0"/>
              <a:t>Note: the identity claim is flanked by rigid designators</a:t>
            </a:r>
          </a:p>
          <a:p>
            <a:pPr marL="0" indent="0">
              <a:buNone/>
            </a:pPr>
            <a:endParaRPr lang="en-US" dirty="0"/>
          </a:p>
        </p:txBody>
      </p:sp>
    </p:spTree>
    <p:extLst>
      <p:ext uri="{BB962C8B-B14F-4D97-AF65-F5344CB8AC3E}">
        <p14:creationId xmlns:p14="http://schemas.microsoft.com/office/powerpoint/2010/main" val="302768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Mind-Brain Identity Theory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Since humans are part of the physical world, our minds must also be physical.</a:t>
            </a:r>
          </a:p>
          <a:p>
            <a:r>
              <a:rPr lang="en-US" dirty="0" smtClean="0"/>
              <a:t>Type-type Identity Theory – each type of mental state is identical to a type of brain state. </a:t>
            </a:r>
            <a:r>
              <a:rPr lang="en-US" dirty="0" err="1" smtClean="0"/>
              <a:t>E.g</a:t>
            </a:r>
            <a:r>
              <a:rPr lang="en-US" dirty="0" smtClean="0"/>
              <a:t>, pains are identical to  C-fibers firing</a:t>
            </a:r>
          </a:p>
          <a:p>
            <a:r>
              <a:rPr lang="en-US" dirty="0" smtClean="0"/>
              <a:t>Token-token Identity Theory – each particular mental state is identical to a particular physical state.  E.g., my pain now is identical to some particular physical state, e.g., my C-fibers firing now.  Token Identity Theory allows for the  </a:t>
            </a:r>
            <a:r>
              <a:rPr lang="en-US" dirty="0" err="1" smtClean="0"/>
              <a:t>multirealizability</a:t>
            </a:r>
            <a:r>
              <a:rPr lang="en-US" dirty="0" smtClean="0"/>
              <a:t> of mental states. </a:t>
            </a:r>
            <a:endParaRPr lang="en-US" dirty="0"/>
          </a:p>
        </p:txBody>
      </p:sp>
    </p:spTree>
    <p:extLst>
      <p:ext uri="{BB962C8B-B14F-4D97-AF65-F5344CB8AC3E}">
        <p14:creationId xmlns:p14="http://schemas.microsoft.com/office/powerpoint/2010/main" val="3756997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a:t>
            </a:r>
            <a:r>
              <a:rPr lang="en-US" dirty="0" smtClean="0"/>
              <a:t> and Necessity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Since Water = H</a:t>
            </a:r>
            <a:r>
              <a:rPr lang="en-US" baseline="-25000" dirty="0" smtClean="0"/>
              <a:t>2</a:t>
            </a:r>
            <a:r>
              <a:rPr lang="en-US" dirty="0" smtClean="0"/>
              <a:t>0, “water” and “H</a:t>
            </a:r>
            <a:r>
              <a:rPr lang="en-US" baseline="-25000" dirty="0" smtClean="0"/>
              <a:t>2</a:t>
            </a:r>
            <a:r>
              <a:rPr lang="en-US" dirty="0" smtClean="0"/>
              <a:t>0”rigidly designate the same individual in all possible worlds.  Thus, it is inconceivable that the kind of thing that “water” refers to could be different from the kind of thing that “H</a:t>
            </a:r>
            <a:r>
              <a:rPr lang="en-US" baseline="-25000" dirty="0" smtClean="0"/>
              <a:t>2</a:t>
            </a:r>
            <a:r>
              <a:rPr lang="en-US" dirty="0" smtClean="0"/>
              <a:t>0” refers to.  Because there is no possible world in which the </a:t>
            </a:r>
            <a:r>
              <a:rPr lang="en-US" dirty="0" smtClean="0"/>
              <a:t>kind of thing</a:t>
            </a:r>
            <a:r>
              <a:rPr lang="en-US" dirty="0" smtClean="0"/>
              <a:t> referred to by “water” could be different from kind of thing referred to by “H</a:t>
            </a:r>
            <a:r>
              <a:rPr lang="en-US" baseline="-25000" dirty="0" smtClean="0"/>
              <a:t>2</a:t>
            </a:r>
            <a:r>
              <a:rPr lang="en-US" dirty="0" smtClean="0"/>
              <a:t>0,” it is </a:t>
            </a:r>
            <a:r>
              <a:rPr lang="en-US" i="1" dirty="0" smtClean="0"/>
              <a:t>de re </a:t>
            </a:r>
            <a:r>
              <a:rPr lang="en-US" dirty="0" smtClean="0"/>
              <a:t>necessarily true that water = H</a:t>
            </a:r>
            <a:r>
              <a:rPr lang="en-US" baseline="-25000" dirty="0" smtClean="0"/>
              <a:t>2</a:t>
            </a:r>
            <a:r>
              <a:rPr lang="en-US" dirty="0" smtClean="0"/>
              <a:t>0. There is no possible world in which water is not H</a:t>
            </a:r>
            <a:r>
              <a:rPr lang="en-US" baseline="-25000" dirty="0" smtClean="0"/>
              <a:t>2</a:t>
            </a:r>
            <a:r>
              <a:rPr lang="en-US" dirty="0" smtClean="0"/>
              <a:t>0.  Thus, we cannot really conceive of water not being H</a:t>
            </a:r>
            <a:r>
              <a:rPr lang="en-US" baseline="-25000" dirty="0" smtClean="0"/>
              <a:t>2</a:t>
            </a:r>
            <a:r>
              <a:rPr lang="en-US" dirty="0" smtClean="0"/>
              <a:t>0.</a:t>
            </a:r>
          </a:p>
          <a:p>
            <a:endParaRPr lang="en-US" dirty="0"/>
          </a:p>
        </p:txBody>
      </p:sp>
    </p:spTree>
    <p:extLst>
      <p:ext uri="{BB962C8B-B14F-4D97-AF65-F5344CB8AC3E}">
        <p14:creationId xmlns:p14="http://schemas.microsoft.com/office/powerpoint/2010/main" val="3130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and Inconceivability</a:t>
            </a:r>
            <a:endParaRPr lang="en-US" dirty="0"/>
          </a:p>
        </p:txBody>
      </p:sp>
      <p:sp>
        <p:nvSpPr>
          <p:cNvPr id="3" name="Content Placeholder 2"/>
          <p:cNvSpPr>
            <a:spLocks noGrp="1"/>
          </p:cNvSpPr>
          <p:nvPr>
            <p:ph idx="1"/>
          </p:nvPr>
        </p:nvSpPr>
        <p:spPr/>
        <p:txBody>
          <a:bodyPr/>
          <a:lstStyle/>
          <a:p>
            <a:pPr marL="0" indent="0">
              <a:buNone/>
            </a:pPr>
            <a:r>
              <a:rPr lang="en-US" dirty="0" smtClean="0"/>
              <a:t>Can we imagine a world in which Water = XYZ and not H</a:t>
            </a:r>
            <a:r>
              <a:rPr lang="en-US" baseline="-25000" dirty="0" smtClean="0"/>
              <a:t>2</a:t>
            </a:r>
            <a:r>
              <a:rPr lang="en-US" dirty="0" smtClean="0"/>
              <a:t>0?</a:t>
            </a:r>
          </a:p>
          <a:p>
            <a:pPr marL="0" indent="0">
              <a:buNone/>
            </a:pPr>
            <a:endParaRPr lang="en-US" dirty="0"/>
          </a:p>
          <a:p>
            <a:pPr marL="0" indent="0">
              <a:buNone/>
            </a:pPr>
            <a:r>
              <a:rPr lang="en-US" dirty="0" err="1" smtClean="0"/>
              <a:t>Kripke</a:t>
            </a:r>
            <a:r>
              <a:rPr lang="en-US" dirty="0" smtClean="0"/>
              <a:t>: No.  One is not really imagining water being XYZ.  Instead, one is imagining something like water being XYZ. </a:t>
            </a:r>
            <a:endParaRPr lang="en-US" dirty="0"/>
          </a:p>
        </p:txBody>
      </p:sp>
    </p:spTree>
    <p:extLst>
      <p:ext uri="{BB962C8B-B14F-4D97-AF65-F5344CB8AC3E}">
        <p14:creationId xmlns:p14="http://schemas.microsoft.com/office/powerpoint/2010/main" val="401486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 Brain Identity Theory</a:t>
            </a:r>
            <a:endParaRPr lang="en-US" dirty="0"/>
          </a:p>
        </p:txBody>
      </p:sp>
      <p:sp>
        <p:nvSpPr>
          <p:cNvPr id="3" name="Content Placeholder 2"/>
          <p:cNvSpPr>
            <a:spLocks noGrp="1"/>
          </p:cNvSpPr>
          <p:nvPr>
            <p:ph idx="1"/>
          </p:nvPr>
        </p:nvSpPr>
        <p:spPr/>
        <p:txBody>
          <a:bodyPr/>
          <a:lstStyle/>
          <a:p>
            <a:pPr marL="0" indent="0">
              <a:buNone/>
            </a:pPr>
            <a:r>
              <a:rPr lang="en-US" dirty="0" smtClean="0"/>
              <a:t>Mind = Brain </a:t>
            </a:r>
          </a:p>
          <a:p>
            <a:pPr marL="0" indent="0">
              <a:buNone/>
            </a:pPr>
            <a:r>
              <a:rPr lang="en-US" dirty="0" smtClean="0"/>
              <a:t>Pain = c-fibers firing</a:t>
            </a:r>
          </a:p>
          <a:p>
            <a:pPr marL="0" indent="0">
              <a:buNone/>
            </a:pPr>
            <a:r>
              <a:rPr lang="en-US" dirty="0" smtClean="0"/>
              <a:t>These claims are supposed to be like:</a:t>
            </a:r>
          </a:p>
          <a:p>
            <a:pPr marL="0" indent="0">
              <a:buNone/>
            </a:pPr>
            <a:r>
              <a:rPr lang="en-US" dirty="0" smtClean="0"/>
              <a:t>		Water = H</a:t>
            </a:r>
            <a:r>
              <a:rPr lang="en-US" baseline="-25000" dirty="0" smtClean="0"/>
              <a:t>2</a:t>
            </a:r>
            <a:r>
              <a:rPr lang="en-US" dirty="0" smtClean="0"/>
              <a:t>0.  </a:t>
            </a:r>
          </a:p>
          <a:p>
            <a:pPr marL="0" indent="0">
              <a:buNone/>
            </a:pPr>
            <a:r>
              <a:rPr lang="en-US" dirty="0" smtClean="0"/>
              <a:t>If they are true, they are contingently, not analytically true.  They are supposed to be the result of some discovery.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34227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Kripke’s</a:t>
            </a:r>
            <a:r>
              <a:rPr lang="en-US" dirty="0" smtClean="0"/>
              <a:t> View</a:t>
            </a:r>
            <a:endParaRPr lang="en-US" dirty="0"/>
          </a:p>
        </p:txBody>
      </p:sp>
      <p:sp>
        <p:nvSpPr>
          <p:cNvPr id="3" name="Content Placeholder 2"/>
          <p:cNvSpPr>
            <a:spLocks noGrp="1"/>
          </p:cNvSpPr>
          <p:nvPr>
            <p:ph idx="1"/>
          </p:nvPr>
        </p:nvSpPr>
        <p:spPr/>
        <p:txBody>
          <a:bodyPr/>
          <a:lstStyle/>
          <a:p>
            <a:pPr marL="0" indent="0">
              <a:buNone/>
            </a:pPr>
            <a:r>
              <a:rPr lang="en-US" dirty="0" smtClean="0"/>
              <a:t>If “mind,” “brain,” “pain,” and “c-fiber firing” are natural kind terms, then the terms flanking the identity sign are rigid designators.  So, if “mind = brain” or “pain = c-fiber firing” is true, then they must be </a:t>
            </a:r>
            <a:r>
              <a:rPr lang="en-US" i="1" dirty="0" smtClean="0"/>
              <a:t>de re </a:t>
            </a:r>
            <a:r>
              <a:rPr lang="en-US" dirty="0" smtClean="0"/>
              <a:t>necessarily true.  </a:t>
            </a:r>
          </a:p>
          <a:p>
            <a:pPr marL="0" indent="0">
              <a:buNone/>
            </a:pPr>
            <a:r>
              <a:rPr lang="en-US" dirty="0" smtClean="0"/>
              <a:t>If they are </a:t>
            </a:r>
            <a:r>
              <a:rPr lang="en-US" i="1" dirty="0" smtClean="0"/>
              <a:t>de re </a:t>
            </a:r>
            <a:r>
              <a:rPr lang="en-US" dirty="0" smtClean="0"/>
              <a:t>necessarily true, then it is inconceivable that they could be false. They must be true in every possible world. </a:t>
            </a:r>
            <a:endParaRPr lang="en-US" dirty="0"/>
          </a:p>
        </p:txBody>
      </p:sp>
    </p:spTree>
    <p:extLst>
      <p:ext uri="{BB962C8B-B14F-4D97-AF65-F5344CB8AC3E}">
        <p14:creationId xmlns:p14="http://schemas.microsoft.com/office/powerpoint/2010/main" val="3821587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Mind = Brain necessarily true?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Kripke</a:t>
            </a:r>
            <a:r>
              <a:rPr lang="en-US" dirty="0" smtClean="0"/>
              <a:t>: No. </a:t>
            </a:r>
          </a:p>
          <a:p>
            <a:pPr marL="0" indent="0">
              <a:buNone/>
            </a:pPr>
            <a:r>
              <a:rPr lang="en-US" dirty="0" smtClean="0"/>
              <a:t>It is conceivable that someone may be in pain without c-fibers firing.  All that it required for someone to be in pain is for someone to feel pain. It would not make sense to tell someone that they are not in pain when they feel the pain but their c-fibers are not firing.  </a:t>
            </a:r>
          </a:p>
          <a:p>
            <a:pPr marL="0" indent="0">
              <a:buNone/>
            </a:pPr>
            <a:r>
              <a:rPr lang="en-US" dirty="0" smtClean="0"/>
              <a:t>Note difference:  If someone claimed to have a glass of water and it was not H</a:t>
            </a:r>
            <a:r>
              <a:rPr lang="en-US" baseline="-25000" dirty="0" smtClean="0"/>
              <a:t>2</a:t>
            </a:r>
            <a:r>
              <a:rPr lang="en-US" dirty="0" smtClean="0"/>
              <a:t>0, it would make sense to think that the person could be wrong and show the person through a chemical analysis of the liquid.  It makes no sense to do something analogous with pain, since the only thing essential to pain is the feeling of pain.      </a:t>
            </a:r>
          </a:p>
          <a:p>
            <a:pPr marL="0" indent="0">
              <a:buNone/>
            </a:pPr>
            <a:endParaRPr lang="en-US" dirty="0"/>
          </a:p>
        </p:txBody>
      </p:sp>
    </p:spTree>
    <p:extLst>
      <p:ext uri="{BB962C8B-B14F-4D97-AF65-F5344CB8AC3E}">
        <p14:creationId xmlns:p14="http://schemas.microsoft.com/office/powerpoint/2010/main" val="63230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a:t>
            </a:r>
            <a:endParaRPr lang="en-US" dirty="0"/>
          </a:p>
        </p:txBody>
      </p:sp>
      <p:sp>
        <p:nvSpPr>
          <p:cNvPr id="3" name="Content Placeholder 2"/>
          <p:cNvSpPr>
            <a:spLocks noGrp="1"/>
          </p:cNvSpPr>
          <p:nvPr>
            <p:ph idx="1"/>
          </p:nvPr>
        </p:nvSpPr>
        <p:spPr/>
        <p:txBody>
          <a:bodyPr/>
          <a:lstStyle/>
          <a:p>
            <a:pPr marL="0" indent="0">
              <a:buNone/>
            </a:pPr>
            <a:r>
              <a:rPr lang="en-US" dirty="0" smtClean="0"/>
              <a:t>Could an identity theorist claim that we cannot really imagine pain without c-fibers firing.  Instead, we are imagining something like pain occurring without c-fibers firing?  </a:t>
            </a:r>
          </a:p>
          <a:p>
            <a:pPr marL="0" indent="0">
              <a:buNone/>
            </a:pPr>
            <a:r>
              <a:rPr lang="en-US" dirty="0" smtClean="0"/>
              <a:t>Note: This would be similar to the way someone might challenge </a:t>
            </a:r>
            <a:r>
              <a:rPr lang="en-US" dirty="0" err="1" smtClean="0"/>
              <a:t>Kripke’s</a:t>
            </a:r>
            <a:r>
              <a:rPr lang="en-US" dirty="0" smtClean="0"/>
              <a:t> claim that we cannot really imagine water being something other than H</a:t>
            </a:r>
            <a:r>
              <a:rPr lang="en-US" baseline="-25000" dirty="0" smtClean="0"/>
              <a:t>2</a:t>
            </a:r>
            <a:r>
              <a:rPr lang="en-US" dirty="0" smtClean="0"/>
              <a:t>0. </a:t>
            </a:r>
            <a:endParaRPr lang="en-US" dirty="0"/>
          </a:p>
        </p:txBody>
      </p:sp>
    </p:spTree>
    <p:extLst>
      <p:ext uri="{BB962C8B-B14F-4D97-AF65-F5344CB8AC3E}">
        <p14:creationId xmlns:p14="http://schemas.microsoft.com/office/powerpoint/2010/main" val="67119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Kripke</a:t>
            </a:r>
            <a:r>
              <a:rPr lang="en-US" dirty="0" smtClean="0"/>
              <a:t>: the cases are different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Something feeling like pain is the only thing that is essential to pain.  So, there cannot be something that feels like pain but isn’t pain.</a:t>
            </a:r>
          </a:p>
          <a:p>
            <a:pPr marL="0" indent="0">
              <a:buNone/>
            </a:pPr>
            <a:r>
              <a:rPr lang="en-US" dirty="0" smtClean="0"/>
              <a:t>In contrast, how something appears, e.g., that it is clear and liquid, </a:t>
            </a:r>
            <a:r>
              <a:rPr lang="en-US" dirty="0"/>
              <a:t>i</a:t>
            </a:r>
            <a:r>
              <a:rPr lang="en-US" dirty="0" smtClean="0"/>
              <a:t>s not the only thing essential to water.  So, there can be something that appears to be water but is not water. </a:t>
            </a:r>
          </a:p>
          <a:p>
            <a:pPr marL="0" indent="0">
              <a:buNone/>
            </a:pPr>
            <a:r>
              <a:rPr lang="en-US" dirty="0" smtClean="0"/>
              <a:t>So, we can genuinely imagine having pains without c-fibers firing and worlds in which there are c-fibers firing but no pains. If we can imagine one without the other, then they cannot be identical.  </a:t>
            </a:r>
            <a:endParaRPr lang="en-US" dirty="0"/>
          </a:p>
        </p:txBody>
      </p:sp>
    </p:spTree>
    <p:extLst>
      <p:ext uri="{BB962C8B-B14F-4D97-AF65-F5344CB8AC3E}">
        <p14:creationId xmlns:p14="http://schemas.microsoft.com/office/powerpoint/2010/main" val="572221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Descartes and Zombies</a:t>
            </a:r>
            <a:endParaRPr lang="en-US" dirty="0"/>
          </a:p>
        </p:txBody>
      </p:sp>
      <p:sp>
        <p:nvSpPr>
          <p:cNvPr id="3" name="Content Placeholder 2"/>
          <p:cNvSpPr>
            <a:spLocks noGrp="1"/>
          </p:cNvSpPr>
          <p:nvPr>
            <p:ph idx="1"/>
          </p:nvPr>
        </p:nvSpPr>
        <p:spPr/>
        <p:txBody>
          <a:bodyPr/>
          <a:lstStyle/>
          <a:p>
            <a:pPr marL="0" indent="0">
              <a:buNone/>
            </a:pPr>
            <a:r>
              <a:rPr lang="en-US" dirty="0" smtClean="0"/>
              <a:t>Descartes: It is possible to conceive of the mind existing without the body.  So, mind is not identical to  body. </a:t>
            </a:r>
          </a:p>
          <a:p>
            <a:pPr marL="0" indent="0">
              <a:buNone/>
            </a:pPr>
            <a:r>
              <a:rPr lang="en-US" dirty="0" smtClean="0"/>
              <a:t>David Chalmers: There could be zombies.  So, mind is not identical to body. </a:t>
            </a:r>
            <a:endParaRPr lang="en-US" dirty="0"/>
          </a:p>
        </p:txBody>
      </p:sp>
    </p:spTree>
    <p:extLst>
      <p:ext uri="{BB962C8B-B14F-4D97-AF65-F5344CB8AC3E}">
        <p14:creationId xmlns:p14="http://schemas.microsoft.com/office/powerpoint/2010/main" val="955728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Even if we can in some way imagine or conceive of pains without c-fibers firing and  the possibility of zombies, what we can imagine or conceive of does not entail genuine possibility. </a:t>
            </a:r>
          </a:p>
          <a:p>
            <a:pPr marL="0" indent="0">
              <a:buNone/>
            </a:pPr>
            <a:endParaRPr lang="en-US" dirty="0"/>
          </a:p>
          <a:p>
            <a:pPr marL="0" indent="0">
              <a:buNone/>
            </a:pPr>
            <a:r>
              <a:rPr lang="en-US" dirty="0" smtClean="0"/>
              <a:t>Question </a:t>
            </a:r>
            <a:r>
              <a:rPr lang="en-US" dirty="0" err="1" smtClean="0"/>
              <a:t>Kripke’s</a:t>
            </a:r>
            <a:r>
              <a:rPr lang="en-US" dirty="0" smtClean="0"/>
              <a:t> claim that we cannot conceive of water not being H</a:t>
            </a:r>
            <a:r>
              <a:rPr lang="en-US" baseline="-25000" dirty="0" smtClean="0"/>
              <a:t>2</a:t>
            </a:r>
            <a:r>
              <a:rPr lang="en-US" dirty="0" smtClean="0"/>
              <a:t>0.  Even if we could conceive of this possibility, water = H</a:t>
            </a:r>
            <a:r>
              <a:rPr lang="en-US" baseline="-25000" dirty="0" smtClean="0"/>
              <a:t>2</a:t>
            </a:r>
            <a:r>
              <a:rPr lang="en-US" dirty="0" smtClean="0"/>
              <a:t>0 would still be necessarily true. </a:t>
            </a:r>
          </a:p>
          <a:p>
            <a:pPr marL="0" indent="0">
              <a:buNone/>
            </a:pPr>
            <a:endParaRPr lang="en-US" dirty="0"/>
          </a:p>
        </p:txBody>
      </p:sp>
    </p:spTree>
    <p:extLst>
      <p:ext uri="{BB962C8B-B14F-4D97-AF65-F5344CB8AC3E}">
        <p14:creationId xmlns:p14="http://schemas.microsoft.com/office/powerpoint/2010/main" val="22715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the identity supposed to be analytically true or contingently true?</a:t>
            </a:r>
            <a:endParaRPr lang="en-US" dirty="0"/>
          </a:p>
        </p:txBody>
      </p:sp>
      <p:sp>
        <p:nvSpPr>
          <p:cNvPr id="3" name="Content Placeholder 2"/>
          <p:cNvSpPr>
            <a:spLocks noGrp="1"/>
          </p:cNvSpPr>
          <p:nvPr>
            <p:ph idx="1"/>
          </p:nvPr>
        </p:nvSpPr>
        <p:spPr/>
        <p:txBody>
          <a:bodyPr/>
          <a:lstStyle/>
          <a:p>
            <a:pPr marL="0" indent="0">
              <a:buNone/>
            </a:pPr>
            <a:r>
              <a:rPr lang="en-US" dirty="0" smtClean="0"/>
              <a:t>Analytically true:  true in virtue of the meaning of the terms.  (Kant: Its predicate concept is contained in its subject concept.) </a:t>
            </a:r>
          </a:p>
          <a:p>
            <a:pPr marL="0" indent="0">
              <a:buNone/>
            </a:pPr>
            <a:r>
              <a:rPr lang="en-US" dirty="0"/>
              <a:t>	</a:t>
            </a:r>
            <a:r>
              <a:rPr lang="en-US" dirty="0" smtClean="0"/>
              <a:t>Bachelors are unmarried males.</a:t>
            </a:r>
          </a:p>
          <a:p>
            <a:pPr marL="0" indent="0">
              <a:buNone/>
            </a:pPr>
            <a:r>
              <a:rPr lang="en-US" dirty="0"/>
              <a:t>	</a:t>
            </a:r>
            <a:r>
              <a:rPr lang="en-US" dirty="0" smtClean="0"/>
              <a:t>Bachelor = unmarried male</a:t>
            </a:r>
          </a:p>
          <a:p>
            <a:pPr marL="0" indent="0">
              <a:buNone/>
            </a:pPr>
            <a:r>
              <a:rPr lang="en-US" dirty="0"/>
              <a:t>	</a:t>
            </a:r>
            <a:r>
              <a:rPr lang="en-US" dirty="0" smtClean="0"/>
              <a:t>Triangles have three sides.</a:t>
            </a:r>
          </a:p>
          <a:p>
            <a:pPr marL="0" indent="0">
              <a:buNone/>
            </a:pPr>
            <a:r>
              <a:rPr lang="en-US" dirty="0"/>
              <a:t>	</a:t>
            </a:r>
            <a:r>
              <a:rPr lang="en-US" dirty="0" smtClean="0"/>
              <a:t>Triangle = a three-sided closed figure</a:t>
            </a:r>
            <a:endParaRPr lang="en-US" dirty="0"/>
          </a:p>
        </p:txBody>
      </p:sp>
    </p:spTree>
    <p:extLst>
      <p:ext uri="{BB962C8B-B14F-4D97-AF65-F5344CB8AC3E}">
        <p14:creationId xmlns:p14="http://schemas.microsoft.com/office/powerpoint/2010/main" val="135048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Denial of analytic truth is self-contradictory</a:t>
            </a:r>
            <a:endParaRPr lang="en-US" sz="3600" dirty="0"/>
          </a:p>
        </p:txBody>
      </p:sp>
      <p:sp>
        <p:nvSpPr>
          <p:cNvPr id="3" name="Content Placeholder 2"/>
          <p:cNvSpPr>
            <a:spLocks noGrp="1"/>
          </p:cNvSpPr>
          <p:nvPr>
            <p:ph idx="1"/>
          </p:nvPr>
        </p:nvSpPr>
        <p:spPr/>
        <p:txBody>
          <a:bodyPr/>
          <a:lstStyle/>
          <a:p>
            <a:pPr marL="0" indent="0">
              <a:buNone/>
            </a:pPr>
            <a:r>
              <a:rPr lang="en-US" dirty="0" smtClean="0"/>
              <a:t>E.g.	Bachelors are not unmarried males. </a:t>
            </a:r>
          </a:p>
          <a:p>
            <a:pPr marL="0" indent="0">
              <a:buNone/>
            </a:pPr>
            <a:r>
              <a:rPr lang="en-US" dirty="0" smtClean="0"/>
              <a:t>     </a:t>
            </a:r>
            <a:r>
              <a:rPr lang="en-US" dirty="0"/>
              <a:t>	</a:t>
            </a:r>
            <a:r>
              <a:rPr lang="en-US" dirty="0" smtClean="0"/>
              <a:t>Triangles do not have three sides.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805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mind-brain identity supposed to be analytically true?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Is “pain is c-fibers firing” like these other examples?  It is analytically true?</a:t>
            </a:r>
          </a:p>
          <a:p>
            <a:pPr marL="0" indent="0">
              <a:buNone/>
            </a:pPr>
            <a:r>
              <a:rPr lang="en-US" dirty="0" smtClean="0"/>
              <a:t>	No.  “Pain” does not mean “c-fibers firing.” </a:t>
            </a:r>
          </a:p>
          <a:p>
            <a:pPr marL="0" indent="0">
              <a:buNone/>
            </a:pPr>
            <a:r>
              <a:rPr lang="en-US" dirty="0" smtClean="0"/>
              <a:t>We cannot know that this statement is true, simply by knowing the meanings of the terms. </a:t>
            </a:r>
          </a:p>
          <a:p>
            <a:pPr marL="0" indent="0">
              <a:buNone/>
            </a:pPr>
            <a:r>
              <a:rPr lang="en-US" dirty="0" smtClean="0"/>
              <a:t>“Pain is not c-fibers firing” is not self-contradictory. </a:t>
            </a:r>
          </a:p>
          <a:p>
            <a:pPr marL="0" indent="0">
              <a:buNone/>
            </a:pPr>
            <a:r>
              <a:rPr lang="en-US" dirty="0" smtClean="0"/>
              <a:t>So, if “pain is c-fibers firing” is true, it is not analytically true.  If it is true, it must be contingently true. </a:t>
            </a:r>
          </a:p>
        </p:txBody>
      </p:sp>
    </p:spTree>
    <p:extLst>
      <p:ext uri="{BB962C8B-B14F-4D97-AF65-F5344CB8AC3E}">
        <p14:creationId xmlns:p14="http://schemas.microsoft.com/office/powerpoint/2010/main" val="175210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De </a:t>
            </a:r>
            <a:r>
              <a:rPr lang="en-US" i="1" dirty="0" err="1" smtClean="0"/>
              <a:t>dicto</a:t>
            </a:r>
            <a:r>
              <a:rPr lang="en-US" i="1" dirty="0" smtClean="0"/>
              <a:t> </a:t>
            </a:r>
            <a:r>
              <a:rPr lang="en-US" dirty="0" smtClean="0"/>
              <a:t>necessary truths</a:t>
            </a:r>
            <a:endParaRPr lang="en-US" dirty="0"/>
          </a:p>
        </p:txBody>
      </p:sp>
      <p:sp>
        <p:nvSpPr>
          <p:cNvPr id="3" name="Content Placeholder 2"/>
          <p:cNvSpPr>
            <a:spLocks noGrp="1"/>
          </p:cNvSpPr>
          <p:nvPr>
            <p:ph idx="1"/>
          </p:nvPr>
        </p:nvSpPr>
        <p:spPr>
          <a:xfrm>
            <a:off x="381000" y="1524000"/>
            <a:ext cx="8229600" cy="4525963"/>
          </a:xfrm>
        </p:spPr>
        <p:txBody>
          <a:bodyPr>
            <a:normAutofit/>
          </a:bodyPr>
          <a:lstStyle/>
          <a:p>
            <a:pPr marL="0" indent="0">
              <a:buNone/>
            </a:pPr>
            <a:r>
              <a:rPr lang="en-US" dirty="0" smtClean="0"/>
              <a:t>Analytically true statements, such as :Triangles have three sides” are de </a:t>
            </a:r>
            <a:r>
              <a:rPr lang="en-US" dirty="0" err="1" smtClean="0"/>
              <a:t>dicto</a:t>
            </a:r>
            <a:r>
              <a:rPr lang="en-US" dirty="0" smtClean="0"/>
              <a:t> necessarily true.</a:t>
            </a:r>
          </a:p>
          <a:p>
            <a:pPr marL="0" indent="0">
              <a:buNone/>
            </a:pPr>
            <a:r>
              <a:rPr lang="en-US" dirty="0" smtClean="0"/>
              <a:t>They are necessarily true by virtue of the meaning of the terms.  They are </a:t>
            </a:r>
            <a:r>
              <a:rPr lang="en-US" i="1" dirty="0" smtClean="0"/>
              <a:t>a priori </a:t>
            </a:r>
            <a:r>
              <a:rPr lang="en-US" dirty="0" smtClean="0"/>
              <a:t>true. We do not need empirical observations to justify them.</a:t>
            </a:r>
          </a:p>
        </p:txBody>
      </p:sp>
    </p:spTree>
    <p:extLst>
      <p:ext uri="{BB962C8B-B14F-4D97-AF65-F5344CB8AC3E}">
        <p14:creationId xmlns:p14="http://schemas.microsoft.com/office/powerpoint/2010/main" val="396630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 re </a:t>
            </a:r>
            <a:r>
              <a:rPr lang="en-US" dirty="0" smtClean="0"/>
              <a:t>necessary truths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a:t>
            </a:r>
            <a:r>
              <a:rPr lang="en-US" dirty="0" smtClean="0"/>
              <a:t>here may be other necessary truths that are not true by virtue of the meaning of the terms.  </a:t>
            </a:r>
            <a:r>
              <a:rPr lang="en-US" dirty="0" smtClean="0"/>
              <a:t>Consider:</a:t>
            </a:r>
          </a:p>
          <a:p>
            <a:pPr marL="0" indent="0">
              <a:buNone/>
            </a:pPr>
            <a:r>
              <a:rPr lang="en-US" dirty="0"/>
              <a:t>	</a:t>
            </a:r>
            <a:r>
              <a:rPr lang="en-US" dirty="0" smtClean="0"/>
              <a:t> Water is H</a:t>
            </a:r>
            <a:r>
              <a:rPr lang="en-US" baseline="-25000" dirty="0"/>
              <a:t>2</a:t>
            </a:r>
            <a:r>
              <a:rPr lang="en-US" dirty="0" smtClean="0"/>
              <a:t>0. </a:t>
            </a:r>
          </a:p>
          <a:p>
            <a:pPr marL="0" indent="0">
              <a:buNone/>
            </a:pPr>
            <a:r>
              <a:rPr lang="en-US" dirty="0"/>
              <a:t>	</a:t>
            </a:r>
            <a:r>
              <a:rPr lang="en-US" dirty="0" smtClean="0"/>
              <a:t>Heat is molecular kinetic motion.</a:t>
            </a:r>
          </a:p>
          <a:p>
            <a:pPr marL="0" indent="0">
              <a:buNone/>
            </a:pPr>
            <a:r>
              <a:rPr lang="en-US" dirty="0"/>
              <a:t>	</a:t>
            </a:r>
            <a:r>
              <a:rPr lang="en-US" dirty="0" smtClean="0"/>
              <a:t>.   </a:t>
            </a:r>
          </a:p>
          <a:p>
            <a:pPr marL="0" indent="0">
              <a:buNone/>
            </a:pPr>
            <a:r>
              <a:rPr lang="en-US" dirty="0" smtClean="0"/>
              <a:t>These statements are true </a:t>
            </a:r>
            <a:r>
              <a:rPr lang="en-US" i="1" dirty="0" smtClean="0"/>
              <a:t>a posteriori</a:t>
            </a:r>
            <a:r>
              <a:rPr lang="en-US" dirty="0" smtClean="0"/>
              <a:t>.  They are justified by experience. We had to discover these truths through science. These statements are </a:t>
            </a:r>
            <a:r>
              <a:rPr lang="en-US" i="1" dirty="0" smtClean="0"/>
              <a:t>de re</a:t>
            </a:r>
            <a:r>
              <a:rPr lang="en-US" dirty="0" smtClean="0"/>
              <a:t> necessarily true.     </a:t>
            </a:r>
            <a:endParaRPr lang="en-US" dirty="0"/>
          </a:p>
        </p:txBody>
      </p:sp>
    </p:spTree>
    <p:extLst>
      <p:ext uri="{BB962C8B-B14F-4D97-AF65-F5344CB8AC3E}">
        <p14:creationId xmlns:p14="http://schemas.microsoft.com/office/powerpoint/2010/main" val="389762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Mind-brain Identity Theory</a:t>
            </a:r>
            <a:endParaRPr lang="en-US" dirty="0"/>
          </a:p>
        </p:txBody>
      </p:sp>
      <p:sp>
        <p:nvSpPr>
          <p:cNvPr id="3" name="Content Placeholder 2"/>
          <p:cNvSpPr>
            <a:spLocks noGrp="1"/>
          </p:cNvSpPr>
          <p:nvPr>
            <p:ph idx="1"/>
          </p:nvPr>
        </p:nvSpPr>
        <p:spPr/>
        <p:txBody>
          <a:bodyPr/>
          <a:lstStyle/>
          <a:p>
            <a:pPr marL="0" indent="0">
              <a:buNone/>
            </a:pPr>
            <a:r>
              <a:rPr lang="en-US" dirty="0" smtClean="0"/>
              <a:t>“Pain is c-fiber firing” is contingently true.  The world could have been different.  Pain might have been identical to anything physical. But, it turns out that in this world pain is identical to c-fibers firing.   </a:t>
            </a:r>
          </a:p>
          <a:p>
            <a:pPr marL="0" indent="0">
              <a:buNone/>
            </a:pPr>
            <a:endParaRPr lang="en-US" dirty="0"/>
          </a:p>
        </p:txBody>
      </p:sp>
    </p:spTree>
    <p:extLst>
      <p:ext uri="{BB962C8B-B14F-4D97-AF65-F5344CB8AC3E}">
        <p14:creationId xmlns:p14="http://schemas.microsoft.com/office/powerpoint/2010/main" val="180598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Kripke’s</a:t>
            </a:r>
            <a:r>
              <a:rPr lang="en-US" dirty="0" smtClean="0"/>
              <a:t> Argument Against the Mind-Brain Identity Theory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“pain is c-fiber firing” is true, then it must be </a:t>
            </a:r>
            <a:r>
              <a:rPr lang="en-US" i="1" dirty="0" smtClean="0"/>
              <a:t>de re </a:t>
            </a:r>
            <a:r>
              <a:rPr lang="en-US" dirty="0" smtClean="0"/>
              <a:t>necessarily true.  However, it cannot be </a:t>
            </a:r>
            <a:r>
              <a:rPr lang="en-US" i="1" dirty="0" smtClean="0"/>
              <a:t>de re</a:t>
            </a:r>
            <a:r>
              <a:rPr lang="en-US" dirty="0" smtClean="0"/>
              <a:t> necessarily true, because we can conceive of the possibility that pain might not be a physical state at all.  If we can conceive of the possibility that pain is not a physical state at all, then pain cannot be a physical state.  </a:t>
            </a:r>
          </a:p>
          <a:p>
            <a:pPr marL="0" indent="0">
              <a:buNone/>
            </a:pPr>
            <a:endParaRPr lang="en-US" dirty="0"/>
          </a:p>
        </p:txBody>
      </p:sp>
    </p:spTree>
    <p:extLst>
      <p:ext uri="{BB962C8B-B14F-4D97-AF65-F5344CB8AC3E}">
        <p14:creationId xmlns:p14="http://schemas.microsoft.com/office/powerpoint/2010/main" val="11504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1941</Words>
  <Application>Microsoft Office PowerPoint</Application>
  <PresentationFormat>On-screen Show (4:3)</PresentationFormat>
  <Paragraphs>105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Saul Kripke</vt:lpstr>
      <vt:lpstr>Mind-Brain Identity Theory</vt:lpstr>
      <vt:lpstr>Is the identity supposed to be analytically true or contingently true?</vt:lpstr>
      <vt:lpstr>Denial of analytic truth is self-contradictory</vt:lpstr>
      <vt:lpstr>Is mind-brain identity supposed to be analytically true?</vt:lpstr>
      <vt:lpstr>De dicto necessary truths</vt:lpstr>
      <vt:lpstr>De re necessary truths</vt:lpstr>
      <vt:lpstr>Mind-brain Identity Theory</vt:lpstr>
      <vt:lpstr>Kripke’s Argument Against the Mind-Brain Identity Theory</vt:lpstr>
      <vt:lpstr>Why does Kripke think that if “pain is c-fiber firing” is true, it must be de re necessarily true?</vt:lpstr>
      <vt:lpstr>Non-rigid Designators</vt:lpstr>
      <vt:lpstr>Rigid Designators</vt:lpstr>
      <vt:lpstr>Rigid Designators</vt:lpstr>
      <vt:lpstr>Rigid Designators and Identity Claims </vt:lpstr>
      <vt:lpstr>Identity and Necessity</vt:lpstr>
      <vt:lpstr>The lesson from the story</vt:lpstr>
      <vt:lpstr>Compare </vt:lpstr>
      <vt:lpstr>Natural Kinds as Rigid Designators</vt:lpstr>
      <vt:lpstr>Natural Kinds as Rigid Designators</vt:lpstr>
      <vt:lpstr>Identity and Necessity</vt:lpstr>
      <vt:lpstr>Identity and Inconceivability</vt:lpstr>
      <vt:lpstr>Mind = Brain Identity Theory</vt:lpstr>
      <vt:lpstr>Kripke’s View</vt:lpstr>
      <vt:lpstr>Is Mind = Brain necessarily true?</vt:lpstr>
      <vt:lpstr>Response</vt:lpstr>
      <vt:lpstr>Kripke: the cases are different</vt:lpstr>
      <vt:lpstr>Descartes and Zombies</vt:lpstr>
      <vt:lpstr>Challenge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Saul Kripke</dc:title>
  <dc:creator>delete</dc:creator>
  <cp:lastModifiedBy>delete</cp:lastModifiedBy>
  <cp:revision>26</cp:revision>
  <dcterms:created xsi:type="dcterms:W3CDTF">2019-03-30T17:05:22Z</dcterms:created>
  <dcterms:modified xsi:type="dcterms:W3CDTF">2019-03-31T21:21:40Z</dcterms:modified>
</cp:coreProperties>
</file>