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340C13-89E5-4E30-98B6-4E963565B14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159157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0C13-89E5-4E30-98B6-4E963565B14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148319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0C13-89E5-4E30-98B6-4E963565B14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261261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0C13-89E5-4E30-98B6-4E963565B14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78860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340C13-89E5-4E30-98B6-4E963565B14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413647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340C13-89E5-4E30-98B6-4E963565B149}"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204259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40C13-89E5-4E30-98B6-4E963565B149}"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53264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40C13-89E5-4E30-98B6-4E963565B149}"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187289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40C13-89E5-4E30-98B6-4E963565B149}"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366956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40C13-89E5-4E30-98B6-4E963565B149}"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203009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40C13-89E5-4E30-98B6-4E963565B149}"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1CCF3-8EE8-4710-B7DB-2047B0C68B7F}" type="slidenum">
              <a:rPr lang="en-US" smtClean="0"/>
              <a:t>‹#›</a:t>
            </a:fld>
            <a:endParaRPr lang="en-US"/>
          </a:p>
        </p:txBody>
      </p:sp>
    </p:spTree>
    <p:extLst>
      <p:ext uri="{BB962C8B-B14F-4D97-AF65-F5344CB8AC3E}">
        <p14:creationId xmlns:p14="http://schemas.microsoft.com/office/powerpoint/2010/main" val="10842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40C13-89E5-4E30-98B6-4E963565B149}" type="datetimeFigureOut">
              <a:rPr lang="en-US" smtClean="0"/>
              <a:t>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1CCF3-8EE8-4710-B7DB-2047B0C68B7F}" type="slidenum">
              <a:rPr lang="en-US" smtClean="0"/>
              <a:t>‹#›</a:t>
            </a:fld>
            <a:endParaRPr lang="en-US"/>
          </a:p>
        </p:txBody>
      </p:sp>
    </p:spTree>
    <p:extLst>
      <p:ext uri="{BB962C8B-B14F-4D97-AF65-F5344CB8AC3E}">
        <p14:creationId xmlns:p14="http://schemas.microsoft.com/office/powerpoint/2010/main" val="31781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Maslin Chapter 3</a:t>
            </a:r>
            <a:br>
              <a:rPr lang="en-US" dirty="0" smtClean="0"/>
            </a:br>
            <a:r>
              <a:rPr lang="en-US" dirty="0" smtClean="0"/>
              <a:t>The Mind/Brain Identity Theory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90359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Token-Token Identity Theory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Each token of a mental state is identical to some physical state. Particular mental states are identical to particular brain states.</a:t>
            </a:r>
          </a:p>
          <a:p>
            <a:pPr marL="0" indent="0">
              <a:buNone/>
            </a:pPr>
            <a:r>
              <a:rPr lang="en-US" dirty="0"/>
              <a:t> </a:t>
            </a:r>
            <a:r>
              <a:rPr lang="en-US" dirty="0" smtClean="0"/>
              <a:t>Strengths of Identity Theory</a:t>
            </a:r>
          </a:p>
          <a:p>
            <a:pPr marL="0" indent="0">
              <a:buNone/>
            </a:pPr>
            <a:r>
              <a:rPr lang="en-US" dirty="0"/>
              <a:t>	</a:t>
            </a:r>
            <a:r>
              <a:rPr lang="en-US" dirty="0" smtClean="0"/>
              <a:t>1. Simpler theory than dualism – fewer 	kinds of entities 	and propertied posited </a:t>
            </a:r>
          </a:p>
          <a:p>
            <a:pPr marL="0" indent="0">
              <a:buNone/>
            </a:pPr>
            <a:r>
              <a:rPr lang="en-US" dirty="0"/>
              <a:t>	</a:t>
            </a:r>
            <a:r>
              <a:rPr lang="en-US" dirty="0" smtClean="0"/>
              <a:t>2. Eliminates problem of mind-body 	interaction </a:t>
            </a:r>
          </a:p>
          <a:p>
            <a:pPr marL="0" indent="0">
              <a:buNone/>
            </a:pPr>
            <a:r>
              <a:rPr lang="en-US" dirty="0"/>
              <a:t>	</a:t>
            </a:r>
            <a:r>
              <a:rPr lang="en-US" dirty="0" smtClean="0"/>
              <a:t>3. Explains injuries to the brain lead to 	changes in mental functioning</a:t>
            </a:r>
            <a:endParaRPr lang="en-US" dirty="0"/>
          </a:p>
        </p:txBody>
      </p:sp>
    </p:spTree>
    <p:extLst>
      <p:ext uri="{BB962C8B-B14F-4D97-AF65-F5344CB8AC3E}">
        <p14:creationId xmlns:p14="http://schemas.microsoft.com/office/powerpoint/2010/main" val="414060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the Identity Theory</a:t>
            </a:r>
            <a:endParaRPr lang="en-US" dirty="0"/>
          </a:p>
        </p:txBody>
      </p:sp>
      <p:sp>
        <p:nvSpPr>
          <p:cNvPr id="3" name="Content Placeholder 2"/>
          <p:cNvSpPr>
            <a:spLocks noGrp="1"/>
          </p:cNvSpPr>
          <p:nvPr>
            <p:ph idx="1"/>
          </p:nvPr>
        </p:nvSpPr>
        <p:spPr/>
        <p:txBody>
          <a:bodyPr/>
          <a:lstStyle/>
          <a:p>
            <a:pPr marL="0" indent="0">
              <a:buNone/>
            </a:pPr>
            <a:r>
              <a:rPr lang="en-US" dirty="0" smtClean="0"/>
              <a:t>1. Brain states have spatial dimensions but mental states do not.</a:t>
            </a:r>
          </a:p>
          <a:p>
            <a:pPr marL="0" indent="0">
              <a:buNone/>
            </a:pPr>
            <a:r>
              <a:rPr lang="en-US" dirty="0"/>
              <a:t>	</a:t>
            </a:r>
            <a:r>
              <a:rPr lang="en-US" dirty="0" smtClean="0"/>
              <a:t>Nagel’s response: </a:t>
            </a:r>
            <a:r>
              <a:rPr lang="en-US" i="1" dirty="0" smtClean="0"/>
              <a:t>having</a:t>
            </a:r>
            <a:r>
              <a:rPr lang="en-US" dirty="0" smtClean="0"/>
              <a:t> a certain 	sensation or thought and </a:t>
            </a:r>
            <a:r>
              <a:rPr lang="en-US" i="1" dirty="0" smtClean="0"/>
              <a:t>being</a:t>
            </a:r>
            <a:r>
              <a:rPr lang="en-US" dirty="0" smtClean="0"/>
              <a:t> in a certain 	physical state both have spatial location – 	both exist where the person is </a:t>
            </a:r>
            <a:endParaRPr lang="en-US" dirty="0"/>
          </a:p>
        </p:txBody>
      </p:sp>
    </p:spTree>
    <p:extLst>
      <p:ext uri="{BB962C8B-B14F-4D97-AF65-F5344CB8AC3E}">
        <p14:creationId xmlns:p14="http://schemas.microsoft.com/office/powerpoint/2010/main" val="269725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the Identity Theory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2. The symmetry of identity statements: no more reason to say that mental states are just brain states than to say that brain states are just mental states</a:t>
            </a:r>
          </a:p>
          <a:p>
            <a:pPr marL="0" indent="0">
              <a:buNone/>
            </a:pPr>
            <a:r>
              <a:rPr lang="en-US" dirty="0"/>
              <a:t>	</a:t>
            </a:r>
            <a:r>
              <a:rPr lang="en-US" dirty="0" smtClean="0"/>
              <a:t>Is there any reason to privilege the physical 	over the mental?</a:t>
            </a:r>
          </a:p>
          <a:p>
            <a:pPr marL="0" indent="0">
              <a:buNone/>
            </a:pPr>
            <a:r>
              <a:rPr lang="en-US" dirty="0"/>
              <a:t>	</a:t>
            </a:r>
            <a:r>
              <a:rPr lang="en-US" dirty="0" smtClean="0"/>
              <a:t>It seems that we have to admit that some 	brain states have mental properties. We 	can’t avoid property dualism. </a:t>
            </a:r>
          </a:p>
          <a:p>
            <a:pPr marL="0" indent="0">
              <a:buNone/>
            </a:pPr>
            <a:endParaRPr lang="en-US" dirty="0"/>
          </a:p>
        </p:txBody>
      </p:sp>
    </p:spTree>
    <p:extLst>
      <p:ext uri="{BB962C8B-B14F-4D97-AF65-F5344CB8AC3E}">
        <p14:creationId xmlns:p14="http://schemas.microsoft.com/office/powerpoint/2010/main" val="78682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the Identity Theory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3. Qualia, privileged access, and the irreducibility  of the mental:  We need to identify the mental state independently of how we identify the physical state, if the claim about their identity is empirically based.  However, when we are aware of our thoughts and sensations, we are aware of features of them other than public physical properties of brain processes. So, the features of our mental states (qualia) must be different from the features of our brain states.  We cannot avoid a dualism of properties. </a:t>
            </a:r>
          </a:p>
          <a:p>
            <a:pPr marL="0" indent="0">
              <a:buNone/>
            </a:pPr>
            <a:r>
              <a:rPr lang="en-US" dirty="0" smtClean="0"/>
              <a:t>See Schaeffer’s objection to Smart’s identify theory. </a:t>
            </a:r>
            <a:endParaRPr lang="en-US" dirty="0"/>
          </a:p>
        </p:txBody>
      </p:sp>
    </p:spTree>
    <p:extLst>
      <p:ext uri="{BB962C8B-B14F-4D97-AF65-F5344CB8AC3E}">
        <p14:creationId xmlns:p14="http://schemas.microsoft.com/office/powerpoint/2010/main" val="107438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the Identity Theory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4. Intentional mental states:  Can intentionality be naturalized?</a:t>
            </a:r>
          </a:p>
          <a:p>
            <a:pPr marL="0" indent="0">
              <a:buNone/>
            </a:pPr>
            <a:r>
              <a:rPr lang="en-US" dirty="0"/>
              <a:t>	</a:t>
            </a:r>
            <a:r>
              <a:rPr lang="en-US" dirty="0" smtClean="0"/>
              <a:t>1. Intentional mental states represent, or are 	about, states of affairs external to them, including 	states of affairs that do not – and perhaps never 		did - exist.  For example, beliefs, desires, dreams, 	intentions, emotions, hopes, thoughts, as well as many 	other mental states, possess a representational 	content.</a:t>
            </a:r>
          </a:p>
          <a:p>
            <a:pPr marL="0" indent="0">
              <a:buNone/>
            </a:pPr>
            <a:r>
              <a:rPr lang="en-US" dirty="0" smtClean="0"/>
              <a:t>	2. No brain state can possess representational content. </a:t>
            </a:r>
          </a:p>
          <a:p>
            <a:pPr marL="0" indent="0">
              <a:buNone/>
            </a:pPr>
            <a:r>
              <a:rPr lang="en-US" dirty="0"/>
              <a:t>	</a:t>
            </a:r>
            <a:r>
              <a:rPr lang="en-US" dirty="0" smtClean="0"/>
              <a:t>3. Therefore, intentional mental states cannot be 	identical with brain states. </a:t>
            </a:r>
            <a:endParaRPr lang="en-US" dirty="0"/>
          </a:p>
        </p:txBody>
      </p:sp>
    </p:spTree>
    <p:extLst>
      <p:ext uri="{BB962C8B-B14F-4D97-AF65-F5344CB8AC3E}">
        <p14:creationId xmlns:p14="http://schemas.microsoft.com/office/powerpoint/2010/main" val="245749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Intentionality Naturalized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Jerry Fodor: “</a:t>
            </a:r>
            <a:r>
              <a:rPr lang="en-US" dirty="0" err="1" smtClean="0"/>
              <a:t>Mentalese</a:t>
            </a:r>
            <a:r>
              <a:rPr lang="en-US" dirty="0" smtClean="0"/>
              <a:t>” –There is a language of thought in the brain consisting not of words but of computational states realized in synaptic and neural processes.  </a:t>
            </a:r>
          </a:p>
          <a:p>
            <a:pPr marL="0" indent="0">
              <a:buNone/>
            </a:pPr>
            <a:r>
              <a:rPr lang="en-US" dirty="0" smtClean="0"/>
              <a:t>How are these brain states “about” anything?  How are they supposed to represent states of affairs external to them?</a:t>
            </a:r>
          </a:p>
          <a:p>
            <a:pPr marL="0" indent="0">
              <a:buNone/>
            </a:pPr>
            <a:r>
              <a:rPr lang="en-US" dirty="0" smtClean="0"/>
              <a:t>Two theories:</a:t>
            </a:r>
          </a:p>
          <a:p>
            <a:pPr marL="0" indent="0">
              <a:buNone/>
            </a:pPr>
            <a:r>
              <a:rPr lang="en-US" dirty="0"/>
              <a:t>	</a:t>
            </a:r>
            <a:r>
              <a:rPr lang="en-US" dirty="0" smtClean="0"/>
              <a:t>1. Resemblance theory </a:t>
            </a:r>
          </a:p>
          <a:p>
            <a:pPr marL="0" indent="0">
              <a:buNone/>
            </a:pPr>
            <a:r>
              <a:rPr lang="en-US" dirty="0"/>
              <a:t>	</a:t>
            </a:r>
            <a:r>
              <a:rPr lang="en-US" dirty="0" smtClean="0"/>
              <a:t>2. Causation theory </a:t>
            </a:r>
            <a:endParaRPr lang="en-US" dirty="0"/>
          </a:p>
        </p:txBody>
      </p:sp>
    </p:spTree>
    <p:extLst>
      <p:ext uri="{BB962C8B-B14F-4D97-AF65-F5344CB8AC3E}">
        <p14:creationId xmlns:p14="http://schemas.microsoft.com/office/powerpoint/2010/main" val="402617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Intentionality Naturalized:</a:t>
            </a:r>
            <a:br>
              <a:rPr lang="en-US" dirty="0" smtClean="0"/>
            </a:br>
            <a:r>
              <a:rPr lang="en-US" dirty="0" smtClean="0"/>
              <a:t>Resemblance Theory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 representation, R, represents a state of affairs, S, if and only if </a:t>
            </a:r>
            <a:r>
              <a:rPr lang="en-US" dirty="0"/>
              <a:t>R</a:t>
            </a:r>
            <a:r>
              <a:rPr lang="en-US" dirty="0" smtClean="0"/>
              <a:t> resembles S.</a:t>
            </a:r>
          </a:p>
          <a:p>
            <a:pPr marL="0" indent="0">
              <a:buNone/>
            </a:pPr>
            <a:r>
              <a:rPr lang="en-US" dirty="0"/>
              <a:t>	</a:t>
            </a:r>
            <a:endParaRPr lang="en-US" dirty="0" smtClean="0"/>
          </a:p>
          <a:p>
            <a:pPr marL="0" indent="0">
              <a:buNone/>
            </a:pPr>
            <a:r>
              <a:rPr lang="en-US" dirty="0" smtClean="0"/>
              <a:t>Ignore this theory, as resemblance is a different relation than representation:</a:t>
            </a:r>
          </a:p>
          <a:p>
            <a:pPr marL="0" indent="0">
              <a:buNone/>
            </a:pPr>
            <a:r>
              <a:rPr lang="en-US" dirty="0"/>
              <a:t>	</a:t>
            </a:r>
            <a:r>
              <a:rPr lang="en-US" dirty="0" smtClean="0"/>
              <a:t>Felipe and Pedro are identical twins and 	thus 	resemble each other but do not 	represent each 	other</a:t>
            </a:r>
          </a:p>
          <a:p>
            <a:pPr marL="0" indent="0">
              <a:buNone/>
            </a:pPr>
            <a:r>
              <a:rPr lang="en-US" dirty="0"/>
              <a:t>	</a:t>
            </a:r>
            <a:r>
              <a:rPr lang="en-US" dirty="0" smtClean="0"/>
              <a:t>The name “Pedro” represents Pedro but does not 	resemble him</a:t>
            </a:r>
          </a:p>
          <a:p>
            <a:pPr marL="0" indent="0">
              <a:buNone/>
            </a:pPr>
            <a:r>
              <a:rPr lang="en-US" dirty="0"/>
              <a:t>	</a:t>
            </a:r>
            <a:r>
              <a:rPr lang="en-US" dirty="0" smtClean="0"/>
              <a:t>Resemblance is a symmetrical relation but 	representation is not, </a:t>
            </a:r>
            <a:r>
              <a:rPr lang="en-US" dirty="0" err="1" smtClean="0"/>
              <a:t>e.g</a:t>
            </a:r>
            <a:r>
              <a:rPr lang="en-US" dirty="0" smtClean="0"/>
              <a:t>, photo and object of photo</a:t>
            </a:r>
          </a:p>
        </p:txBody>
      </p:sp>
    </p:spTree>
    <p:extLst>
      <p:ext uri="{BB962C8B-B14F-4D97-AF65-F5344CB8AC3E}">
        <p14:creationId xmlns:p14="http://schemas.microsoft.com/office/powerpoint/2010/main" val="35091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Intentionality Naturalized:</a:t>
            </a:r>
            <a:br>
              <a:rPr lang="en-US" dirty="0" smtClean="0"/>
            </a:br>
            <a:r>
              <a:rPr lang="en-US" dirty="0" smtClean="0"/>
              <a:t>Causation Theory</a:t>
            </a:r>
            <a:endParaRPr lang="en-US" dirty="0"/>
          </a:p>
        </p:txBody>
      </p:sp>
      <p:sp>
        <p:nvSpPr>
          <p:cNvPr id="3" name="Content Placeholder 2"/>
          <p:cNvSpPr>
            <a:spLocks noGrp="1"/>
          </p:cNvSpPr>
          <p:nvPr>
            <p:ph idx="1"/>
          </p:nvPr>
        </p:nvSpPr>
        <p:spPr>
          <a:xfrm>
            <a:off x="381000" y="1676400"/>
            <a:ext cx="8229600" cy="4525963"/>
          </a:xfrm>
        </p:spPr>
        <p:txBody>
          <a:bodyPr>
            <a:normAutofit fontScale="85000" lnSpcReduction="20000"/>
          </a:bodyPr>
          <a:lstStyle/>
          <a:p>
            <a:pPr marL="0" indent="0">
              <a:buNone/>
            </a:pPr>
            <a:r>
              <a:rPr lang="en-US" dirty="0" smtClean="0"/>
              <a:t>When there is causal co-variance or reliable indication, there is intentionality.</a:t>
            </a:r>
          </a:p>
          <a:p>
            <a:pPr marL="0" indent="0">
              <a:buNone/>
            </a:pPr>
            <a:r>
              <a:rPr lang="en-US" dirty="0" smtClean="0"/>
              <a:t>Fred </a:t>
            </a:r>
            <a:r>
              <a:rPr lang="en-US" dirty="0" err="1" smtClean="0"/>
              <a:t>Dretske</a:t>
            </a:r>
            <a:r>
              <a:rPr lang="en-US" dirty="0" smtClean="0"/>
              <a:t>: Tree rings represent past weather. The tree rings contain reliable information about weather in past years.  The rings vary in a dependable and law-like way with changes in the tree’s environment, that is, they causally co-vary.</a:t>
            </a:r>
          </a:p>
          <a:p>
            <a:pPr marL="0" indent="0">
              <a:buNone/>
            </a:pPr>
            <a:r>
              <a:rPr lang="en-US" dirty="0" smtClean="0"/>
              <a:t>Marvin Minsky: Thermostats are about the ambient temperature. They vary in a law-like way with the temperature.  They indicate the ambient temperature. They have three beliefs:  it’s too hot in here; it’s too cold in here; it’s just right in here. </a:t>
            </a:r>
            <a:endParaRPr lang="en-US" dirty="0"/>
          </a:p>
        </p:txBody>
      </p:sp>
    </p:spTree>
    <p:extLst>
      <p:ext uri="{BB962C8B-B14F-4D97-AF65-F5344CB8AC3E}">
        <p14:creationId xmlns:p14="http://schemas.microsoft.com/office/powerpoint/2010/main" val="97717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Intentionality Naturalized:</a:t>
            </a:r>
            <a:br>
              <a:rPr lang="en-US" dirty="0" smtClean="0"/>
            </a:br>
            <a:r>
              <a:rPr lang="en-US" dirty="0" smtClean="0"/>
              <a:t>Causation Theory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Theory of natural meaning</a:t>
            </a:r>
          </a:p>
          <a:p>
            <a:pPr marL="0" indent="0">
              <a:buNone/>
            </a:pPr>
            <a:r>
              <a:rPr lang="en-US" dirty="0"/>
              <a:t>	</a:t>
            </a:r>
            <a:r>
              <a:rPr lang="en-US" dirty="0" smtClean="0"/>
              <a:t>the tree rings mean that the weather was 	dry in those 	years</a:t>
            </a:r>
          </a:p>
          <a:p>
            <a:pPr marL="0" indent="0">
              <a:buNone/>
            </a:pPr>
            <a:r>
              <a:rPr lang="en-US" dirty="0"/>
              <a:t>	</a:t>
            </a:r>
            <a:r>
              <a:rPr lang="en-US" dirty="0" smtClean="0"/>
              <a:t>the thermostat’s causing the heat to go on 	means that the room is too cold</a:t>
            </a:r>
          </a:p>
          <a:p>
            <a:pPr marL="0" indent="0">
              <a:buNone/>
            </a:pPr>
            <a:r>
              <a:rPr lang="en-US" dirty="0"/>
              <a:t>	</a:t>
            </a:r>
            <a:r>
              <a:rPr lang="en-US" dirty="0" smtClean="0"/>
              <a:t>the dark clouds mean that a storm is coming</a:t>
            </a:r>
          </a:p>
          <a:p>
            <a:pPr marL="0" indent="0">
              <a:buNone/>
            </a:pPr>
            <a:r>
              <a:rPr lang="en-US" dirty="0" smtClean="0"/>
              <a:t>Intentionality can be reduced to reliable indication.  Applied to </a:t>
            </a:r>
            <a:r>
              <a:rPr lang="en-US" dirty="0" err="1"/>
              <a:t>M</a:t>
            </a:r>
            <a:r>
              <a:rPr lang="en-US" dirty="0" err="1" smtClean="0"/>
              <a:t>entalese</a:t>
            </a:r>
            <a:r>
              <a:rPr lang="en-US" dirty="0" smtClean="0"/>
              <a:t>, if the computational states of the brain are caused in regular and reliable ways that co-vary with the external environment, then those states can be about, and can “mean”, those external states of affairs.</a:t>
            </a:r>
          </a:p>
          <a:p>
            <a:pPr marL="0" indent="0">
              <a:buNone/>
            </a:pPr>
            <a:r>
              <a:rPr lang="en-US" dirty="0" smtClean="0"/>
              <a:t>A brain state, B, represents a state of affairs, A, if and only if B reliably indicates A.  Note that B must be reliably caused by A. </a:t>
            </a:r>
          </a:p>
        </p:txBody>
      </p:sp>
    </p:spTree>
    <p:extLst>
      <p:ext uri="{BB962C8B-B14F-4D97-AF65-F5344CB8AC3E}">
        <p14:creationId xmlns:p14="http://schemas.microsoft.com/office/powerpoint/2010/main" val="1656855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Problems for the Causation Theory</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dirty="0" smtClean="0"/>
              <a:t>How can it explain how we can have thoughts about things that do not exist, e.g., a unicorn, since non-existent things have no causal power?  Possible response: Hume’s theory of imagination.</a:t>
            </a:r>
          </a:p>
          <a:p>
            <a:pPr marL="514350" indent="-514350">
              <a:buAutoNum type="arabicPeriod"/>
            </a:pPr>
            <a:r>
              <a:rPr lang="en-US" dirty="0" smtClean="0"/>
              <a:t>Reliable indication cannot be a sufficient condition for B to represent A.  Example: a scanner may have a systematic fault in leaving out the word “not” every time it scans the 10 commandments.  Even though it consistently co-varies with the paper on which the ten commandments are written, we would not say that it represents the ten commandments. Something more is needed for representation.</a:t>
            </a:r>
          </a:p>
          <a:p>
            <a:pPr marL="514350" indent="-514350">
              <a:buAutoNum type="arabicPeriod"/>
            </a:pPr>
            <a:r>
              <a:rPr lang="en-US" dirty="0" err="1" smtClean="0"/>
              <a:t>Quine’s</a:t>
            </a:r>
            <a:r>
              <a:rPr lang="en-US" dirty="0" smtClean="0"/>
              <a:t> “</a:t>
            </a:r>
            <a:r>
              <a:rPr lang="en-US" dirty="0" err="1" smtClean="0"/>
              <a:t>Gavagai</a:t>
            </a:r>
            <a:r>
              <a:rPr lang="en-US" dirty="0" smtClean="0"/>
              <a:t>” objection – How can the causal theorist explain why we have one concept as opposed to another concept, e. g., rabbit versus undetached rabbit part, when the causal stimulus condition for both concepts are the same? How can the causal theorist explain the difference between the two beliefs?</a:t>
            </a:r>
          </a:p>
          <a:p>
            <a:pPr marL="514350" indent="-514350">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63960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Julien </a:t>
            </a:r>
            <a:r>
              <a:rPr lang="en-US" dirty="0" err="1" smtClean="0"/>
              <a:t>Offray</a:t>
            </a:r>
            <a:r>
              <a:rPr lang="en-US" dirty="0" smtClean="0"/>
              <a:t> de La </a:t>
            </a:r>
            <a:r>
              <a:rPr lang="en-US" dirty="0" err="1" smtClean="0"/>
              <a:t>Mettrie</a:t>
            </a:r>
            <a:r>
              <a:rPr lang="en-US" dirty="0" smtClean="0"/>
              <a:t> (1709-51)</a:t>
            </a:r>
            <a:endParaRPr lang="en-US" dirty="0"/>
          </a:p>
        </p:txBody>
      </p:sp>
      <p:sp>
        <p:nvSpPr>
          <p:cNvPr id="3" name="Content Placeholder 2"/>
          <p:cNvSpPr>
            <a:spLocks noGrp="1"/>
          </p:cNvSpPr>
          <p:nvPr>
            <p:ph idx="1"/>
          </p:nvPr>
        </p:nvSpPr>
        <p:spPr/>
        <p:txBody>
          <a:bodyPr/>
          <a:lstStyle/>
          <a:p>
            <a:pPr marL="0" indent="0">
              <a:buNone/>
            </a:pPr>
            <a:r>
              <a:rPr lang="en-US" dirty="0" smtClean="0"/>
              <a:t>La </a:t>
            </a:r>
            <a:r>
              <a:rPr lang="en-US" dirty="0" err="1" smtClean="0"/>
              <a:t>Mettrie</a:t>
            </a:r>
            <a:r>
              <a:rPr lang="en-US" dirty="0" smtClean="0"/>
              <a:t> argued that man is an evolutionary product of nature just like other animals – there is no sharp cut-off point between us and non-human animals, contrary to what Descartes averred. Human beings are essentially machines controlled by the neurology of the brain. </a:t>
            </a:r>
          </a:p>
          <a:p>
            <a:pPr marL="0" indent="0">
              <a:buNone/>
            </a:pPr>
            <a:r>
              <a:rPr lang="en-US" dirty="0"/>
              <a:t>	</a:t>
            </a:r>
            <a:r>
              <a:rPr lang="en-US" dirty="0" smtClean="0"/>
              <a:t>				(Maslin p. 65.)</a:t>
            </a:r>
            <a:endParaRPr lang="en-US" dirty="0"/>
          </a:p>
        </p:txBody>
      </p:sp>
    </p:spTree>
    <p:extLst>
      <p:ext uri="{BB962C8B-B14F-4D97-AF65-F5344CB8AC3E}">
        <p14:creationId xmlns:p14="http://schemas.microsoft.com/office/powerpoint/2010/main" val="2908527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the Causation Theory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4. Donald Davidson – holism of the mental and “constitutive ideal of rationality”</a:t>
            </a:r>
          </a:p>
          <a:p>
            <a:pPr marL="0" indent="0">
              <a:buNone/>
            </a:pPr>
            <a:r>
              <a:rPr lang="en-US" dirty="0"/>
              <a:t>	</a:t>
            </a:r>
            <a:r>
              <a:rPr lang="en-US" dirty="0" smtClean="0"/>
              <a:t>To ascribe mental states to someone, such as a belief or desire, we need to understand them in some coherent, consistent, and rational relation to other mental states.  This ideal of rationality is essential to understanding mental states and intentionality.   However, this principle governing the mental is radically different from the principles that govern our understanding of physical phenomenon.  So, Davidson thinks that there are no </a:t>
            </a:r>
            <a:r>
              <a:rPr lang="en-US" smtClean="0"/>
              <a:t>laws linking </a:t>
            </a:r>
            <a:r>
              <a:rPr lang="en-US" dirty="0" smtClean="0"/>
              <a:t>the mental and the physical.   </a:t>
            </a:r>
            <a:endParaRPr lang="en-US" dirty="0"/>
          </a:p>
        </p:txBody>
      </p:sp>
    </p:spTree>
    <p:extLst>
      <p:ext uri="{BB962C8B-B14F-4D97-AF65-F5344CB8AC3E}">
        <p14:creationId xmlns:p14="http://schemas.microsoft.com/office/powerpoint/2010/main" val="403172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Mind/Brain Identity Theory</a:t>
            </a:r>
            <a:endParaRPr lang="en-US" dirty="0"/>
          </a:p>
        </p:txBody>
      </p:sp>
      <p:sp>
        <p:nvSpPr>
          <p:cNvPr id="3" name="Content Placeholder 2"/>
          <p:cNvSpPr>
            <a:spLocks noGrp="1"/>
          </p:cNvSpPr>
          <p:nvPr>
            <p:ph idx="1"/>
          </p:nvPr>
        </p:nvSpPr>
        <p:spPr/>
        <p:txBody>
          <a:bodyPr/>
          <a:lstStyle/>
          <a:p>
            <a:pPr marL="0" indent="0">
              <a:buNone/>
            </a:pPr>
            <a:r>
              <a:rPr lang="en-US" dirty="0" smtClean="0"/>
              <a:t>Monism– only physical phenomena (material states and their properties) are real</a:t>
            </a:r>
          </a:p>
          <a:p>
            <a:pPr marL="0" indent="0">
              <a:buNone/>
            </a:pPr>
            <a:endParaRPr lang="en-US" dirty="0" smtClean="0"/>
          </a:p>
          <a:p>
            <a:pPr marL="0" indent="0">
              <a:buNone/>
            </a:pPr>
            <a:r>
              <a:rPr lang="en-US" dirty="0" smtClean="0"/>
              <a:t>Human beings are material entities whose workings and properties can be completely understood in terms of the concepts and theories of a complete physics</a:t>
            </a:r>
            <a:endParaRPr lang="en-US" dirty="0"/>
          </a:p>
        </p:txBody>
      </p:sp>
    </p:spTree>
    <p:extLst>
      <p:ext uri="{BB962C8B-B14F-4D97-AF65-F5344CB8AC3E}">
        <p14:creationId xmlns:p14="http://schemas.microsoft.com/office/powerpoint/2010/main" val="72728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Mind/Brain Identity</a:t>
            </a:r>
            <a:endParaRPr lang="en-US" dirty="0"/>
          </a:p>
        </p:txBody>
      </p:sp>
      <p:sp>
        <p:nvSpPr>
          <p:cNvPr id="3" name="Content Placeholder 2"/>
          <p:cNvSpPr>
            <a:spLocks noGrp="1"/>
          </p:cNvSpPr>
          <p:nvPr>
            <p:ph idx="1"/>
          </p:nvPr>
        </p:nvSpPr>
        <p:spPr/>
        <p:txBody>
          <a:bodyPr/>
          <a:lstStyle/>
          <a:p>
            <a:pPr marL="0" indent="0">
              <a:buNone/>
            </a:pPr>
            <a:r>
              <a:rPr lang="en-US" dirty="0" smtClean="0"/>
              <a:t>It is </a:t>
            </a:r>
            <a:r>
              <a:rPr lang="en-US" b="1" dirty="0" smtClean="0"/>
              <a:t>not</a:t>
            </a:r>
            <a:r>
              <a:rPr lang="en-US" dirty="0" smtClean="0"/>
              <a:t> an analytical truth that the mind is identical to the brain. </a:t>
            </a:r>
          </a:p>
          <a:p>
            <a:pPr marL="0" indent="0">
              <a:buNone/>
            </a:pPr>
            <a:r>
              <a:rPr lang="en-US" dirty="0" smtClean="0"/>
              <a:t>An analytical truth is something that is true in virtue of the meaning of the words.</a:t>
            </a:r>
          </a:p>
          <a:p>
            <a:pPr marL="0" indent="0">
              <a:buNone/>
            </a:pPr>
            <a:r>
              <a:rPr lang="en-US" dirty="0" smtClean="0"/>
              <a:t>	All </a:t>
            </a:r>
            <a:r>
              <a:rPr lang="en-US" dirty="0" err="1" smtClean="0"/>
              <a:t>trilaterals</a:t>
            </a:r>
            <a:r>
              <a:rPr lang="en-US" dirty="0" smtClean="0"/>
              <a:t> are identical with three-sided 	figures</a:t>
            </a:r>
          </a:p>
          <a:p>
            <a:pPr marL="0" indent="0">
              <a:buNone/>
            </a:pPr>
            <a:r>
              <a:rPr lang="en-US" dirty="0" smtClean="0"/>
              <a:t>	Bachelors are unmarried males.</a:t>
            </a:r>
          </a:p>
          <a:p>
            <a:pPr marL="0" indent="0">
              <a:buNone/>
            </a:pPr>
            <a:r>
              <a:rPr lang="en-US" dirty="0" smtClean="0"/>
              <a:t>	Triangles have three sides. </a:t>
            </a:r>
            <a:endParaRPr lang="en-US" dirty="0"/>
          </a:p>
        </p:txBody>
      </p:sp>
    </p:spTree>
    <p:extLst>
      <p:ext uri="{BB962C8B-B14F-4D97-AF65-F5344CB8AC3E}">
        <p14:creationId xmlns:p14="http://schemas.microsoft.com/office/powerpoint/2010/main" val="164559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Mind/Brain Identity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It is not analytically true that pains are C-fibers firing in the brain. </a:t>
            </a:r>
          </a:p>
          <a:p>
            <a:pPr marL="0" indent="0">
              <a:buNone/>
            </a:pPr>
            <a:r>
              <a:rPr lang="en-US" dirty="0" smtClean="0"/>
              <a:t>“Pain” means something different from “C-fibers firing,” just as “the reporter who works with Lois Lane at the Daily Planet” means something different from “the man of steel.”</a:t>
            </a:r>
          </a:p>
          <a:p>
            <a:pPr marL="0" indent="0">
              <a:buNone/>
            </a:pPr>
            <a:r>
              <a:rPr lang="en-US" dirty="0" smtClean="0"/>
              <a:t>However, this difference in the meaning of the terms does not mean that pains cannot be identical with c-fibers firing or that the reporter cannot be identical with the man of steel. The two expressions may refer to the same individual.  Whether they do is an empirical matter. </a:t>
            </a:r>
          </a:p>
          <a:p>
            <a:pPr marL="0" indent="0">
              <a:buNone/>
            </a:pPr>
            <a:endParaRPr lang="en-US" dirty="0"/>
          </a:p>
        </p:txBody>
      </p:sp>
    </p:spTree>
    <p:extLst>
      <p:ext uri="{BB962C8B-B14F-4D97-AF65-F5344CB8AC3E}">
        <p14:creationId xmlns:p14="http://schemas.microsoft.com/office/powerpoint/2010/main" val="296326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Mind/Brain Identity</a:t>
            </a:r>
            <a:endParaRPr lang="en-US" dirty="0"/>
          </a:p>
        </p:txBody>
      </p:sp>
      <p:sp>
        <p:nvSpPr>
          <p:cNvPr id="3" name="Content Placeholder 2"/>
          <p:cNvSpPr>
            <a:spLocks noGrp="1"/>
          </p:cNvSpPr>
          <p:nvPr>
            <p:ph idx="1"/>
          </p:nvPr>
        </p:nvSpPr>
        <p:spPr/>
        <p:txBody>
          <a:bodyPr/>
          <a:lstStyle/>
          <a:p>
            <a:pPr marL="0" indent="0">
              <a:buNone/>
            </a:pPr>
            <a:r>
              <a:rPr lang="en-US" dirty="0" smtClean="0"/>
              <a:t> The Morning Star          =     The Evening Star</a:t>
            </a:r>
          </a:p>
          <a:p>
            <a:pPr marL="0" indent="0">
              <a:buNone/>
            </a:pPr>
            <a:r>
              <a:rPr lang="en-US" sz="2800" dirty="0" smtClean="0"/>
              <a:t>(Meaning: the star that		(Meaning: the star that</a:t>
            </a:r>
          </a:p>
          <a:p>
            <a:pPr marL="0" indent="0">
              <a:buNone/>
            </a:pPr>
            <a:r>
              <a:rPr lang="en-US" sz="2800" dirty="0"/>
              <a:t> </a:t>
            </a:r>
            <a:r>
              <a:rPr lang="en-US" sz="2800" dirty="0" smtClean="0"/>
              <a:t>appears in the morning)		appears in the evening)</a:t>
            </a:r>
          </a:p>
          <a:p>
            <a:pPr marL="0" indent="0">
              <a:buNone/>
            </a:pPr>
            <a:endParaRPr lang="en-US" sz="2800" dirty="0"/>
          </a:p>
          <a:p>
            <a:pPr marL="0" indent="0">
              <a:buNone/>
            </a:pPr>
            <a:r>
              <a:rPr lang="en-US" sz="2800" dirty="0" smtClean="0"/>
              <a:t>			</a:t>
            </a:r>
          </a:p>
          <a:p>
            <a:pPr marL="0" indent="0">
              <a:buNone/>
            </a:pPr>
            <a:r>
              <a:rPr lang="en-US" sz="2800" dirty="0"/>
              <a:t>	</a:t>
            </a:r>
            <a:r>
              <a:rPr lang="en-US" sz="2800" dirty="0" smtClean="0"/>
              <a:t>		Reference: </a:t>
            </a:r>
          </a:p>
          <a:p>
            <a:pPr marL="0" indent="0">
              <a:buNone/>
            </a:pPr>
            <a:r>
              <a:rPr lang="en-US" sz="2800" dirty="0" smtClean="0"/>
              <a:t>			the planet Venus</a:t>
            </a:r>
            <a:endParaRPr lang="en-US" sz="2800" dirty="0"/>
          </a:p>
        </p:txBody>
      </p:sp>
    </p:spTree>
    <p:extLst>
      <p:ext uri="{BB962C8B-B14F-4D97-AF65-F5344CB8AC3E}">
        <p14:creationId xmlns:p14="http://schemas.microsoft.com/office/powerpoint/2010/main" val="95739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Type-Type Identity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Consider type-type identities discovered in science:</a:t>
            </a:r>
          </a:p>
          <a:p>
            <a:pPr marL="0" indent="0">
              <a:buNone/>
            </a:pPr>
            <a:r>
              <a:rPr lang="en-US" sz="2800" dirty="0"/>
              <a:t> </a:t>
            </a:r>
            <a:r>
              <a:rPr lang="en-US" sz="2800" dirty="0" smtClean="0"/>
              <a:t>  	Water = H20</a:t>
            </a:r>
          </a:p>
          <a:p>
            <a:pPr marL="0" indent="0">
              <a:buNone/>
            </a:pPr>
            <a:r>
              <a:rPr lang="en-US" sz="2800" dirty="0" smtClean="0"/>
              <a:t>  	Lightening = a pattern of electrical </a:t>
            </a:r>
            <a:r>
              <a:rPr lang="en-US" sz="2800" dirty="0" smtClean="0"/>
              <a:t>discharges</a:t>
            </a:r>
          </a:p>
          <a:p>
            <a:pPr marL="0" indent="0">
              <a:buNone/>
            </a:pPr>
            <a:r>
              <a:rPr lang="en-US" sz="2800" dirty="0" smtClean="0"/>
              <a:t>   	Genes = encoded sequences on DNA molecules	</a:t>
            </a:r>
          </a:p>
          <a:p>
            <a:pPr marL="0" indent="0">
              <a:buNone/>
            </a:pPr>
            <a:r>
              <a:rPr lang="en-US" sz="2800" dirty="0" smtClean="0"/>
              <a:t>Are mental states type-type identical to brain states?</a:t>
            </a:r>
          </a:p>
          <a:p>
            <a:pPr marL="0" indent="0">
              <a:buNone/>
            </a:pPr>
            <a:r>
              <a:rPr lang="en-US" sz="2800" dirty="0"/>
              <a:t>	</a:t>
            </a:r>
            <a:r>
              <a:rPr lang="en-US" sz="2800" dirty="0" smtClean="0"/>
              <a:t>Pain = C-fibers firing?</a:t>
            </a:r>
          </a:p>
          <a:p>
            <a:pPr marL="0" indent="0">
              <a:buNone/>
            </a:pPr>
            <a:r>
              <a:rPr lang="en-US" sz="2800" dirty="0"/>
              <a:t>	</a:t>
            </a:r>
            <a:r>
              <a:rPr lang="en-US" sz="2800" dirty="0" smtClean="0"/>
              <a:t>Does “pain” and “c-fiber firing” refer to the same 	thing?</a:t>
            </a:r>
            <a:r>
              <a:rPr lang="en-US" dirty="0" smtClean="0"/>
              <a:t>	</a:t>
            </a:r>
          </a:p>
          <a:p>
            <a:pPr marL="0" indent="0">
              <a:buNone/>
            </a:pPr>
            <a:r>
              <a:rPr lang="en-US" dirty="0"/>
              <a:t>	</a:t>
            </a:r>
            <a:r>
              <a:rPr lang="en-US" dirty="0" smtClean="0"/>
              <a:t>Is a specific type of mental state, e.g., pain, 	identical to a specific type of physical (brain) 	state?		</a:t>
            </a:r>
          </a:p>
        </p:txBody>
      </p:sp>
    </p:spTree>
    <p:extLst>
      <p:ext uri="{BB962C8B-B14F-4D97-AF65-F5344CB8AC3E}">
        <p14:creationId xmlns:p14="http://schemas.microsoft.com/office/powerpoint/2010/main" val="155154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Ontological Reductionism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Type-type identity yields ontological reductionism. </a:t>
            </a:r>
            <a:endParaRPr lang="en-US" dirty="0"/>
          </a:p>
          <a:p>
            <a:pPr marL="0" indent="0">
              <a:buNone/>
            </a:pPr>
            <a:r>
              <a:rPr lang="en-US" dirty="0" smtClean="0"/>
              <a:t>Ontological reductionism: If a mental state M is identical with a brain state B, M can obtain only if B obtains, and B can obtain only if M obtains.</a:t>
            </a:r>
          </a:p>
          <a:p>
            <a:pPr marL="0" indent="0">
              <a:buNone/>
            </a:pPr>
            <a:endParaRPr lang="en-US" dirty="0" smtClean="0"/>
          </a:p>
          <a:p>
            <a:pPr marL="0" indent="0">
              <a:buNone/>
            </a:pPr>
            <a:r>
              <a:rPr lang="en-US" dirty="0" smtClean="0"/>
              <a:t>There should be </a:t>
            </a:r>
            <a:r>
              <a:rPr lang="en-US" i="1" dirty="0" smtClean="0"/>
              <a:t>psychophysical laws </a:t>
            </a:r>
            <a:r>
              <a:rPr lang="en-US" dirty="0" smtClean="0"/>
              <a:t>linking mental states with brain states. There should be an </a:t>
            </a:r>
            <a:r>
              <a:rPr lang="en-US" dirty="0" err="1" smtClean="0"/>
              <a:t>exceptionless</a:t>
            </a:r>
            <a:r>
              <a:rPr lang="en-US" dirty="0" smtClean="0"/>
              <a:t> set of correlations between a given type of mental state and a given type of brain state.</a:t>
            </a:r>
          </a:p>
          <a:p>
            <a:pPr marL="0" indent="0">
              <a:buNone/>
            </a:pPr>
            <a:endParaRPr lang="en-US" dirty="0" smtClean="0"/>
          </a:p>
          <a:p>
            <a:pPr marL="0" indent="0">
              <a:buNone/>
            </a:pPr>
            <a:r>
              <a:rPr lang="en-US" dirty="0" smtClean="0"/>
              <a:t>See Maslin p. 70 for how this works with the identity of the temperature of a gas with the average kinetic energy of its molecules.</a:t>
            </a:r>
          </a:p>
          <a:p>
            <a:pPr marL="0" indent="0">
              <a:buNone/>
            </a:pPr>
            <a:endParaRPr lang="en-US" dirty="0"/>
          </a:p>
          <a:p>
            <a:pPr marL="0" indent="0">
              <a:buNone/>
            </a:pPr>
            <a:r>
              <a:rPr lang="en-US" dirty="0" smtClean="0"/>
              <a:t>Some evidence from PET (positron emission tomography) and MRI (magnetic resonance imaging) linking specific areas of the brain with certain types of mental states, e.g., language areas of the brain.   </a:t>
            </a:r>
            <a:endParaRPr lang="en-US" dirty="0" smtClean="0"/>
          </a:p>
          <a:p>
            <a:pPr marL="0" indent="0">
              <a:buNone/>
            </a:pPr>
            <a:endParaRPr lang="en-US" dirty="0"/>
          </a:p>
        </p:txBody>
      </p:sp>
    </p:spTree>
    <p:extLst>
      <p:ext uri="{BB962C8B-B14F-4D97-AF65-F5344CB8AC3E}">
        <p14:creationId xmlns:p14="http://schemas.microsoft.com/office/powerpoint/2010/main" val="231410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for Type-Type Identity Theory</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While the temperature of a gas must always be identical with average kinetic energy of it molecules and water must always be identical with H2O, why think that a type of mental state, e.g., must always be identical with a specific type of brain state, e.g., c-fibers firing?  Couldn’t it be identical with different types of mental states in different animals, even within a species, or even within an individual? </a:t>
            </a:r>
          </a:p>
          <a:p>
            <a:pPr marL="0" indent="0">
              <a:buNone/>
            </a:pPr>
            <a:r>
              <a:rPr lang="en-US" dirty="0" smtClean="0"/>
              <a:t>Why can’t types of mental states be realized in a multitude of different types of brain states, just as a computer program can be realized in a variety of mediums? </a:t>
            </a:r>
          </a:p>
          <a:p>
            <a:pPr marL="0" indent="0">
              <a:buNone/>
            </a:pPr>
            <a:endParaRPr lang="en-US" dirty="0" smtClean="0"/>
          </a:p>
          <a:p>
            <a:pPr marL="0" indent="0">
              <a:buNone/>
            </a:pPr>
            <a:r>
              <a:rPr lang="en-US" dirty="0" smtClean="0"/>
              <a:t>Support from plasticity of brain following strokes.</a:t>
            </a:r>
          </a:p>
          <a:p>
            <a:pPr marL="0" indent="0">
              <a:buNone/>
            </a:pPr>
            <a:endParaRPr lang="en-US" dirty="0"/>
          </a:p>
          <a:p>
            <a:pPr marL="0" indent="0">
              <a:buNone/>
            </a:pPr>
            <a:r>
              <a:rPr lang="en-US" dirty="0" smtClean="0"/>
              <a:t>Analogy with how watches can be realized in a variety of physical arrangements of parts</a:t>
            </a:r>
          </a:p>
          <a:p>
            <a:pPr marL="0" indent="0">
              <a:buNone/>
            </a:pPr>
            <a:endParaRPr lang="en-US" dirty="0" smtClean="0"/>
          </a:p>
          <a:p>
            <a:pPr marL="0" indent="0">
              <a:buNone/>
            </a:pPr>
            <a:r>
              <a:rPr lang="en-US" dirty="0" smtClean="0"/>
              <a:t>See Figure 3.4 in Maslin p. 72</a:t>
            </a:r>
            <a:endParaRPr lang="en-US" dirty="0"/>
          </a:p>
        </p:txBody>
      </p:sp>
    </p:spTree>
    <p:extLst>
      <p:ext uri="{BB962C8B-B14F-4D97-AF65-F5344CB8AC3E}">
        <p14:creationId xmlns:p14="http://schemas.microsoft.com/office/powerpoint/2010/main" val="65406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8961</TotalTime>
  <Words>1153</Words>
  <Application>Microsoft Office PowerPoint</Application>
  <PresentationFormat>On-screen Show (4:3)</PresentationFormat>
  <Paragraphs>105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Maslin Chapter 3 The Mind/Brain Identity Theory</vt:lpstr>
      <vt:lpstr>Julien Offray de La Mettrie (1709-51)</vt:lpstr>
      <vt:lpstr>Mind/Brain Identity Theory</vt:lpstr>
      <vt:lpstr>Mind/Brain Identity</vt:lpstr>
      <vt:lpstr>Mind/Brain Identity</vt:lpstr>
      <vt:lpstr>Mind/Brain Identity</vt:lpstr>
      <vt:lpstr>Type-Type Identity</vt:lpstr>
      <vt:lpstr>Ontological Reductionism</vt:lpstr>
      <vt:lpstr>Problem for Type-Type Identity Theory</vt:lpstr>
      <vt:lpstr>Token-Token Identity Theory</vt:lpstr>
      <vt:lpstr>Problems for the Identity Theory</vt:lpstr>
      <vt:lpstr>Problems for the Identity Theory</vt:lpstr>
      <vt:lpstr>Problems for the Identity Theory</vt:lpstr>
      <vt:lpstr>Problems for the Identity Theory</vt:lpstr>
      <vt:lpstr>Intentionality Naturalized</vt:lpstr>
      <vt:lpstr>Intentionality Naturalized: Resemblance Theory</vt:lpstr>
      <vt:lpstr>Intentionality Naturalized: Causation Theory</vt:lpstr>
      <vt:lpstr>Intentionality Naturalized: Causation Theory</vt:lpstr>
      <vt:lpstr>Problems for the Causation Theory</vt:lpstr>
      <vt:lpstr>Problems for the Causation Theory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Maslin Chapter 3 The Mind/Brain Identity Theory</dc:title>
  <dc:creator>delete</dc:creator>
  <cp:lastModifiedBy>delete</cp:lastModifiedBy>
  <cp:revision>24</cp:revision>
  <dcterms:created xsi:type="dcterms:W3CDTF">2024-02-13T15:22:49Z</dcterms:created>
  <dcterms:modified xsi:type="dcterms:W3CDTF">2024-02-19T20:44:04Z</dcterms:modified>
</cp:coreProperties>
</file>