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7" r:id="rId24"/>
    <p:sldId id="279" r:id="rId25"/>
    <p:sldId id="280" r:id="rId26"/>
    <p:sldId id="281" r:id="rId27"/>
    <p:sldId id="284" r:id="rId28"/>
    <p:sldId id="282" r:id="rId29"/>
    <p:sldId id="286" r:id="rId30"/>
    <p:sldId id="283" r:id="rId31"/>
    <p:sldId id="285" r:id="rId32"/>
    <p:sldId id="28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116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2EB4824-A571-4D84-A8E4-99B05A9C11DC}"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DE6EE-D477-41D0-86CE-E68C9B55BFC0}" type="slidenum">
              <a:rPr lang="en-US" smtClean="0"/>
              <a:t>‹#›</a:t>
            </a:fld>
            <a:endParaRPr lang="en-US"/>
          </a:p>
        </p:txBody>
      </p:sp>
    </p:spTree>
    <p:extLst>
      <p:ext uri="{BB962C8B-B14F-4D97-AF65-F5344CB8AC3E}">
        <p14:creationId xmlns:p14="http://schemas.microsoft.com/office/powerpoint/2010/main" val="1923627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EB4824-A571-4D84-A8E4-99B05A9C11DC}"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DE6EE-D477-41D0-86CE-E68C9B55BFC0}" type="slidenum">
              <a:rPr lang="en-US" smtClean="0"/>
              <a:t>‹#›</a:t>
            </a:fld>
            <a:endParaRPr lang="en-US"/>
          </a:p>
        </p:txBody>
      </p:sp>
    </p:spTree>
    <p:extLst>
      <p:ext uri="{BB962C8B-B14F-4D97-AF65-F5344CB8AC3E}">
        <p14:creationId xmlns:p14="http://schemas.microsoft.com/office/powerpoint/2010/main" val="3255893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EB4824-A571-4D84-A8E4-99B05A9C11DC}"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DE6EE-D477-41D0-86CE-E68C9B55BFC0}" type="slidenum">
              <a:rPr lang="en-US" smtClean="0"/>
              <a:t>‹#›</a:t>
            </a:fld>
            <a:endParaRPr lang="en-US"/>
          </a:p>
        </p:txBody>
      </p:sp>
    </p:spTree>
    <p:extLst>
      <p:ext uri="{BB962C8B-B14F-4D97-AF65-F5344CB8AC3E}">
        <p14:creationId xmlns:p14="http://schemas.microsoft.com/office/powerpoint/2010/main" val="3608315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EB4824-A571-4D84-A8E4-99B05A9C11DC}"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DE6EE-D477-41D0-86CE-E68C9B55BFC0}" type="slidenum">
              <a:rPr lang="en-US" smtClean="0"/>
              <a:t>‹#›</a:t>
            </a:fld>
            <a:endParaRPr lang="en-US"/>
          </a:p>
        </p:txBody>
      </p:sp>
    </p:spTree>
    <p:extLst>
      <p:ext uri="{BB962C8B-B14F-4D97-AF65-F5344CB8AC3E}">
        <p14:creationId xmlns:p14="http://schemas.microsoft.com/office/powerpoint/2010/main" val="1528154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EB4824-A571-4D84-A8E4-99B05A9C11DC}"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DE6EE-D477-41D0-86CE-E68C9B55BFC0}" type="slidenum">
              <a:rPr lang="en-US" smtClean="0"/>
              <a:t>‹#›</a:t>
            </a:fld>
            <a:endParaRPr lang="en-US"/>
          </a:p>
        </p:txBody>
      </p:sp>
    </p:spTree>
    <p:extLst>
      <p:ext uri="{BB962C8B-B14F-4D97-AF65-F5344CB8AC3E}">
        <p14:creationId xmlns:p14="http://schemas.microsoft.com/office/powerpoint/2010/main" val="314768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2EB4824-A571-4D84-A8E4-99B05A9C11DC}" type="datetimeFigureOut">
              <a:rPr lang="en-US" smtClean="0"/>
              <a:t>3/16/2024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BDE6EE-D477-41D0-86CE-E68C9B55BFC0}" type="slidenum">
              <a:rPr lang="en-US" smtClean="0"/>
              <a:t>‹#›</a:t>
            </a:fld>
            <a:endParaRPr lang="en-US"/>
          </a:p>
        </p:txBody>
      </p:sp>
    </p:spTree>
    <p:extLst>
      <p:ext uri="{BB962C8B-B14F-4D97-AF65-F5344CB8AC3E}">
        <p14:creationId xmlns:p14="http://schemas.microsoft.com/office/powerpoint/2010/main" val="3876016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2EB4824-A571-4D84-A8E4-99B05A9C11DC}" type="datetimeFigureOut">
              <a:rPr lang="en-US" smtClean="0"/>
              <a:t>3/16/2024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BDE6EE-D477-41D0-86CE-E68C9B55BFC0}" type="slidenum">
              <a:rPr lang="en-US" smtClean="0"/>
              <a:t>‹#›</a:t>
            </a:fld>
            <a:endParaRPr lang="en-US"/>
          </a:p>
        </p:txBody>
      </p:sp>
    </p:spTree>
    <p:extLst>
      <p:ext uri="{BB962C8B-B14F-4D97-AF65-F5344CB8AC3E}">
        <p14:creationId xmlns:p14="http://schemas.microsoft.com/office/powerpoint/2010/main" val="341079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2EB4824-A571-4D84-A8E4-99B05A9C11DC}" type="datetimeFigureOut">
              <a:rPr lang="en-US" smtClean="0"/>
              <a:t>3/16/2024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BDE6EE-D477-41D0-86CE-E68C9B55BFC0}" type="slidenum">
              <a:rPr lang="en-US" smtClean="0"/>
              <a:t>‹#›</a:t>
            </a:fld>
            <a:endParaRPr lang="en-US"/>
          </a:p>
        </p:txBody>
      </p:sp>
    </p:spTree>
    <p:extLst>
      <p:ext uri="{BB962C8B-B14F-4D97-AF65-F5344CB8AC3E}">
        <p14:creationId xmlns:p14="http://schemas.microsoft.com/office/powerpoint/2010/main" val="3107559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EB4824-A571-4D84-A8E4-99B05A9C11DC}" type="datetimeFigureOut">
              <a:rPr lang="en-US" smtClean="0"/>
              <a:t>3/16/2024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BDE6EE-D477-41D0-86CE-E68C9B55BFC0}" type="slidenum">
              <a:rPr lang="en-US" smtClean="0"/>
              <a:t>‹#›</a:t>
            </a:fld>
            <a:endParaRPr lang="en-US"/>
          </a:p>
        </p:txBody>
      </p:sp>
    </p:spTree>
    <p:extLst>
      <p:ext uri="{BB962C8B-B14F-4D97-AF65-F5344CB8AC3E}">
        <p14:creationId xmlns:p14="http://schemas.microsoft.com/office/powerpoint/2010/main" val="4084291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EB4824-A571-4D84-A8E4-99B05A9C11DC}" type="datetimeFigureOut">
              <a:rPr lang="en-US" smtClean="0"/>
              <a:t>3/16/2024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BDE6EE-D477-41D0-86CE-E68C9B55BFC0}" type="slidenum">
              <a:rPr lang="en-US" smtClean="0"/>
              <a:t>‹#›</a:t>
            </a:fld>
            <a:endParaRPr lang="en-US"/>
          </a:p>
        </p:txBody>
      </p:sp>
    </p:spTree>
    <p:extLst>
      <p:ext uri="{BB962C8B-B14F-4D97-AF65-F5344CB8AC3E}">
        <p14:creationId xmlns:p14="http://schemas.microsoft.com/office/powerpoint/2010/main" val="3000174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EB4824-A571-4D84-A8E4-99B05A9C11DC}" type="datetimeFigureOut">
              <a:rPr lang="en-US" smtClean="0"/>
              <a:t>3/16/2024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BDE6EE-D477-41D0-86CE-E68C9B55BFC0}" type="slidenum">
              <a:rPr lang="en-US" smtClean="0"/>
              <a:t>‹#›</a:t>
            </a:fld>
            <a:endParaRPr lang="en-US"/>
          </a:p>
        </p:txBody>
      </p:sp>
    </p:spTree>
    <p:extLst>
      <p:ext uri="{BB962C8B-B14F-4D97-AF65-F5344CB8AC3E}">
        <p14:creationId xmlns:p14="http://schemas.microsoft.com/office/powerpoint/2010/main" val="2221929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EB4824-A571-4D84-A8E4-99B05A9C11DC}" type="datetimeFigureOut">
              <a:rPr lang="en-US" smtClean="0"/>
              <a:t>3/16/2024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BDE6EE-D477-41D0-86CE-E68C9B55BFC0}" type="slidenum">
              <a:rPr lang="en-US" smtClean="0"/>
              <a:t>‹#›</a:t>
            </a:fld>
            <a:endParaRPr lang="en-US"/>
          </a:p>
        </p:txBody>
      </p:sp>
    </p:spTree>
    <p:extLst>
      <p:ext uri="{BB962C8B-B14F-4D97-AF65-F5344CB8AC3E}">
        <p14:creationId xmlns:p14="http://schemas.microsoft.com/office/powerpoint/2010/main" val="3337358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Behaviorism</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66631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Challenge for Analytical Behaviorism</a:t>
            </a:r>
          </a:p>
        </p:txBody>
      </p:sp>
      <p:sp>
        <p:nvSpPr>
          <p:cNvPr id="3" name="Content Placeholder 2"/>
          <p:cNvSpPr>
            <a:spLocks noGrp="1"/>
          </p:cNvSpPr>
          <p:nvPr>
            <p:ph idx="1"/>
          </p:nvPr>
        </p:nvSpPr>
        <p:spPr/>
        <p:txBody>
          <a:bodyPr/>
          <a:lstStyle/>
          <a:p>
            <a:pPr marL="0" indent="0">
              <a:buNone/>
            </a:pPr>
            <a:r>
              <a:rPr lang="en-US" dirty="0"/>
              <a:t>Example: I have a toothache = my crying and  making gestures about my mouth; I respond positively when someone asks me whether I have a toothache; …</a:t>
            </a:r>
          </a:p>
          <a:p>
            <a:pPr marL="0" indent="0">
              <a:buNone/>
            </a:pPr>
            <a:endParaRPr lang="en-US" dirty="0"/>
          </a:p>
          <a:p>
            <a:pPr marL="0" indent="0">
              <a:buNone/>
            </a:pPr>
            <a:r>
              <a:rPr lang="en-US" dirty="0"/>
              <a:t>Do these translations invoke or presuppose mental terms?</a:t>
            </a:r>
          </a:p>
          <a:p>
            <a:pPr marL="0" indent="0">
              <a:buNone/>
            </a:pPr>
            <a:endParaRPr lang="en-US" dirty="0"/>
          </a:p>
        </p:txBody>
      </p:sp>
    </p:spTree>
    <p:extLst>
      <p:ext uri="{BB962C8B-B14F-4D97-AF65-F5344CB8AC3E}">
        <p14:creationId xmlns:p14="http://schemas.microsoft.com/office/powerpoint/2010/main" val="1899800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Challenge for Analytical Behaviorism</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Does crying already assume that one is feeling something?</a:t>
            </a:r>
          </a:p>
          <a:p>
            <a:pPr marL="0" indent="0">
              <a:buNone/>
            </a:pPr>
            <a:r>
              <a:rPr lang="en-US" dirty="0"/>
              <a:t>Does gesturing assume that one has intentions to convey something by the gestures?</a:t>
            </a:r>
          </a:p>
          <a:p>
            <a:pPr marL="0" indent="0">
              <a:buNone/>
            </a:pPr>
            <a:r>
              <a:rPr lang="en-US" dirty="0"/>
              <a:t>If one can respond to the question about whether one has a toothache, does that assume that one understands the questions and intends to give an appropriate response?</a:t>
            </a:r>
          </a:p>
          <a:p>
            <a:pPr marL="0" indent="0">
              <a:buNone/>
            </a:pPr>
            <a:r>
              <a:rPr lang="en-US" dirty="0"/>
              <a:t>If feelings, intentions, and understanding are assumed by the translations, then they would not be purely behavioral states. </a:t>
            </a:r>
          </a:p>
        </p:txBody>
      </p:sp>
    </p:spTree>
    <p:extLst>
      <p:ext uri="{BB962C8B-B14F-4D97-AF65-F5344CB8AC3E}">
        <p14:creationId xmlns:p14="http://schemas.microsoft.com/office/powerpoint/2010/main" val="3089356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Second Problem: </a:t>
            </a:r>
            <a:br>
              <a:rPr lang="en-US" dirty="0"/>
            </a:br>
            <a:r>
              <a:rPr lang="en-US" dirty="0"/>
              <a:t>Multiple </a:t>
            </a:r>
            <a:r>
              <a:rPr lang="en-US" dirty="0" err="1"/>
              <a:t>Realizability</a:t>
            </a:r>
            <a:endParaRPr lang="en-US" dirty="0"/>
          </a:p>
        </p:txBody>
      </p:sp>
      <p:sp>
        <p:nvSpPr>
          <p:cNvPr id="3" name="Content Placeholder 2"/>
          <p:cNvSpPr>
            <a:spLocks noGrp="1"/>
          </p:cNvSpPr>
          <p:nvPr>
            <p:ph idx="1"/>
          </p:nvPr>
        </p:nvSpPr>
        <p:spPr/>
        <p:txBody>
          <a:bodyPr/>
          <a:lstStyle/>
          <a:p>
            <a:pPr marL="0" indent="0">
              <a:buNone/>
            </a:pPr>
            <a:r>
              <a:rPr lang="en-US" dirty="0"/>
              <a:t>The behavior associated with having a toothache could vary.</a:t>
            </a:r>
          </a:p>
          <a:p>
            <a:pPr marL="0" indent="0">
              <a:buNone/>
            </a:pPr>
            <a:r>
              <a:rPr lang="en-US" dirty="0"/>
              <a:t>How would this pose a problem for the translation?</a:t>
            </a:r>
          </a:p>
        </p:txBody>
      </p:sp>
    </p:spTree>
    <p:extLst>
      <p:ext uri="{BB962C8B-B14F-4D97-AF65-F5344CB8AC3E}">
        <p14:creationId xmlns:p14="http://schemas.microsoft.com/office/powerpoint/2010/main" val="3399954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Second Problem: </a:t>
            </a:r>
            <a:br>
              <a:rPr lang="en-US" dirty="0"/>
            </a:br>
            <a:r>
              <a:rPr lang="en-US" dirty="0"/>
              <a:t>Multiple </a:t>
            </a:r>
            <a:r>
              <a:rPr lang="en-US" dirty="0" err="1"/>
              <a:t>Realizability</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a:t>Translations could never be completed </a:t>
            </a:r>
          </a:p>
          <a:p>
            <a:pPr marL="0" indent="0">
              <a:buNone/>
            </a:pPr>
            <a:r>
              <a:rPr lang="en-US" dirty="0"/>
              <a:t>Translations would even be more complicated for an abstract belief, e.g., “I believe that as yet no one has been able to explain what consciousness is, and why it exists.” Many ways of expressing this belief.  </a:t>
            </a:r>
          </a:p>
          <a:p>
            <a:pPr marL="0" indent="0">
              <a:buNone/>
            </a:pPr>
            <a:r>
              <a:rPr lang="en-US" dirty="0"/>
              <a:t>How are we to identify which types of bodily movements are included in the behavioral translation and which are not?  (E.g., subtle v gross movements)</a:t>
            </a:r>
          </a:p>
        </p:txBody>
      </p:sp>
    </p:spTree>
    <p:extLst>
      <p:ext uri="{BB962C8B-B14F-4D97-AF65-F5344CB8AC3E}">
        <p14:creationId xmlns:p14="http://schemas.microsoft.com/office/powerpoint/2010/main" val="300055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Third Problem:</a:t>
            </a:r>
            <a:br>
              <a:rPr lang="en-US" dirty="0"/>
            </a:br>
            <a:r>
              <a:rPr lang="en-US" dirty="0"/>
              <a:t>Circularity and Infinite Regression</a:t>
            </a:r>
          </a:p>
        </p:txBody>
      </p:sp>
      <p:sp>
        <p:nvSpPr>
          <p:cNvPr id="3" name="Content Placeholder 2"/>
          <p:cNvSpPr>
            <a:spLocks noGrp="1"/>
          </p:cNvSpPr>
          <p:nvPr>
            <p:ph idx="1"/>
          </p:nvPr>
        </p:nvSpPr>
        <p:spPr/>
        <p:txBody>
          <a:bodyPr/>
          <a:lstStyle/>
          <a:p>
            <a:pPr marL="0" indent="0">
              <a:buNone/>
            </a:pPr>
            <a:r>
              <a:rPr lang="en-US" dirty="0"/>
              <a:t>How can be translate into exclusively behavioral terms a statement like: “</a:t>
            </a:r>
            <a:r>
              <a:rPr lang="en-US" dirty="0" err="1"/>
              <a:t>Manjit</a:t>
            </a:r>
            <a:r>
              <a:rPr lang="en-US" dirty="0"/>
              <a:t> </a:t>
            </a:r>
            <a:r>
              <a:rPr lang="en-US" i="1" dirty="0"/>
              <a:t>wants</a:t>
            </a:r>
            <a:r>
              <a:rPr lang="en-US" dirty="0"/>
              <a:t> a packet of cigarettes?” (See Maslin p. 109) </a:t>
            </a:r>
          </a:p>
          <a:p>
            <a:pPr marL="0" indent="0">
              <a:buNone/>
            </a:pPr>
            <a:endParaRPr lang="en-US" dirty="0"/>
          </a:p>
          <a:p>
            <a:pPr marL="0" indent="0">
              <a:buNone/>
            </a:pPr>
            <a:r>
              <a:rPr lang="en-US" dirty="0"/>
              <a:t>Would “Manjit will go and buy cigarettes” be an adequate translation? </a:t>
            </a:r>
          </a:p>
          <a:p>
            <a:pPr marL="0" indent="0">
              <a:buNone/>
            </a:pPr>
            <a:endParaRPr lang="en-US" dirty="0"/>
          </a:p>
        </p:txBody>
      </p:sp>
    </p:spTree>
    <p:extLst>
      <p:ext uri="{BB962C8B-B14F-4D97-AF65-F5344CB8AC3E}">
        <p14:creationId xmlns:p14="http://schemas.microsoft.com/office/powerpoint/2010/main" val="2560316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D7D9F5-AA4C-1407-A380-445020876DB7}"/>
              </a:ext>
            </a:extLst>
          </p:cNvPr>
          <p:cNvSpPr>
            <a:spLocks noGrp="1"/>
          </p:cNvSpPr>
          <p:nvPr>
            <p:ph type="title"/>
          </p:nvPr>
        </p:nvSpPr>
        <p:spPr/>
        <p:txBody>
          <a:bodyPr>
            <a:normAutofit fontScale="90000"/>
          </a:bodyPr>
          <a:lstStyle/>
          <a:p>
            <a:r>
              <a:rPr lang="en-US" dirty="0"/>
              <a:t>A Third Problem:</a:t>
            </a:r>
            <a:br>
              <a:rPr lang="en-US" dirty="0"/>
            </a:br>
            <a:r>
              <a:rPr lang="en-US" dirty="0"/>
              <a:t>Circularity and Infinite Regression</a:t>
            </a:r>
          </a:p>
        </p:txBody>
      </p:sp>
      <p:sp>
        <p:nvSpPr>
          <p:cNvPr id="3" name="Content Placeholder 2">
            <a:extLst>
              <a:ext uri="{FF2B5EF4-FFF2-40B4-BE49-F238E27FC236}">
                <a16:creationId xmlns:a16="http://schemas.microsoft.com/office/drawing/2014/main" xmlns="" id="{32D17FAC-DC79-34BC-7060-2012C4F25793}"/>
              </a:ext>
            </a:extLst>
          </p:cNvPr>
          <p:cNvSpPr>
            <a:spLocks noGrp="1"/>
          </p:cNvSpPr>
          <p:nvPr>
            <p:ph idx="1"/>
          </p:nvPr>
        </p:nvSpPr>
        <p:spPr/>
        <p:txBody>
          <a:bodyPr>
            <a:normAutofit fontScale="92500" lnSpcReduction="10000"/>
          </a:bodyPr>
          <a:lstStyle/>
          <a:p>
            <a:pPr marL="0" indent="0">
              <a:buNone/>
            </a:pPr>
            <a:r>
              <a:rPr lang="en-US" dirty="0"/>
              <a:t>What if Manjit also wants to stop smoking and this desire is stronger than he desire to buy cigarettes?  Or what is Manjit believes that he does not have enough money for the cigarettes?</a:t>
            </a:r>
          </a:p>
          <a:p>
            <a:pPr marL="0" indent="0">
              <a:buNone/>
            </a:pPr>
            <a:endParaRPr lang="en-US" dirty="0"/>
          </a:p>
          <a:p>
            <a:pPr marL="0" indent="0">
              <a:buNone/>
            </a:pPr>
            <a:r>
              <a:rPr lang="en-US" dirty="0"/>
              <a:t>Circularity/Regress: A behavioral analysis of desire must involve reference to other desires and beliefs as unanalyzed mental terms.  Also, a behavioral analysis of belief must involve reference to other beliefs and desires as unanalyzed mental terms.</a:t>
            </a:r>
          </a:p>
          <a:p>
            <a:pPr marL="0" indent="0">
              <a:buNone/>
            </a:pPr>
            <a:endParaRPr lang="en-US" dirty="0"/>
          </a:p>
        </p:txBody>
      </p:sp>
    </p:spTree>
    <p:extLst>
      <p:ext uri="{BB962C8B-B14F-4D97-AF65-F5344CB8AC3E}">
        <p14:creationId xmlns:p14="http://schemas.microsoft.com/office/powerpoint/2010/main" val="3620758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F9BC66-4DDC-555C-8678-FFF388132D60}"/>
              </a:ext>
            </a:extLst>
          </p:cNvPr>
          <p:cNvSpPr>
            <a:spLocks noGrp="1"/>
          </p:cNvSpPr>
          <p:nvPr>
            <p:ph type="title"/>
          </p:nvPr>
        </p:nvSpPr>
        <p:spPr/>
        <p:txBody>
          <a:bodyPr>
            <a:normAutofit fontScale="90000"/>
          </a:bodyPr>
          <a:lstStyle/>
          <a:p>
            <a:r>
              <a:rPr lang="en-US" dirty="0"/>
              <a:t>Gilbert Ryle</a:t>
            </a:r>
            <a:br>
              <a:rPr lang="en-US" dirty="0"/>
            </a:br>
            <a:r>
              <a:rPr lang="en-US" i="1" dirty="0"/>
              <a:t>The Concept of Mind </a:t>
            </a:r>
            <a:r>
              <a:rPr lang="en-US" dirty="0"/>
              <a:t>(1949)</a:t>
            </a:r>
          </a:p>
        </p:txBody>
      </p:sp>
      <p:sp>
        <p:nvSpPr>
          <p:cNvPr id="3" name="Content Placeholder 2">
            <a:extLst>
              <a:ext uri="{FF2B5EF4-FFF2-40B4-BE49-F238E27FC236}">
                <a16:creationId xmlns:a16="http://schemas.microsoft.com/office/drawing/2014/main" xmlns="" id="{B88ECD29-091D-063A-D9E4-07FC404A645F}"/>
              </a:ext>
            </a:extLst>
          </p:cNvPr>
          <p:cNvSpPr>
            <a:spLocks noGrp="1"/>
          </p:cNvSpPr>
          <p:nvPr>
            <p:ph idx="1"/>
          </p:nvPr>
        </p:nvSpPr>
        <p:spPr/>
        <p:txBody>
          <a:bodyPr/>
          <a:lstStyle/>
          <a:p>
            <a:pPr marL="0" indent="0">
              <a:buNone/>
            </a:pPr>
            <a:r>
              <a:rPr lang="en-US" dirty="0"/>
              <a:t>Not trying to translate statements about mental states into statements about behavior. Instead, Ryle tries to dissolve the mind/body problem by showing that the Cartesian concept of the mind is a “Ghost in the Machine.”  Ryle thinks that dualists commit a “category mistake” by incorrectly applying concepts used to understand physical things to understand the mind. </a:t>
            </a:r>
          </a:p>
        </p:txBody>
      </p:sp>
    </p:spTree>
    <p:extLst>
      <p:ext uri="{BB962C8B-B14F-4D97-AF65-F5344CB8AC3E}">
        <p14:creationId xmlns:p14="http://schemas.microsoft.com/office/powerpoint/2010/main" val="3249395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C39FD8-FB50-FE69-E731-47B61D683B83}"/>
              </a:ext>
            </a:extLst>
          </p:cNvPr>
          <p:cNvSpPr>
            <a:spLocks noGrp="1"/>
          </p:cNvSpPr>
          <p:nvPr>
            <p:ph type="title"/>
          </p:nvPr>
        </p:nvSpPr>
        <p:spPr/>
        <p:txBody>
          <a:bodyPr>
            <a:normAutofit/>
          </a:bodyPr>
          <a:lstStyle/>
          <a:p>
            <a:r>
              <a:rPr lang="en-US" dirty="0"/>
              <a:t>Cartesian Dualism</a:t>
            </a:r>
          </a:p>
        </p:txBody>
      </p:sp>
      <p:sp>
        <p:nvSpPr>
          <p:cNvPr id="3" name="Content Placeholder 2">
            <a:extLst>
              <a:ext uri="{FF2B5EF4-FFF2-40B4-BE49-F238E27FC236}">
                <a16:creationId xmlns:a16="http://schemas.microsoft.com/office/drawing/2014/main" xmlns="" id="{E87EC800-8919-1B11-9715-3EA56FBB7976}"/>
              </a:ext>
            </a:extLst>
          </p:cNvPr>
          <p:cNvSpPr>
            <a:spLocks noGrp="1"/>
          </p:cNvSpPr>
          <p:nvPr>
            <p:ph idx="1"/>
          </p:nvPr>
        </p:nvSpPr>
        <p:spPr/>
        <p:txBody>
          <a:bodyPr>
            <a:normAutofit lnSpcReduction="10000"/>
          </a:bodyPr>
          <a:lstStyle/>
          <a:p>
            <a:pPr marL="0" indent="0">
              <a:buNone/>
            </a:pPr>
            <a:r>
              <a:rPr lang="en-US" sz="2000" dirty="0"/>
              <a:t>	Body			 		Mind</a:t>
            </a:r>
          </a:p>
          <a:p>
            <a:pPr marL="0" indent="0">
              <a:buNone/>
            </a:pPr>
            <a:r>
              <a:rPr lang="en-US" sz="2000" dirty="0"/>
              <a:t>In space				Not in space</a:t>
            </a:r>
          </a:p>
          <a:p>
            <a:pPr marL="0" indent="0">
              <a:buNone/>
            </a:pPr>
            <a:r>
              <a:rPr lang="en-US" sz="2000" dirty="0"/>
              <a:t>Subject to mechanical laws	Not subject to mechanical laws</a:t>
            </a:r>
          </a:p>
          <a:p>
            <a:pPr marL="0" indent="0">
              <a:buNone/>
            </a:pPr>
            <a:r>
              <a:rPr lang="en-US" sz="2000" dirty="0"/>
              <a:t>Publicly accessible		Not publicly accessible</a:t>
            </a:r>
          </a:p>
          <a:p>
            <a:pPr marL="0" indent="0">
              <a:buNone/>
            </a:pPr>
            <a:r>
              <a:rPr lang="en-US" sz="2000" dirty="0"/>
              <a:t>Events in “physical world		Events in “mental world”</a:t>
            </a:r>
          </a:p>
          <a:p>
            <a:pPr marL="0" indent="0">
              <a:buNone/>
            </a:pPr>
            <a:r>
              <a:rPr lang="en-US" sz="2000" dirty="0"/>
              <a:t>Corrigible judgments		Incorrigible judgments</a:t>
            </a:r>
          </a:p>
          <a:p>
            <a:pPr marL="0" indent="0">
              <a:buNone/>
            </a:pPr>
            <a:r>
              <a:rPr lang="en-US" sz="2000" dirty="0"/>
              <a:t>Events are “external”		Events are “internal”</a:t>
            </a:r>
          </a:p>
          <a:p>
            <a:pPr marL="0" indent="0">
              <a:buNone/>
            </a:pPr>
            <a:r>
              <a:rPr lang="en-US" sz="2000" dirty="0"/>
              <a:t>Material composition/function	Conscious composition/function</a:t>
            </a:r>
          </a:p>
          <a:p>
            <a:pPr marL="0" indent="0">
              <a:buNone/>
            </a:pPr>
            <a:r>
              <a:rPr lang="en-US" sz="2000" dirty="0"/>
              <a:t>Situated in common field/space	Situated in insulated, private field/mind</a:t>
            </a:r>
          </a:p>
          <a:p>
            <a:pPr marL="0" indent="0">
              <a:buNone/>
            </a:pPr>
            <a:r>
              <a:rPr lang="en-US" sz="2000" dirty="0"/>
              <a:t>Not transparent to observers	Transparent to observers – we know all</a:t>
            </a:r>
          </a:p>
          <a:p>
            <a:pPr marL="0" indent="0">
              <a:buNone/>
            </a:pPr>
            <a:r>
              <a:rPr lang="en-US" sz="2000" dirty="0"/>
              <a:t>   we don’t know everything                    about them</a:t>
            </a:r>
          </a:p>
          <a:p>
            <a:pPr marL="0" indent="0">
              <a:buNone/>
            </a:pPr>
            <a:r>
              <a:rPr lang="en-US" sz="2000" dirty="0"/>
              <a:t>Ordinary perception – can err	Introspection – immune from error</a:t>
            </a:r>
          </a:p>
          <a:p>
            <a:pPr marL="0" indent="0">
              <a:buNone/>
            </a:pPr>
            <a:r>
              <a:rPr lang="en-US" sz="2000" dirty="0"/>
              <a:t>Corroborated by other’s observing  No corroboration by others - analogy</a:t>
            </a:r>
          </a:p>
          <a:p>
            <a:pPr marL="0" indent="0">
              <a:buNone/>
            </a:pPr>
            <a:endParaRPr lang="en-US" sz="2000" dirty="0"/>
          </a:p>
        </p:txBody>
      </p:sp>
    </p:spTree>
    <p:extLst>
      <p:ext uri="{BB962C8B-B14F-4D97-AF65-F5344CB8AC3E}">
        <p14:creationId xmlns:p14="http://schemas.microsoft.com/office/powerpoint/2010/main" val="2952437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30943B-4E8F-E6D3-7242-37FB49098DEC}"/>
              </a:ext>
            </a:extLst>
          </p:cNvPr>
          <p:cNvSpPr>
            <a:spLocks noGrp="1"/>
          </p:cNvSpPr>
          <p:nvPr>
            <p:ph type="title"/>
          </p:nvPr>
        </p:nvSpPr>
        <p:spPr/>
        <p:txBody>
          <a:bodyPr/>
          <a:lstStyle/>
          <a:p>
            <a:r>
              <a:rPr lang="en-US" dirty="0"/>
              <a:t>Category Mistake</a:t>
            </a:r>
          </a:p>
        </p:txBody>
      </p:sp>
      <p:sp>
        <p:nvSpPr>
          <p:cNvPr id="3" name="Content Placeholder 2">
            <a:extLst>
              <a:ext uri="{FF2B5EF4-FFF2-40B4-BE49-F238E27FC236}">
                <a16:creationId xmlns:a16="http://schemas.microsoft.com/office/drawing/2014/main" xmlns="" id="{0BC53A65-3CE7-941F-16FA-C726D4AA1B7E}"/>
              </a:ext>
            </a:extLst>
          </p:cNvPr>
          <p:cNvSpPr>
            <a:spLocks noGrp="1"/>
          </p:cNvSpPr>
          <p:nvPr>
            <p:ph idx="1"/>
          </p:nvPr>
        </p:nvSpPr>
        <p:spPr/>
        <p:txBody>
          <a:bodyPr/>
          <a:lstStyle/>
          <a:p>
            <a:r>
              <a:rPr lang="en-US" dirty="0"/>
              <a:t>Theory about how to analyze and understand the vocabulary that we use to talk about mental states, rather than a theory about what mental states are</a:t>
            </a:r>
          </a:p>
          <a:p>
            <a:r>
              <a:rPr lang="en-US" dirty="0"/>
              <a:t>Category Mistake – when we represent the facts of our mental life as if they belong to one logical type or category when they actually belong to another</a:t>
            </a:r>
          </a:p>
        </p:txBody>
      </p:sp>
    </p:spTree>
    <p:extLst>
      <p:ext uri="{BB962C8B-B14F-4D97-AF65-F5344CB8AC3E}">
        <p14:creationId xmlns:p14="http://schemas.microsoft.com/office/powerpoint/2010/main" val="1211164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0A1B9D-F2A4-ACFB-F6C6-D5BA93B1CB1A}"/>
              </a:ext>
            </a:extLst>
          </p:cNvPr>
          <p:cNvSpPr>
            <a:spLocks noGrp="1"/>
          </p:cNvSpPr>
          <p:nvPr>
            <p:ph type="title"/>
          </p:nvPr>
        </p:nvSpPr>
        <p:spPr/>
        <p:txBody>
          <a:bodyPr/>
          <a:lstStyle/>
          <a:p>
            <a:r>
              <a:rPr lang="en-US" dirty="0"/>
              <a:t>Category Mistakes</a:t>
            </a:r>
          </a:p>
        </p:txBody>
      </p:sp>
      <p:sp>
        <p:nvSpPr>
          <p:cNvPr id="3" name="Content Placeholder 2">
            <a:extLst>
              <a:ext uri="{FF2B5EF4-FFF2-40B4-BE49-F238E27FC236}">
                <a16:creationId xmlns:a16="http://schemas.microsoft.com/office/drawing/2014/main" xmlns="" id="{4131E6FC-1265-BCCF-990B-FEB42C49538B}"/>
              </a:ext>
            </a:extLst>
          </p:cNvPr>
          <p:cNvSpPr>
            <a:spLocks noGrp="1"/>
          </p:cNvSpPr>
          <p:nvPr>
            <p:ph idx="1"/>
          </p:nvPr>
        </p:nvSpPr>
        <p:spPr/>
        <p:txBody>
          <a:bodyPr>
            <a:normAutofit fontScale="70000" lnSpcReduction="20000"/>
          </a:bodyPr>
          <a:lstStyle/>
          <a:p>
            <a:pPr marL="0" indent="0">
              <a:buNone/>
            </a:pPr>
            <a:r>
              <a:rPr lang="en-US" dirty="0"/>
              <a:t>Example 1: One who thinks that the University belongs to the same category as the buildings, playing fields, offices, laboratories.  Instead, the University is just the way that all the above are organized.</a:t>
            </a:r>
          </a:p>
          <a:p>
            <a:pPr marL="0" indent="0">
              <a:buNone/>
            </a:pPr>
            <a:r>
              <a:rPr lang="en-US" dirty="0"/>
              <a:t>Example 2: A division marches by.  The division is not something that is an object like the battalions and squadrons.</a:t>
            </a:r>
          </a:p>
          <a:p>
            <a:pPr marL="0" indent="0">
              <a:buNone/>
            </a:pPr>
            <a:r>
              <a:rPr lang="en-US" dirty="0"/>
              <a:t>Example 3: Watch a cricket game and see players and action, but then claim not to see “term spirit.”</a:t>
            </a:r>
          </a:p>
          <a:p>
            <a:pPr marL="0" indent="0">
              <a:buNone/>
            </a:pPr>
            <a:endParaRPr lang="en-US" dirty="0"/>
          </a:p>
          <a:p>
            <a:pPr marL="0" indent="0">
              <a:buNone/>
            </a:pPr>
            <a:r>
              <a:rPr lang="en-US" dirty="0"/>
              <a:t>These mistakes arise because one does not know how to use the concepts of university, division, and team spirit.</a:t>
            </a:r>
          </a:p>
          <a:p>
            <a:pPr marL="0" indent="0">
              <a:buNone/>
            </a:pPr>
            <a:r>
              <a:rPr lang="en-US" dirty="0"/>
              <a:t>Mistake the workings (activity) of a collective entity for another entity over and above the members of the collective and their relation to each other.</a:t>
            </a:r>
          </a:p>
          <a:p>
            <a:pPr marL="0" indent="0">
              <a:buNone/>
            </a:pPr>
            <a:r>
              <a:rPr lang="en-US" dirty="0"/>
              <a:t>Mind is not a substance (entity, thing) in addition to the body but a way in which the body functions.</a:t>
            </a:r>
          </a:p>
          <a:p>
            <a:pPr marL="0" indent="0">
              <a:buNone/>
            </a:pPr>
            <a:endParaRPr lang="en-US" dirty="0"/>
          </a:p>
        </p:txBody>
      </p:sp>
    </p:spTree>
    <p:extLst>
      <p:ext uri="{BB962C8B-B14F-4D97-AF65-F5344CB8AC3E}">
        <p14:creationId xmlns:p14="http://schemas.microsoft.com/office/powerpoint/2010/main" val="3641902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Analytical (Logical) Behaviorism</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Analytical Behaviorism: statements about the mind and mental states are equivalent to statements that describe a person’s actual or potential public behavior</a:t>
            </a:r>
          </a:p>
          <a:p>
            <a:pPr marL="0" indent="0">
              <a:buNone/>
            </a:pPr>
            <a:endParaRPr lang="en-US" dirty="0"/>
          </a:p>
          <a:p>
            <a:pPr marL="0" indent="0">
              <a:buNone/>
            </a:pPr>
            <a:r>
              <a:rPr lang="en-US" dirty="0"/>
              <a:t>Purported Advantages:</a:t>
            </a:r>
          </a:p>
          <a:p>
            <a:pPr marL="514350" indent="-514350">
              <a:buAutoNum type="arabicPeriod"/>
            </a:pPr>
            <a:r>
              <a:rPr lang="en-US" dirty="0"/>
              <a:t>Avoids problem of mind/body interaction. Mind doesn’t </a:t>
            </a:r>
            <a:r>
              <a:rPr lang="en-US" i="1" dirty="0"/>
              <a:t>cause</a:t>
            </a:r>
            <a:r>
              <a:rPr lang="en-US" dirty="0"/>
              <a:t> behavior.  It </a:t>
            </a:r>
            <a:r>
              <a:rPr lang="en-US" i="1" dirty="0"/>
              <a:t>is</a:t>
            </a:r>
            <a:r>
              <a:rPr lang="en-US" dirty="0"/>
              <a:t> behavior.</a:t>
            </a:r>
          </a:p>
          <a:p>
            <a:pPr marL="514350" indent="-514350">
              <a:buAutoNum type="arabicPeriod"/>
            </a:pPr>
            <a:r>
              <a:rPr lang="en-US" dirty="0"/>
              <a:t>No mysterious emergent properties.</a:t>
            </a:r>
          </a:p>
          <a:p>
            <a:pPr marL="514350" indent="-514350">
              <a:buAutoNum type="arabicPeriod"/>
            </a:pPr>
            <a:r>
              <a:rPr lang="en-US" dirty="0"/>
              <a:t>Dissolves problem of other minds.</a:t>
            </a:r>
          </a:p>
        </p:txBody>
      </p:sp>
    </p:spTree>
    <p:extLst>
      <p:ext uri="{BB962C8B-B14F-4D97-AF65-F5344CB8AC3E}">
        <p14:creationId xmlns:p14="http://schemas.microsoft.com/office/powerpoint/2010/main" val="316361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05C099-BCD5-E62B-91D1-C045CFC55C10}"/>
              </a:ext>
            </a:extLst>
          </p:cNvPr>
          <p:cNvSpPr>
            <a:spLocks noGrp="1"/>
          </p:cNvSpPr>
          <p:nvPr>
            <p:ph type="title"/>
          </p:nvPr>
        </p:nvSpPr>
        <p:spPr/>
        <p:txBody>
          <a:bodyPr/>
          <a:lstStyle/>
          <a:p>
            <a:r>
              <a:rPr lang="en-US" dirty="0"/>
              <a:t>Category Mistakes</a:t>
            </a:r>
          </a:p>
        </p:txBody>
      </p:sp>
      <p:sp>
        <p:nvSpPr>
          <p:cNvPr id="3" name="Content Placeholder 2">
            <a:extLst>
              <a:ext uri="{FF2B5EF4-FFF2-40B4-BE49-F238E27FC236}">
                <a16:creationId xmlns:a16="http://schemas.microsoft.com/office/drawing/2014/main" xmlns="" id="{91F7AE43-FECE-5AAC-A3F5-833CB7B07FD9}"/>
              </a:ext>
            </a:extLst>
          </p:cNvPr>
          <p:cNvSpPr>
            <a:spLocks noGrp="1"/>
          </p:cNvSpPr>
          <p:nvPr>
            <p:ph idx="1"/>
          </p:nvPr>
        </p:nvSpPr>
        <p:spPr/>
        <p:txBody>
          <a:bodyPr>
            <a:normAutofit fontScale="92500" lnSpcReduction="20000"/>
          </a:bodyPr>
          <a:lstStyle/>
          <a:p>
            <a:r>
              <a:rPr lang="en-US" dirty="0"/>
              <a:t>Ryle claims that we have been making a category mistake about the mind for a long time by applying idioms and descriptions of physical things to mental </a:t>
            </a:r>
            <a:r>
              <a:rPr lang="en-US" dirty="0" smtClean="0"/>
              <a:t>things. </a:t>
            </a:r>
          </a:p>
          <a:p>
            <a:r>
              <a:rPr lang="en-US" dirty="0" smtClean="0"/>
              <a:t>Example: “Inner” ad “outer” are used ordinarily to describe what can be located on one or the other side of a physical barrier, e.g., someone is in or out of jail; the desk is in or out of the room.  We confirm these judgments by perception of physical location of the object in relation to the physical barrier. </a:t>
            </a:r>
            <a:endParaRPr lang="en-US" dirty="0"/>
          </a:p>
        </p:txBody>
      </p:sp>
    </p:spTree>
    <p:extLst>
      <p:ext uri="{BB962C8B-B14F-4D97-AF65-F5344CB8AC3E}">
        <p14:creationId xmlns:p14="http://schemas.microsoft.com/office/powerpoint/2010/main" val="2234860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Category Mistakes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What is going when dualists talk about the mind as something “inner” that someone has private access to and the body as something “outer” that is accessible to all?  </a:t>
            </a:r>
          </a:p>
          <a:p>
            <a:r>
              <a:rPr lang="en-US" dirty="0" smtClean="0"/>
              <a:t>This is a category mistake as the ordinary rules for the use of the terms “inner” and “outer” are no longer followed. Ordinary terms are used by dualist in a context that deprives the terms of their normal meaning or significance.  Such use of terms is mistaken.</a:t>
            </a:r>
          </a:p>
          <a:p>
            <a:pPr lvl="1"/>
            <a:endParaRPr lang="en-US" dirty="0" smtClean="0"/>
          </a:p>
          <a:p>
            <a:pPr lvl="1"/>
            <a:endParaRPr lang="en-US" dirty="0" smtClean="0"/>
          </a:p>
          <a:p>
            <a:pPr lvl="1"/>
            <a:endParaRPr lang="en-US" dirty="0" smtClean="0"/>
          </a:p>
          <a:p>
            <a:endParaRPr lang="en-US" dirty="0"/>
          </a:p>
          <a:p>
            <a:endParaRPr lang="en-US" dirty="0"/>
          </a:p>
        </p:txBody>
      </p:sp>
    </p:spTree>
    <p:extLst>
      <p:ext uri="{BB962C8B-B14F-4D97-AF65-F5344CB8AC3E}">
        <p14:creationId xmlns:p14="http://schemas.microsoft.com/office/powerpoint/2010/main" val="904266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Category Mistakes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Another example:</a:t>
            </a:r>
            <a:r>
              <a:rPr lang="en-US" dirty="0"/>
              <a:t>	</a:t>
            </a:r>
            <a:endParaRPr lang="en-US" dirty="0" smtClean="0"/>
          </a:p>
          <a:p>
            <a:pPr marL="0" indent="0">
              <a:buNone/>
            </a:pPr>
            <a:r>
              <a:rPr lang="en-US" dirty="0" smtClean="0"/>
              <a:t>“</a:t>
            </a:r>
            <a:r>
              <a:rPr lang="en-US" dirty="0"/>
              <a:t>He built a house” describes a sequence of </a:t>
            </a:r>
            <a:r>
              <a:rPr lang="en-US" dirty="0" smtClean="0"/>
              <a:t>events </a:t>
            </a:r>
            <a:r>
              <a:rPr lang="en-US" dirty="0"/>
              <a:t>in </a:t>
            </a:r>
            <a:r>
              <a:rPr lang="en-US" dirty="0" smtClean="0"/>
              <a:t>public </a:t>
            </a:r>
            <a:r>
              <a:rPr lang="en-US" dirty="0"/>
              <a:t>space invoking physical </a:t>
            </a:r>
            <a:r>
              <a:rPr lang="en-US" dirty="0" smtClean="0"/>
              <a:t>arrangements</a:t>
            </a:r>
          </a:p>
          <a:p>
            <a:pPr marL="0" indent="0">
              <a:buNone/>
            </a:pPr>
            <a:r>
              <a:rPr lang="en-US" dirty="0" smtClean="0"/>
              <a:t>“</a:t>
            </a:r>
            <a:r>
              <a:rPr lang="en-US" dirty="0"/>
              <a:t>He built a </a:t>
            </a:r>
            <a:r>
              <a:rPr lang="en-US" dirty="0" smtClean="0"/>
              <a:t>fantasy” describes </a:t>
            </a:r>
            <a:r>
              <a:rPr lang="en-US" dirty="0"/>
              <a:t>a sequence of private </a:t>
            </a:r>
            <a:r>
              <a:rPr lang="en-US" dirty="0" smtClean="0"/>
              <a:t>events </a:t>
            </a:r>
            <a:r>
              <a:rPr lang="en-US" dirty="0"/>
              <a:t>in a private space invoking mental </a:t>
            </a:r>
            <a:r>
              <a:rPr lang="en-US" dirty="0" smtClean="0"/>
              <a:t>arrangements</a:t>
            </a:r>
            <a:r>
              <a:rPr lang="en-US" dirty="0"/>
              <a:t>. </a:t>
            </a:r>
            <a:r>
              <a:rPr lang="en-US" dirty="0" smtClean="0"/>
              <a:t>This talk leads to thinking that the mind is a spiritual thing with non-physical mental objects.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789061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Category Mistakes</a:t>
            </a:r>
            <a:endParaRPr lang="en-US" dirty="0"/>
          </a:p>
        </p:txBody>
      </p:sp>
      <p:sp>
        <p:nvSpPr>
          <p:cNvPr id="3" name="Content Placeholder 2"/>
          <p:cNvSpPr>
            <a:spLocks noGrp="1"/>
          </p:cNvSpPr>
          <p:nvPr>
            <p:ph idx="1"/>
          </p:nvPr>
        </p:nvSpPr>
        <p:spPr/>
        <p:txBody>
          <a:bodyPr>
            <a:normAutofit/>
          </a:bodyPr>
          <a:lstStyle/>
          <a:p>
            <a:pPr marL="0" indent="0">
              <a:buNone/>
            </a:pPr>
            <a:r>
              <a:rPr lang="en-US" dirty="0"/>
              <a:t>Other examples of category mistakes that the dualist makes:</a:t>
            </a:r>
          </a:p>
          <a:p>
            <a:pPr marL="0" indent="0">
              <a:buNone/>
            </a:pPr>
            <a:r>
              <a:rPr lang="en-US" dirty="0"/>
              <a:t>	Construe mental conduct words, such as </a:t>
            </a:r>
            <a:r>
              <a:rPr lang="en-US" dirty="0" smtClean="0"/>
              <a:t>	desires and intentions</a:t>
            </a:r>
            <a:r>
              <a:rPr lang="en-US" dirty="0"/>
              <a:t>, as </a:t>
            </a:r>
            <a:r>
              <a:rPr lang="en-US" dirty="0" smtClean="0"/>
              <a:t>signifying non-	mechanical processes</a:t>
            </a:r>
            <a:r>
              <a:rPr lang="en-US" dirty="0"/>
              <a:t>.  </a:t>
            </a:r>
          </a:p>
          <a:p>
            <a:pPr marL="0" indent="0">
              <a:buNone/>
            </a:pPr>
            <a:r>
              <a:rPr lang="en-US" dirty="0"/>
              <a:t>	Represent minds as extra centers of causal </a:t>
            </a:r>
            <a:r>
              <a:rPr lang="en-US" dirty="0" smtClean="0"/>
              <a:t>	processes</a:t>
            </a:r>
            <a:r>
              <a:rPr lang="en-US" dirty="0"/>
              <a:t>.</a:t>
            </a:r>
          </a:p>
          <a:p>
            <a:pPr marL="0" indent="0">
              <a:buNone/>
            </a:pPr>
            <a:r>
              <a:rPr lang="en-US" dirty="0"/>
              <a:t>	Represent minds as substantive entities.</a:t>
            </a:r>
          </a:p>
          <a:p>
            <a:pPr marL="0" indent="0">
              <a:buNone/>
            </a:pPr>
            <a:endParaRPr lang="en-US" dirty="0"/>
          </a:p>
          <a:p>
            <a:endParaRPr lang="en-US" dirty="0"/>
          </a:p>
        </p:txBody>
      </p:sp>
    </p:spTree>
    <p:extLst>
      <p:ext uri="{BB962C8B-B14F-4D97-AF65-F5344CB8AC3E}">
        <p14:creationId xmlns:p14="http://schemas.microsoft.com/office/powerpoint/2010/main" val="3291471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Behaviorism</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All</a:t>
            </a:r>
            <a:r>
              <a:rPr lang="en-US" dirty="0" smtClean="0"/>
              <a:t> words and descriptions (physical or mental) get their meaning from the circumstances in which we know it is correct to apply them.  These  “criterial conditions” for words to have meaning must be public, physical events.  They cannot be private events, since there would then be no common understanding of the terms.  There are no criterial conditions for private meanings.  If we invoke terms that we allege to have some private criterial content, we are speaking nonsense. </a:t>
            </a:r>
            <a:endParaRPr lang="en-US" dirty="0"/>
          </a:p>
        </p:txBody>
      </p:sp>
    </p:spTree>
    <p:extLst>
      <p:ext uri="{BB962C8B-B14F-4D97-AF65-F5344CB8AC3E}">
        <p14:creationId xmlns:p14="http://schemas.microsoft.com/office/powerpoint/2010/main" val="3758877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Behaviorism</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Ryle:  Mind talk is really talk about our behavior and dispositions to behave and not talk about some inner ghostly entity. </a:t>
            </a:r>
            <a:endParaRPr lang="en-US" dirty="0" smtClean="0"/>
          </a:p>
          <a:p>
            <a:pPr marL="0" indent="0">
              <a:buNone/>
            </a:pPr>
            <a:r>
              <a:rPr lang="en-US" dirty="0" smtClean="0"/>
              <a:t>We can fully describe what is happening when, for example, pains occur by using language that refers only to the behavior or dispositions to behave of people suffering.</a:t>
            </a:r>
          </a:p>
          <a:p>
            <a:pPr marL="0" indent="0">
              <a:buNone/>
            </a:pPr>
            <a:r>
              <a:rPr lang="en-US" dirty="0" smtClean="0"/>
              <a:t>Mind/body problem is a confusion, since the mind is not an entity related to the body.  The relation of mind to body is a relation of an activity to an agent, like the relation of the wailing of a siren to the siren.  The only issue is how the siren causes the wailing or how the body causes the activity (behavior) that we use the abstract word “pain” to refer to. </a:t>
            </a:r>
          </a:p>
          <a:p>
            <a:pPr marL="0" indent="0">
              <a:buNone/>
            </a:pPr>
            <a:endParaRPr lang="en-US" dirty="0"/>
          </a:p>
        </p:txBody>
      </p:sp>
    </p:spTree>
    <p:extLst>
      <p:ext uri="{BB962C8B-B14F-4D97-AF65-F5344CB8AC3E}">
        <p14:creationId xmlns:p14="http://schemas.microsoft.com/office/powerpoint/2010/main" val="39565191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Behaviorism and Other Minds</a:t>
            </a:r>
            <a:endParaRPr lang="en-US" dirty="0"/>
          </a:p>
        </p:txBody>
      </p:sp>
      <p:sp>
        <p:nvSpPr>
          <p:cNvPr id="3" name="Content Placeholder 2"/>
          <p:cNvSpPr>
            <a:spLocks noGrp="1"/>
          </p:cNvSpPr>
          <p:nvPr>
            <p:ph idx="1"/>
          </p:nvPr>
        </p:nvSpPr>
        <p:spPr/>
        <p:txBody>
          <a:bodyPr/>
          <a:lstStyle/>
          <a:p>
            <a:pPr marL="0" indent="0">
              <a:buNone/>
            </a:pPr>
            <a:r>
              <a:rPr lang="en-US" dirty="0"/>
              <a:t>There is no “problem of other </a:t>
            </a:r>
            <a:r>
              <a:rPr lang="en-US" dirty="0" smtClean="0"/>
              <a:t>minds.” There </a:t>
            </a:r>
            <a:r>
              <a:rPr lang="en-US" dirty="0"/>
              <a:t>is no longer a problem of how </a:t>
            </a:r>
            <a:r>
              <a:rPr lang="en-US" dirty="0" smtClean="0"/>
              <a:t>we can know whether a non-physical, spiritual thing is present or absent in other bodies.  All we need to know is whether other people behave or are disposed to behave in the ways in which the mental terms apply.  </a:t>
            </a:r>
            <a:endParaRPr lang="en-US" dirty="0"/>
          </a:p>
          <a:p>
            <a:pPr marL="0" indent="0">
              <a:buNone/>
            </a:pPr>
            <a:endParaRPr lang="en-US" dirty="0"/>
          </a:p>
        </p:txBody>
      </p:sp>
    </p:spTree>
    <p:extLst>
      <p:ext uri="{BB962C8B-B14F-4D97-AF65-F5344CB8AC3E}">
        <p14:creationId xmlns:p14="http://schemas.microsoft.com/office/powerpoint/2010/main" val="427390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for Behaviorism</a:t>
            </a:r>
          </a:p>
        </p:txBody>
      </p:sp>
      <p:sp>
        <p:nvSpPr>
          <p:cNvPr id="3" name="Content Placeholder 2"/>
          <p:cNvSpPr>
            <a:spLocks noGrp="1"/>
          </p:cNvSpPr>
          <p:nvPr>
            <p:ph idx="1"/>
          </p:nvPr>
        </p:nvSpPr>
        <p:spPr/>
        <p:txBody>
          <a:bodyPr>
            <a:normAutofit fontScale="92500" lnSpcReduction="20000"/>
          </a:bodyPr>
          <a:lstStyle/>
          <a:p>
            <a:pPr marL="0" indent="0">
              <a:buNone/>
            </a:pPr>
            <a:endParaRPr lang="en-US" dirty="0" smtClean="0"/>
          </a:p>
          <a:p>
            <a:pPr marL="0" indent="0">
              <a:buNone/>
            </a:pPr>
            <a:r>
              <a:rPr lang="en-US" dirty="0" smtClean="0"/>
              <a:t>What problems does Hilary Putnam raise for behaviorism?</a:t>
            </a:r>
            <a:endParaRPr lang="en-US" dirty="0"/>
          </a:p>
          <a:p>
            <a:r>
              <a:rPr lang="en-US" dirty="0"/>
              <a:t>According to Putnam, what is wrong with the logical behaviorist’s definition of words like “pain” and “polio”?  How does Putnam propose to define these terms?  How does his critique of the logical behaviorist’s definitions lead to his rejection of logical behaviorism? Do you agree with his </a:t>
            </a:r>
            <a:r>
              <a:rPr lang="en-US" dirty="0" smtClean="0"/>
              <a:t>criticism </a:t>
            </a:r>
            <a:r>
              <a:rPr lang="en-US" dirty="0"/>
              <a:t>of logical </a:t>
            </a:r>
            <a:r>
              <a:rPr lang="en-US" dirty="0" err="1" smtClean="0"/>
              <a:t>behavirism</a:t>
            </a:r>
            <a:r>
              <a:rPr lang="en-US" dirty="0"/>
              <a:t>?  Why or why not? </a:t>
            </a:r>
          </a:p>
          <a:p>
            <a:pPr marL="0" indent="0">
              <a:buNone/>
            </a:pPr>
            <a:endParaRPr lang="en-US" dirty="0"/>
          </a:p>
        </p:txBody>
      </p:sp>
    </p:spTree>
    <p:extLst>
      <p:ext uri="{BB962C8B-B14F-4D97-AF65-F5344CB8AC3E}">
        <p14:creationId xmlns:p14="http://schemas.microsoft.com/office/powerpoint/2010/main" val="6356432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for Behaviorism</a:t>
            </a:r>
            <a:endParaRPr lang="en-US" dirty="0"/>
          </a:p>
        </p:txBody>
      </p:sp>
      <p:sp>
        <p:nvSpPr>
          <p:cNvPr id="3" name="Content Placeholder 2"/>
          <p:cNvSpPr>
            <a:spLocks noGrp="1"/>
          </p:cNvSpPr>
          <p:nvPr>
            <p:ph idx="1"/>
          </p:nvPr>
        </p:nvSpPr>
        <p:spPr/>
        <p:txBody>
          <a:bodyPr/>
          <a:lstStyle/>
          <a:p>
            <a:pPr marL="0" indent="0">
              <a:buNone/>
            </a:pPr>
            <a:r>
              <a:rPr lang="en-US" dirty="0" smtClean="0"/>
              <a:t>1. Behaviorism treats mental events as the effects of whatever causes the behavior or dispositions to behave.  Mental events do not cause any behavior.  But, we use mental concepts in our causal explanation of behavior.  For example, “His pain caused him to cry out.”  “His jealousy caused him to commit the murder.”   Behavior is wrong because it omits the causal element in mental concepts. </a:t>
            </a:r>
            <a:endParaRPr lang="en-US" dirty="0"/>
          </a:p>
        </p:txBody>
      </p:sp>
    </p:spTree>
    <p:extLst>
      <p:ext uri="{BB962C8B-B14F-4D97-AF65-F5344CB8AC3E}">
        <p14:creationId xmlns:p14="http://schemas.microsoft.com/office/powerpoint/2010/main" val="38438774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for Behaviorism</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Ryle and dualist want to distinguish intelligent beings from the rest of the world.  Ryle thinks that this can be done by distinguishing between the behavior of intelligent and non-intelligent beings.  Descartes thinks that this can be done by distinguishing between what </a:t>
            </a:r>
            <a:r>
              <a:rPr lang="en-US" i="1" dirty="0" smtClean="0"/>
              <a:t>causes</a:t>
            </a:r>
            <a:r>
              <a:rPr lang="en-US" dirty="0" smtClean="0"/>
              <a:t> the differences in their behavior.  Minds are introduced to explain </a:t>
            </a:r>
            <a:r>
              <a:rPr lang="en-US" i="1" dirty="0" smtClean="0"/>
              <a:t>why</a:t>
            </a:r>
            <a:r>
              <a:rPr lang="en-US" dirty="0" smtClean="0"/>
              <a:t> people differ from stones.  Descartes thinks that we should accept dualism, because we need to posit minds to causally explain behavior, e.g., how language is possible. </a:t>
            </a:r>
            <a:endParaRPr lang="en-US" dirty="0"/>
          </a:p>
        </p:txBody>
      </p:sp>
    </p:spTree>
    <p:extLst>
      <p:ext uri="{BB962C8B-B14F-4D97-AF65-F5344CB8AC3E}">
        <p14:creationId xmlns:p14="http://schemas.microsoft.com/office/powerpoint/2010/main" val="3803020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Methodological Behaviorism</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Methodological behaviorism is not a theory about the nature of the mind but a method in psychology for investigating psychological phenomena.  Psychology is the study of human behavior.  </a:t>
            </a:r>
          </a:p>
          <a:p>
            <a:pPr marL="0" indent="0">
              <a:buNone/>
            </a:pPr>
            <a:r>
              <a:rPr lang="en-US" dirty="0"/>
              <a:t>	Assumptions:</a:t>
            </a:r>
          </a:p>
          <a:p>
            <a:pPr marL="0" indent="0">
              <a:buNone/>
            </a:pPr>
            <a:r>
              <a:rPr lang="en-US" dirty="0"/>
              <a:t>	1. Science studies what is publically 		observable.</a:t>
            </a:r>
          </a:p>
          <a:p>
            <a:pPr marL="0" indent="0">
              <a:buNone/>
            </a:pPr>
            <a:r>
              <a:rPr lang="en-US" dirty="0"/>
              <a:t>	2. Observations and experiments must be 	duplicable by others. </a:t>
            </a:r>
          </a:p>
          <a:p>
            <a:pPr marL="0" indent="0">
              <a:buNone/>
            </a:pPr>
            <a:r>
              <a:rPr lang="en-US" dirty="0"/>
              <a:t>	</a:t>
            </a:r>
          </a:p>
        </p:txBody>
      </p:sp>
    </p:spTree>
    <p:extLst>
      <p:ext uri="{BB962C8B-B14F-4D97-AF65-F5344CB8AC3E}">
        <p14:creationId xmlns:p14="http://schemas.microsoft.com/office/powerpoint/2010/main" val="4149084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for Behaviorism</a:t>
            </a:r>
          </a:p>
        </p:txBody>
      </p:sp>
      <p:sp>
        <p:nvSpPr>
          <p:cNvPr id="3" name="Content Placeholder 2"/>
          <p:cNvSpPr>
            <a:spLocks noGrp="1"/>
          </p:cNvSpPr>
          <p:nvPr>
            <p:ph idx="1"/>
          </p:nvPr>
        </p:nvSpPr>
        <p:spPr/>
        <p:txBody>
          <a:bodyPr/>
          <a:lstStyle/>
          <a:p>
            <a:pPr marL="0" indent="0">
              <a:buNone/>
            </a:pPr>
            <a:r>
              <a:rPr lang="en-US" dirty="0" smtClean="0"/>
              <a:t>2. At least some mental descriptions, e.g., qualia of sensations, emotions, and feelings, refer to events or processes that are neither behavioral or dispositional.</a:t>
            </a:r>
          </a:p>
          <a:p>
            <a:pPr marL="0" indent="0">
              <a:buNone/>
            </a:pPr>
            <a:r>
              <a:rPr lang="en-US" dirty="0"/>
              <a:t>	</a:t>
            </a:r>
            <a:r>
              <a:rPr lang="en-US" dirty="0" smtClean="0"/>
              <a:t>Behaviorism leaves out the “sensation” of 	pain and our reactions to pain</a:t>
            </a:r>
          </a:p>
          <a:p>
            <a:pPr marL="0" indent="0">
              <a:buNone/>
            </a:pPr>
            <a:r>
              <a:rPr lang="en-US" dirty="0"/>
              <a:t>	</a:t>
            </a:r>
            <a:r>
              <a:rPr lang="en-US" dirty="0" smtClean="0"/>
              <a:t>There could be pains without pain 	behavior.</a:t>
            </a:r>
          </a:p>
        </p:txBody>
      </p:sp>
    </p:spTree>
    <p:extLst>
      <p:ext uri="{BB962C8B-B14F-4D97-AF65-F5344CB8AC3E}">
        <p14:creationId xmlns:p14="http://schemas.microsoft.com/office/powerpoint/2010/main" val="21590853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for Behaviorism</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	Behaviorism cannot distinguish real pains 	from imitations of </a:t>
            </a:r>
            <a:r>
              <a:rPr lang="en-US" dirty="0" smtClean="0"/>
              <a:t>pain.</a:t>
            </a:r>
          </a:p>
          <a:p>
            <a:pPr marL="0" indent="0">
              <a:buNone/>
            </a:pPr>
            <a:endParaRPr lang="en-US" dirty="0"/>
          </a:p>
          <a:p>
            <a:pPr marL="0" indent="0">
              <a:buNone/>
            </a:pPr>
            <a:r>
              <a:rPr lang="en-US" sz="2400" dirty="0" smtClean="0"/>
              <a:t>Behaviorists claim that to have a pain is to acquire the disposition to have pain behavior.</a:t>
            </a:r>
          </a:p>
          <a:p>
            <a:pPr marL="0" indent="0">
              <a:buNone/>
            </a:pPr>
            <a:r>
              <a:rPr lang="en-US" sz="2400" dirty="0" smtClean="0"/>
              <a:t>To decide to imitate pain is to acquire the disposition to have pain behavior and maybe the same set of pain expressing behaviors. </a:t>
            </a:r>
          </a:p>
          <a:p>
            <a:pPr marL="0" indent="0">
              <a:buNone/>
            </a:pPr>
            <a:r>
              <a:rPr lang="en-US" sz="2400" dirty="0" smtClean="0"/>
              <a:t>So, having pains and deciding to imitate pain are not different sorts of mental episodes.  But, clearly they are.  Pains hurt and imitating pains do not hurt.</a:t>
            </a:r>
          </a:p>
          <a:p>
            <a:pPr marL="0" indent="0">
              <a:buNone/>
            </a:pPr>
            <a:r>
              <a:rPr lang="en-US" sz="2400" dirty="0" smtClean="0"/>
              <a:t>There can be pain without pain behavior and pain behavior without pain.</a:t>
            </a:r>
          </a:p>
          <a:p>
            <a:pPr marL="0" indent="0">
              <a:buNone/>
            </a:pPr>
            <a:endParaRPr lang="en-US" sz="2400" dirty="0" smtClean="0"/>
          </a:p>
          <a:p>
            <a:pPr marL="0" indent="0">
              <a:buNone/>
            </a:pPr>
            <a:endParaRPr lang="en-US" sz="2400" dirty="0"/>
          </a:p>
          <a:p>
            <a:pPr marL="0" indent="0">
              <a:buNone/>
            </a:pPr>
            <a:endParaRPr lang="en-US" dirty="0"/>
          </a:p>
        </p:txBody>
      </p:sp>
    </p:spTree>
    <p:extLst>
      <p:ext uri="{BB962C8B-B14F-4D97-AF65-F5344CB8AC3E}">
        <p14:creationId xmlns:p14="http://schemas.microsoft.com/office/powerpoint/2010/main" val="24802984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P.F. </a:t>
            </a:r>
            <a:r>
              <a:rPr lang="en-US" dirty="0" err="1" smtClean="0"/>
              <a:t>Strawson</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Descartes:  All statements about us are either statements about our minds or bodies.</a:t>
            </a:r>
          </a:p>
          <a:p>
            <a:pPr marL="0" indent="0">
              <a:buNone/>
            </a:pPr>
            <a:r>
              <a:rPr lang="en-US" dirty="0" err="1" smtClean="0"/>
              <a:t>Strawson</a:t>
            </a:r>
            <a:r>
              <a:rPr lang="en-US" dirty="0" smtClean="0"/>
              <a:t>: What does “I” refer to in the Cartesian view?  Answer: a non-physical immaterial mind/soul</a:t>
            </a:r>
          </a:p>
          <a:p>
            <a:pPr marL="0" indent="0">
              <a:buNone/>
            </a:pPr>
            <a:r>
              <a:rPr lang="en-US" dirty="0" smtClean="0"/>
              <a:t>Problem: We must be able to distinguish “I” (my mind/soul) from that of another.  Otherwise, we would have no reason for ruling out that there could be a hundred minds/souls that “I” might refer to.  We need to be able to count souls.</a:t>
            </a:r>
          </a:p>
          <a:p>
            <a:pPr marL="0" indent="0">
              <a:buNone/>
            </a:pPr>
            <a:r>
              <a:rPr lang="en-US" dirty="0" smtClean="0"/>
              <a:t>How can we can count souls if they are non-physical, spiritual entities?  </a:t>
            </a:r>
            <a:r>
              <a:rPr lang="en-US" dirty="0" err="1" smtClean="0"/>
              <a:t>Strawson</a:t>
            </a:r>
            <a:r>
              <a:rPr lang="en-US" dirty="0" smtClean="0"/>
              <a:t> says that we can’t.  “I” must refer to the very same thing that I use physical descriptions of myself to refer to, i.e., a human being.   </a:t>
            </a:r>
          </a:p>
          <a:p>
            <a:pPr marL="0" indent="0">
              <a:buNone/>
            </a:pPr>
            <a:r>
              <a:rPr lang="en-US" dirty="0" smtClean="0"/>
              <a:t>Later view: Person is a </a:t>
            </a:r>
            <a:r>
              <a:rPr lang="en-US" smtClean="0"/>
              <a:t>primitive term </a:t>
            </a:r>
            <a:r>
              <a:rPr lang="en-US" dirty="0" smtClean="0"/>
              <a:t>that we use to refer to beings to which we ascribe both physical and </a:t>
            </a:r>
            <a:r>
              <a:rPr lang="en-US" smtClean="0"/>
              <a:t>mental properties. </a:t>
            </a:r>
            <a:endParaRPr lang="en-US" dirty="0"/>
          </a:p>
        </p:txBody>
      </p:sp>
    </p:spTree>
    <p:extLst>
      <p:ext uri="{BB962C8B-B14F-4D97-AF65-F5344CB8AC3E}">
        <p14:creationId xmlns:p14="http://schemas.microsoft.com/office/powerpoint/2010/main" val="1347845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Methodological Behaviorism</a:t>
            </a:r>
          </a:p>
        </p:txBody>
      </p:sp>
      <p:sp>
        <p:nvSpPr>
          <p:cNvPr id="3" name="Content Placeholder 2"/>
          <p:cNvSpPr>
            <a:spLocks noGrp="1"/>
          </p:cNvSpPr>
          <p:nvPr>
            <p:ph idx="1"/>
          </p:nvPr>
        </p:nvSpPr>
        <p:spPr/>
        <p:txBody>
          <a:bodyPr/>
          <a:lstStyle/>
          <a:p>
            <a:pPr marL="0" indent="0">
              <a:buNone/>
            </a:pPr>
            <a:r>
              <a:rPr lang="en-US" dirty="0"/>
              <a:t>J. B. Watson and B. F. Skinner</a:t>
            </a:r>
          </a:p>
          <a:p>
            <a:pPr marL="0" indent="0">
              <a:buNone/>
            </a:pPr>
            <a:r>
              <a:rPr lang="en-US" dirty="0"/>
              <a:t>	Understand human behavior as set of 	responses evoked by external stimuli</a:t>
            </a:r>
          </a:p>
          <a:p>
            <a:pPr marL="0" indent="0">
              <a:buNone/>
            </a:pPr>
            <a:r>
              <a:rPr lang="en-US" dirty="0"/>
              <a:t>	Set aside internal processes (brain events 	or intentional states) and focus on external 	stimuli and the behavior that it causes </a:t>
            </a:r>
          </a:p>
          <a:p>
            <a:pPr marL="0" indent="0">
              <a:buNone/>
            </a:pPr>
            <a:r>
              <a:rPr lang="en-US" dirty="0"/>
              <a:t>	Human behavior is conditioned response</a:t>
            </a:r>
          </a:p>
        </p:txBody>
      </p:sp>
    </p:spTree>
    <p:extLst>
      <p:ext uri="{BB962C8B-B14F-4D97-AF65-F5344CB8AC3E}">
        <p14:creationId xmlns:p14="http://schemas.microsoft.com/office/powerpoint/2010/main" val="563476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Analytical Behaviorism</a:t>
            </a:r>
          </a:p>
        </p:txBody>
      </p:sp>
      <p:sp>
        <p:nvSpPr>
          <p:cNvPr id="3" name="Content Placeholder 2"/>
          <p:cNvSpPr>
            <a:spLocks noGrp="1"/>
          </p:cNvSpPr>
          <p:nvPr>
            <p:ph idx="1"/>
          </p:nvPr>
        </p:nvSpPr>
        <p:spPr/>
        <p:txBody>
          <a:bodyPr>
            <a:normAutofit/>
          </a:bodyPr>
          <a:lstStyle/>
          <a:p>
            <a:pPr marL="0" indent="0">
              <a:buNone/>
            </a:pPr>
            <a:r>
              <a:rPr lang="en-US" dirty="0"/>
              <a:t>Analytical Behaviorism: Statements describing mental states can be translated without loss of meaning into statements describing possible and actual behavior.</a:t>
            </a:r>
          </a:p>
          <a:p>
            <a:pPr marL="0" indent="0">
              <a:buNone/>
            </a:pPr>
            <a:r>
              <a:rPr lang="en-US" dirty="0"/>
              <a:t>Note: If analytical behaviorism is successful, the translations cannot contain any mental terms. </a:t>
            </a:r>
          </a:p>
          <a:p>
            <a:pPr marL="0" indent="0">
              <a:buNone/>
            </a:pPr>
            <a:r>
              <a:rPr lang="en-US" dirty="0"/>
              <a:t>Analytical behaviorism is thus a form of reductionism.</a:t>
            </a:r>
          </a:p>
        </p:txBody>
      </p:sp>
    </p:spTree>
    <p:extLst>
      <p:ext uri="{BB962C8B-B14F-4D97-AF65-F5344CB8AC3E}">
        <p14:creationId xmlns:p14="http://schemas.microsoft.com/office/powerpoint/2010/main" val="4062752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Carl </a:t>
            </a:r>
            <a:r>
              <a:rPr lang="en-US" dirty="0" err="1"/>
              <a:t>Hempel</a:t>
            </a:r>
            <a:r>
              <a:rPr lang="en-US" dirty="0"/>
              <a:t> (1905-1997)</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err="1"/>
              <a:t>Verificationist</a:t>
            </a:r>
            <a:r>
              <a:rPr lang="en-US" dirty="0"/>
              <a:t> Theory of Meaning:  Unless a statement could in principle be verified empirically, it would have to be rejected as devoid of meaning and empty of any significance</a:t>
            </a:r>
          </a:p>
          <a:p>
            <a:pPr marL="0" indent="0">
              <a:buNone/>
            </a:pPr>
            <a:r>
              <a:rPr lang="en-US" dirty="0"/>
              <a:t>Note: We might not now be able to verify how many moons may surround some distant planet, but a claim about the number of moons is in principle verifiable.  Just because we cannot verify a statement now does not mean that in principle it cannot be verified.</a:t>
            </a:r>
          </a:p>
        </p:txBody>
      </p:sp>
    </p:spTree>
    <p:extLst>
      <p:ext uri="{BB962C8B-B14F-4D97-AF65-F5344CB8AC3E}">
        <p14:creationId xmlns:p14="http://schemas.microsoft.com/office/powerpoint/2010/main" val="1311520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Implication of </a:t>
            </a:r>
            <a:r>
              <a:rPr lang="en-US" sz="3600" dirty="0" err="1"/>
              <a:t>Verificationist</a:t>
            </a:r>
            <a:r>
              <a:rPr lang="en-US" sz="3600" dirty="0"/>
              <a:t> Theory of Meaning and Motivation for Behaviorism</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If mental states are in principle private and accessible only to the person who has the mental states, then they cannot in principle be empirically verified by others.  Therefore, all statements about them would be meaningless.  </a:t>
            </a:r>
          </a:p>
          <a:p>
            <a:pPr marL="0" indent="0">
              <a:buNone/>
            </a:pPr>
            <a:endParaRPr lang="en-US" dirty="0"/>
          </a:p>
          <a:p>
            <a:pPr marL="0" indent="0">
              <a:buNone/>
            </a:pPr>
            <a:r>
              <a:rPr lang="en-US" dirty="0"/>
              <a:t>However, if statements about our and other’s mental states are meaningful, then mental states must be verifiable by outward public behavior. </a:t>
            </a:r>
          </a:p>
          <a:p>
            <a:pPr marL="0" indent="0">
              <a:buNone/>
            </a:pPr>
            <a:endParaRPr lang="en-US" dirty="0"/>
          </a:p>
          <a:p>
            <a:pPr marL="0" indent="0">
              <a:buNone/>
            </a:pPr>
            <a:r>
              <a:rPr lang="en-US" dirty="0"/>
              <a:t>So, we need to translate statements about pains and other mental states into statement about behavior, as behavior is publically observable.</a:t>
            </a:r>
          </a:p>
        </p:txBody>
      </p:sp>
    </p:spTree>
    <p:extLst>
      <p:ext uri="{BB962C8B-B14F-4D97-AF65-F5344CB8AC3E}">
        <p14:creationId xmlns:p14="http://schemas.microsoft.com/office/powerpoint/2010/main" val="1645450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Challenge for Analytical Behaviorism</a:t>
            </a:r>
          </a:p>
        </p:txBody>
      </p:sp>
      <p:sp>
        <p:nvSpPr>
          <p:cNvPr id="3" name="Content Placeholder 2"/>
          <p:cNvSpPr>
            <a:spLocks noGrp="1"/>
          </p:cNvSpPr>
          <p:nvPr>
            <p:ph idx="1"/>
          </p:nvPr>
        </p:nvSpPr>
        <p:spPr/>
        <p:txBody>
          <a:bodyPr>
            <a:normAutofit/>
          </a:bodyPr>
          <a:lstStyle/>
          <a:p>
            <a:pPr marL="0" indent="0">
              <a:buNone/>
            </a:pPr>
            <a:r>
              <a:rPr lang="en-US" dirty="0"/>
              <a:t>How can we translate statements about mental states into statements about behavior without invoking mental vocabulary?</a:t>
            </a:r>
          </a:p>
          <a:p>
            <a:pPr marL="0" indent="0">
              <a:buNone/>
            </a:pPr>
            <a:r>
              <a:rPr lang="en-US" dirty="0"/>
              <a:t>Maslin p. 105</a:t>
            </a:r>
          </a:p>
          <a:p>
            <a:pPr marL="0" indent="0">
              <a:buNone/>
            </a:pPr>
            <a:endParaRPr lang="en-US" dirty="0"/>
          </a:p>
        </p:txBody>
      </p:sp>
    </p:spTree>
    <p:extLst>
      <p:ext uri="{BB962C8B-B14F-4D97-AF65-F5344CB8AC3E}">
        <p14:creationId xmlns:p14="http://schemas.microsoft.com/office/powerpoint/2010/main" val="4183928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Challenge for Analytical Behaviorism</a:t>
            </a:r>
          </a:p>
        </p:txBody>
      </p:sp>
      <p:sp>
        <p:nvSpPr>
          <p:cNvPr id="3" name="Content Placeholder 2"/>
          <p:cNvSpPr>
            <a:spLocks noGrp="1"/>
          </p:cNvSpPr>
          <p:nvPr>
            <p:ph idx="1"/>
          </p:nvPr>
        </p:nvSpPr>
        <p:spPr/>
        <p:txBody>
          <a:bodyPr/>
          <a:lstStyle/>
          <a:p>
            <a:pPr marL="0" indent="0">
              <a:buNone/>
            </a:pPr>
            <a:r>
              <a:rPr lang="en-US" dirty="0"/>
              <a:t>Which patterns of behavior as bodily movements are to count as an analysis of the mental terms?</a:t>
            </a:r>
          </a:p>
          <a:p>
            <a:pPr marL="0" indent="0">
              <a:buNone/>
            </a:pPr>
            <a:endParaRPr lang="en-US" dirty="0"/>
          </a:p>
          <a:p>
            <a:pPr marL="0" indent="0">
              <a:buNone/>
            </a:pPr>
            <a:r>
              <a:rPr lang="en-US" dirty="0"/>
              <a:t>What problems might there be?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362657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3321</TotalTime>
  <Words>1925</Words>
  <Application>Microsoft Office PowerPoint</Application>
  <PresentationFormat>On-screen Show (4:3)</PresentationFormat>
  <Paragraphs>142</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Behaviorism</vt:lpstr>
      <vt:lpstr>Analytical (Logical) Behaviorism</vt:lpstr>
      <vt:lpstr>Methodological Behaviorism</vt:lpstr>
      <vt:lpstr>Methodological Behaviorism</vt:lpstr>
      <vt:lpstr>Analytical Behaviorism</vt:lpstr>
      <vt:lpstr>Carl Hempel (1905-1997)</vt:lpstr>
      <vt:lpstr>Implication of Verificationist Theory of Meaning and Motivation for Behaviorism</vt:lpstr>
      <vt:lpstr>Challenge for Analytical Behaviorism</vt:lpstr>
      <vt:lpstr>Challenge for Analytical Behaviorism</vt:lpstr>
      <vt:lpstr>Challenge for Analytical Behaviorism</vt:lpstr>
      <vt:lpstr>Challenge for Analytical Behaviorism</vt:lpstr>
      <vt:lpstr>A Second Problem:  Multiple Realizability</vt:lpstr>
      <vt:lpstr>A Second Problem:  Multiple Realizability</vt:lpstr>
      <vt:lpstr>A Third Problem: Circularity and Infinite Regression</vt:lpstr>
      <vt:lpstr>A Third Problem: Circularity and Infinite Regression</vt:lpstr>
      <vt:lpstr>Gilbert Ryle The Concept of Mind (1949)</vt:lpstr>
      <vt:lpstr>Cartesian Dualism</vt:lpstr>
      <vt:lpstr>Category Mistake</vt:lpstr>
      <vt:lpstr>Category Mistakes</vt:lpstr>
      <vt:lpstr>Category Mistakes</vt:lpstr>
      <vt:lpstr>Category Mistakes</vt:lpstr>
      <vt:lpstr>Category Mistakes</vt:lpstr>
      <vt:lpstr>Category Mistakes</vt:lpstr>
      <vt:lpstr>Behaviorism</vt:lpstr>
      <vt:lpstr>Behaviorism</vt:lpstr>
      <vt:lpstr>Behaviorism and Other Minds</vt:lpstr>
      <vt:lpstr>Problems for Behaviorism</vt:lpstr>
      <vt:lpstr>Problems for Behaviorism</vt:lpstr>
      <vt:lpstr>Problems for Behaviorism</vt:lpstr>
      <vt:lpstr>Problems for Behaviorism</vt:lpstr>
      <vt:lpstr>Problems for Behaviorism</vt:lpstr>
      <vt:lpstr>P.F. Strawson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Behaviorism</dc:title>
  <dc:creator>delete</dc:creator>
  <cp:lastModifiedBy>delete</cp:lastModifiedBy>
  <cp:revision>28</cp:revision>
  <dcterms:created xsi:type="dcterms:W3CDTF">2024-03-05T00:40:12Z</dcterms:created>
  <dcterms:modified xsi:type="dcterms:W3CDTF">2024-03-16T18:17:52Z</dcterms:modified>
</cp:coreProperties>
</file>