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 id="264" r:id="rId10"/>
    <p:sldId id="273" r:id="rId11"/>
    <p:sldId id="274" r:id="rId12"/>
    <p:sldId id="275" r:id="rId13"/>
    <p:sldId id="276" r:id="rId14"/>
    <p:sldId id="277" r:id="rId15"/>
    <p:sldId id="278" r:id="rId16"/>
    <p:sldId id="265" r:id="rId17"/>
    <p:sldId id="266" r:id="rId18"/>
    <p:sldId id="267" r:id="rId19"/>
    <p:sldId id="268" r:id="rId20"/>
    <p:sldId id="269" r:id="rId21"/>
    <p:sldId id="270"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B03B05-C010-4AC8-AF78-EB39A4DD0F3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35377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B03B05-C010-4AC8-AF78-EB39A4DD0F3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238544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B03B05-C010-4AC8-AF78-EB39A4DD0F3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81095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B03B05-C010-4AC8-AF78-EB39A4DD0F3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424669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03B05-C010-4AC8-AF78-EB39A4DD0F3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641547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B03B05-C010-4AC8-AF78-EB39A4DD0F3C}"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305158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B03B05-C010-4AC8-AF78-EB39A4DD0F3C}"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110380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B03B05-C010-4AC8-AF78-EB39A4DD0F3C}"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326402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03B05-C010-4AC8-AF78-EB39A4DD0F3C}"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192228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B03B05-C010-4AC8-AF78-EB39A4DD0F3C}"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36337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B03B05-C010-4AC8-AF78-EB39A4DD0F3C}"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40782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03B05-C010-4AC8-AF78-EB39A4DD0F3C}" type="datetimeFigureOut">
              <a:rPr lang="en-US" smtClean="0"/>
              <a:t>3/26/2024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06676-ECAE-4489-833F-6C036985395E}" type="slidenum">
              <a:rPr lang="en-US" smtClean="0"/>
              <a:t>‹#›</a:t>
            </a:fld>
            <a:endParaRPr lang="en-US"/>
          </a:p>
        </p:txBody>
      </p:sp>
    </p:spTree>
    <p:extLst>
      <p:ext uri="{BB962C8B-B14F-4D97-AF65-F5344CB8AC3E}">
        <p14:creationId xmlns:p14="http://schemas.microsoft.com/office/powerpoint/2010/main" val="354744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Maslin </a:t>
            </a:r>
            <a:r>
              <a:rPr lang="en-US"/>
              <a:t>Chapter 5</a:t>
            </a:r>
            <a:br>
              <a:rPr lang="en-US" dirty="0"/>
            </a:br>
            <a:r>
              <a:rPr lang="en-US" dirty="0"/>
              <a:t>Functionalism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193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5E68-CE5E-B52A-0B76-C45876A8469F}"/>
              </a:ext>
            </a:extLst>
          </p:cNvPr>
          <p:cNvSpPr>
            <a:spLocks noGrp="1"/>
          </p:cNvSpPr>
          <p:nvPr>
            <p:ph type="title"/>
          </p:nvPr>
        </p:nvSpPr>
        <p:spPr/>
        <p:txBody>
          <a:bodyPr/>
          <a:lstStyle/>
          <a:p>
            <a:r>
              <a:rPr lang="en-US" dirty="0"/>
              <a:t>Machine Functionalism</a:t>
            </a:r>
          </a:p>
        </p:txBody>
      </p:sp>
      <p:sp>
        <p:nvSpPr>
          <p:cNvPr id="3" name="Content Placeholder 2">
            <a:extLst>
              <a:ext uri="{FF2B5EF4-FFF2-40B4-BE49-F238E27FC236}">
                <a16:creationId xmlns:a16="http://schemas.microsoft.com/office/drawing/2014/main" id="{A5C6FAC8-F38B-EA1E-AEEC-5EBBB2946E86}"/>
              </a:ext>
            </a:extLst>
          </p:cNvPr>
          <p:cNvSpPr>
            <a:spLocks noGrp="1"/>
          </p:cNvSpPr>
          <p:nvPr>
            <p:ph idx="1"/>
          </p:nvPr>
        </p:nvSpPr>
        <p:spPr/>
        <p:txBody>
          <a:bodyPr/>
          <a:lstStyle/>
          <a:p>
            <a:pPr marL="0" indent="0">
              <a:buNone/>
            </a:pPr>
            <a:r>
              <a:rPr lang="en-US" dirty="0"/>
              <a:t>Each mental system is described by at least one Turing Machine Table (TM) of a certain sort, and each type of mental state is identical to one of the machine table states.</a:t>
            </a:r>
          </a:p>
          <a:p>
            <a:pPr marL="0" indent="0">
              <a:buNone/>
            </a:pPr>
            <a:r>
              <a:rPr lang="en-US" dirty="0"/>
              <a:t>Example:  Machine table for a Coke machine</a:t>
            </a:r>
          </a:p>
          <a:p>
            <a:pPr marL="0" indent="0">
              <a:buNone/>
            </a:pPr>
            <a:r>
              <a:rPr lang="en-US" dirty="0"/>
              <a:t>	The TM itself is an abstract automaton</a:t>
            </a:r>
          </a:p>
          <a:p>
            <a:pPr marL="0" indent="0">
              <a:buNone/>
            </a:pPr>
            <a:r>
              <a:rPr lang="en-US" dirty="0"/>
              <a:t>	The table is a description of the TM</a:t>
            </a:r>
          </a:p>
        </p:txBody>
      </p:sp>
    </p:spTree>
    <p:extLst>
      <p:ext uri="{BB962C8B-B14F-4D97-AF65-F5344CB8AC3E}">
        <p14:creationId xmlns:p14="http://schemas.microsoft.com/office/powerpoint/2010/main" val="375446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B57F-1572-F998-3BCC-65583C37473C}"/>
              </a:ext>
            </a:extLst>
          </p:cNvPr>
          <p:cNvSpPr>
            <a:spLocks noGrp="1"/>
          </p:cNvSpPr>
          <p:nvPr>
            <p:ph type="title"/>
          </p:nvPr>
        </p:nvSpPr>
        <p:spPr/>
        <p:txBody>
          <a:bodyPr/>
          <a:lstStyle/>
          <a:p>
            <a:r>
              <a:rPr lang="en-US" dirty="0"/>
              <a:t>Machine Table for Coke Machine</a:t>
            </a:r>
          </a:p>
        </p:txBody>
      </p:sp>
      <p:sp>
        <p:nvSpPr>
          <p:cNvPr id="3" name="Content Placeholder 2">
            <a:extLst>
              <a:ext uri="{FF2B5EF4-FFF2-40B4-BE49-F238E27FC236}">
                <a16:creationId xmlns:a16="http://schemas.microsoft.com/office/drawing/2014/main" id="{1E0A22AC-C087-A63F-4046-E4520F0891DA}"/>
              </a:ext>
            </a:extLst>
          </p:cNvPr>
          <p:cNvSpPr>
            <a:spLocks noGrp="1"/>
          </p:cNvSpPr>
          <p:nvPr>
            <p:ph idx="1"/>
          </p:nvPr>
        </p:nvSpPr>
        <p:spPr/>
        <p:txBody>
          <a:bodyPr/>
          <a:lstStyle/>
          <a:p>
            <a:pPr marL="1371600" lvl="3" indent="0">
              <a:buNone/>
            </a:pPr>
            <a:r>
              <a:rPr lang="en-US" dirty="0"/>
              <a:t>		S1 = Dime desire		S2 = Nickel Desire</a:t>
            </a:r>
          </a:p>
          <a:p>
            <a:pPr marL="1371600" lvl="3" indent="0">
              <a:buNone/>
            </a:pPr>
            <a:endParaRPr lang="en-US" dirty="0"/>
          </a:p>
          <a:p>
            <a:pPr marL="1371600" lvl="3" indent="0">
              <a:buNone/>
            </a:pPr>
            <a:r>
              <a:rPr lang="en-US" dirty="0"/>
              <a:t>Nickel 	Emit no output		Emit a Coke</a:t>
            </a:r>
          </a:p>
          <a:p>
            <a:pPr marL="1371600" lvl="3" indent="0">
              <a:buNone/>
            </a:pPr>
            <a:r>
              <a:rPr lang="en-US" dirty="0"/>
              <a:t>input	Go to S2			Goes to S1</a:t>
            </a:r>
          </a:p>
          <a:p>
            <a:pPr marL="1371600" lvl="3" indent="0">
              <a:buNone/>
            </a:pPr>
            <a:endParaRPr lang="en-US" dirty="0"/>
          </a:p>
          <a:p>
            <a:pPr marL="1371600" lvl="3" indent="0">
              <a:buNone/>
            </a:pPr>
            <a:r>
              <a:rPr lang="en-US" dirty="0"/>
              <a:t>Dime 	Emit a Coke 		Emit a Coke and</a:t>
            </a:r>
          </a:p>
          <a:p>
            <a:pPr marL="1371600" lvl="3" indent="0">
              <a:buNone/>
            </a:pPr>
            <a:r>
              <a:rPr lang="en-US" dirty="0"/>
              <a:t>input	Stay in S1		nickel. Go to S1</a:t>
            </a:r>
          </a:p>
          <a:p>
            <a:pPr marL="1371600" lvl="3" indent="0">
              <a:buNone/>
            </a:pPr>
            <a:endParaRPr lang="en-US" dirty="0"/>
          </a:p>
          <a:p>
            <a:pPr marL="1371600" lvl="3" indent="0">
              <a:buNone/>
            </a:pPr>
            <a:r>
              <a:rPr lang="en-US" dirty="0"/>
              <a:t>If we considered the Coke machine a mental system, it would consist of two mental states: S1 = dime desire; S2 = nickel desire</a:t>
            </a:r>
          </a:p>
        </p:txBody>
      </p:sp>
    </p:spTree>
    <p:extLst>
      <p:ext uri="{BB962C8B-B14F-4D97-AF65-F5344CB8AC3E}">
        <p14:creationId xmlns:p14="http://schemas.microsoft.com/office/powerpoint/2010/main" val="247523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C11F-4309-8C5E-149E-C7EB6C8869B6}"/>
              </a:ext>
            </a:extLst>
          </p:cNvPr>
          <p:cNvSpPr>
            <a:spLocks noGrp="1"/>
          </p:cNvSpPr>
          <p:nvPr>
            <p:ph type="title"/>
          </p:nvPr>
        </p:nvSpPr>
        <p:spPr/>
        <p:txBody>
          <a:bodyPr/>
          <a:lstStyle/>
          <a:p>
            <a:r>
              <a:rPr lang="en-US" dirty="0"/>
              <a:t>Machine Table for Coke Machine</a:t>
            </a:r>
          </a:p>
        </p:txBody>
      </p:sp>
      <p:sp>
        <p:nvSpPr>
          <p:cNvPr id="3" name="Content Placeholder 2">
            <a:extLst>
              <a:ext uri="{FF2B5EF4-FFF2-40B4-BE49-F238E27FC236}">
                <a16:creationId xmlns:a16="http://schemas.microsoft.com/office/drawing/2014/main" id="{11119567-D1A9-EF2C-35D6-880DDD6BC0EB}"/>
              </a:ext>
            </a:extLst>
          </p:cNvPr>
          <p:cNvSpPr>
            <a:spLocks noGrp="1"/>
          </p:cNvSpPr>
          <p:nvPr>
            <p:ph idx="1"/>
          </p:nvPr>
        </p:nvSpPr>
        <p:spPr/>
        <p:txBody>
          <a:bodyPr>
            <a:normAutofit fontScale="70000" lnSpcReduction="20000"/>
          </a:bodyPr>
          <a:lstStyle/>
          <a:p>
            <a:pPr marL="0" indent="0">
              <a:buNone/>
            </a:pPr>
            <a:r>
              <a:rPr lang="en-US" dirty="0"/>
              <a:t>The table shows the specific relationship between the inputs, outputs, and states of the system.  It indicates two functions:</a:t>
            </a:r>
          </a:p>
          <a:p>
            <a:pPr marL="0" indent="0">
              <a:buNone/>
            </a:pPr>
            <a:r>
              <a:rPr lang="en-US" dirty="0"/>
              <a:t>	1. the transitions from inputs and states to outputs.  For example, if the machine is in S1 (i.e., has dime desire) and we put a dime into the machine, the machine puts out a Coke and remains the state S1</a:t>
            </a:r>
          </a:p>
          <a:p>
            <a:pPr marL="0" indent="0">
              <a:buNone/>
            </a:pPr>
            <a:r>
              <a:rPr lang="en-US" dirty="0"/>
              <a:t>	2. the transition from inputs and states to states.  For example, if the machine is in S1 (i.e., has dime desire) and we put in a nickel, the machine emits no output but goes into S2 (i.e., has nickel desire).  Note S1 (dime desire) is part of the causal story of machine going into S2.  Mental states are individuated partly in terms of causal relations to other mental states. </a:t>
            </a:r>
          </a:p>
          <a:p>
            <a:pPr marL="0" indent="0">
              <a:buNone/>
            </a:pPr>
            <a:endParaRPr lang="en-US" dirty="0"/>
          </a:p>
          <a:p>
            <a:pPr marL="0" indent="0">
              <a:buNone/>
            </a:pPr>
            <a:r>
              <a:rPr lang="en-US" dirty="0"/>
              <a:t>There are four conditions to which the Coke machine table is equivalent to or representative of. </a:t>
            </a:r>
          </a:p>
        </p:txBody>
      </p:sp>
    </p:spTree>
    <p:extLst>
      <p:ext uri="{BB962C8B-B14F-4D97-AF65-F5344CB8AC3E}">
        <p14:creationId xmlns:p14="http://schemas.microsoft.com/office/powerpoint/2010/main" val="43806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5A43-F5F9-00BB-0283-1E2A7770E1FD}"/>
              </a:ext>
            </a:extLst>
          </p:cNvPr>
          <p:cNvSpPr>
            <a:spLocks noGrp="1"/>
          </p:cNvSpPr>
          <p:nvPr>
            <p:ph type="title"/>
          </p:nvPr>
        </p:nvSpPr>
        <p:spPr/>
        <p:txBody>
          <a:bodyPr/>
          <a:lstStyle/>
          <a:p>
            <a:r>
              <a:rPr lang="en-US" dirty="0"/>
              <a:t>Machine Table for Coke Machine</a:t>
            </a:r>
          </a:p>
        </p:txBody>
      </p:sp>
      <p:sp>
        <p:nvSpPr>
          <p:cNvPr id="3" name="Content Placeholder 2">
            <a:extLst>
              <a:ext uri="{FF2B5EF4-FFF2-40B4-BE49-F238E27FC236}">
                <a16:creationId xmlns:a16="http://schemas.microsoft.com/office/drawing/2014/main" id="{229B59AF-4356-12CE-A280-EB8DC059EA81}"/>
              </a:ext>
            </a:extLst>
          </p:cNvPr>
          <p:cNvSpPr>
            <a:spLocks noGrp="1"/>
          </p:cNvSpPr>
          <p:nvPr>
            <p:ph idx="1"/>
          </p:nvPr>
        </p:nvSpPr>
        <p:spPr/>
        <p:txBody>
          <a:bodyPr>
            <a:normAutofit fontScale="85000" lnSpcReduction="10000"/>
          </a:bodyPr>
          <a:lstStyle/>
          <a:p>
            <a:pPr marL="0" indent="0">
              <a:buNone/>
            </a:pPr>
            <a:r>
              <a:rPr lang="en-US" dirty="0"/>
              <a:t>Any system that has a set of inputs, outputs, and states related in the way specified by the machine table is “described” by the machine table and is a “realization” of the abstract automaton specified by the machine table.</a:t>
            </a:r>
          </a:p>
          <a:p>
            <a:pPr marL="0" indent="0">
              <a:buNone/>
            </a:pPr>
            <a:endParaRPr lang="en-US" dirty="0"/>
          </a:p>
          <a:p>
            <a:pPr marL="0" indent="0">
              <a:buNone/>
            </a:pPr>
            <a:r>
              <a:rPr lang="en-US" dirty="0"/>
              <a:t>The abstract automation or Turing machine  can be realized by other machines, e.g., a 7-Up machine constructed of different material than that of the Coke machine, as long as the inputs, outputs, and states are related in the way specified by the machine table.</a:t>
            </a:r>
          </a:p>
          <a:p>
            <a:pPr marL="0" indent="0">
              <a:buNone/>
            </a:pPr>
            <a:endParaRPr lang="en-US" dirty="0"/>
          </a:p>
        </p:txBody>
      </p:sp>
    </p:spTree>
    <p:extLst>
      <p:ext uri="{BB962C8B-B14F-4D97-AF65-F5344CB8AC3E}">
        <p14:creationId xmlns:p14="http://schemas.microsoft.com/office/powerpoint/2010/main" val="3728161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773B-2B73-73DF-BF30-DE0D2D3A67ED}"/>
              </a:ext>
            </a:extLst>
          </p:cNvPr>
          <p:cNvSpPr>
            <a:spLocks noGrp="1"/>
          </p:cNvSpPr>
          <p:nvPr>
            <p:ph type="title"/>
          </p:nvPr>
        </p:nvSpPr>
        <p:spPr/>
        <p:txBody>
          <a:bodyPr/>
          <a:lstStyle/>
          <a:p>
            <a:r>
              <a:rPr lang="en-US" dirty="0"/>
              <a:t>Machine Table for Coke Machine</a:t>
            </a:r>
          </a:p>
        </p:txBody>
      </p:sp>
      <p:sp>
        <p:nvSpPr>
          <p:cNvPr id="3" name="Content Placeholder 2">
            <a:extLst>
              <a:ext uri="{FF2B5EF4-FFF2-40B4-BE49-F238E27FC236}">
                <a16:creationId xmlns:a16="http://schemas.microsoft.com/office/drawing/2014/main" id="{12E1203C-640E-9E1B-C047-1CF2AABC5D48}"/>
              </a:ext>
            </a:extLst>
          </p:cNvPr>
          <p:cNvSpPr>
            <a:spLocks noGrp="1"/>
          </p:cNvSpPr>
          <p:nvPr>
            <p:ph idx="1"/>
          </p:nvPr>
        </p:nvSpPr>
        <p:spPr/>
        <p:txBody>
          <a:bodyPr>
            <a:normAutofit fontScale="92500" lnSpcReduction="10000"/>
          </a:bodyPr>
          <a:lstStyle/>
          <a:p>
            <a:pPr marL="0" indent="0">
              <a:buNone/>
            </a:pPr>
            <a:r>
              <a:rPr lang="en-US" dirty="0"/>
              <a:t>We can use the machine table to describe any system that has inputs, outputs, and internal states in the way specified by the machine table.</a:t>
            </a:r>
          </a:p>
          <a:p>
            <a:pPr marL="0" indent="0">
              <a:buNone/>
            </a:pPr>
            <a:r>
              <a:rPr lang="en-US" dirty="0"/>
              <a:t>Functionalists claim that in the same way that we can describe what it is for a simple system to be in state S1 or S2 in terms of the machine table, we can describe for any complex system that has inputs, outputs, and internal states what it is for that system to be in a particular state by a complex machine table. </a:t>
            </a:r>
          </a:p>
          <a:p>
            <a:pPr marL="0" indent="0">
              <a:buNone/>
            </a:pPr>
            <a:endParaRPr lang="en-US" dirty="0"/>
          </a:p>
        </p:txBody>
      </p:sp>
    </p:spTree>
    <p:extLst>
      <p:ext uri="{BB962C8B-B14F-4D97-AF65-F5344CB8AC3E}">
        <p14:creationId xmlns:p14="http://schemas.microsoft.com/office/powerpoint/2010/main" val="380883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3983-5AD8-3699-855C-E7E3FCA8030D}"/>
              </a:ext>
            </a:extLst>
          </p:cNvPr>
          <p:cNvSpPr>
            <a:spLocks noGrp="1"/>
          </p:cNvSpPr>
          <p:nvPr>
            <p:ph type="title"/>
          </p:nvPr>
        </p:nvSpPr>
        <p:spPr/>
        <p:txBody>
          <a:bodyPr/>
          <a:lstStyle/>
          <a:p>
            <a:r>
              <a:rPr lang="en-US" dirty="0"/>
              <a:t>Machine Table for Coke Machine</a:t>
            </a:r>
          </a:p>
        </p:txBody>
      </p:sp>
      <p:sp>
        <p:nvSpPr>
          <p:cNvPr id="3" name="Content Placeholder 2">
            <a:extLst>
              <a:ext uri="{FF2B5EF4-FFF2-40B4-BE49-F238E27FC236}">
                <a16:creationId xmlns:a16="http://schemas.microsoft.com/office/drawing/2014/main" id="{F4A9248D-0AD8-A192-C6DC-EC5B82CF0EE4}"/>
              </a:ext>
            </a:extLst>
          </p:cNvPr>
          <p:cNvSpPr>
            <a:spLocks noGrp="1"/>
          </p:cNvSpPr>
          <p:nvPr>
            <p:ph idx="1"/>
          </p:nvPr>
        </p:nvSpPr>
        <p:spPr/>
        <p:txBody>
          <a:bodyPr>
            <a:normAutofit fontScale="92500"/>
          </a:bodyPr>
          <a:lstStyle/>
          <a:p>
            <a:pPr marL="0" indent="0">
              <a:buNone/>
            </a:pPr>
            <a:r>
              <a:rPr lang="en-US" dirty="0"/>
              <a:t>Putnam’s Qualifications</a:t>
            </a:r>
          </a:p>
          <a:p>
            <a:pPr marL="0" indent="0">
              <a:buNone/>
            </a:pPr>
            <a:r>
              <a:rPr lang="en-US" dirty="0"/>
              <a:t>	1. When applied to an organism, we must introduce the notion of a probabilistic automaton – a Turing machine with probabilistic transitions between states rather than deterministic ones</a:t>
            </a:r>
          </a:p>
          <a:p>
            <a:pPr marL="0" indent="0">
              <a:buNone/>
            </a:pPr>
            <a:r>
              <a:rPr lang="en-US" dirty="0"/>
              <a:t>	2. We must allow for the probabilistic automaton to have sensory inputs, and motor-behavioral outputs.  (Needed for TM as a model for mental operations of </a:t>
            </a:r>
            <a:r>
              <a:rPr lang="en-US"/>
              <a:t>an organism.)</a:t>
            </a:r>
            <a:endParaRPr lang="en-US" dirty="0"/>
          </a:p>
        </p:txBody>
      </p:sp>
    </p:spTree>
    <p:extLst>
      <p:ext uri="{BB962C8B-B14F-4D97-AF65-F5344CB8AC3E}">
        <p14:creationId xmlns:p14="http://schemas.microsoft.com/office/powerpoint/2010/main" val="28530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Functionalism as a Theory of Mind</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Human mind is an enormously complex machine table incarnated in the neurophysiological processes of the brain</a:t>
            </a:r>
          </a:p>
          <a:p>
            <a:pPr marL="0" indent="0">
              <a:buNone/>
            </a:pPr>
            <a:r>
              <a:rPr lang="en-US" dirty="0"/>
              <a:t>Human beings receive inputs in the form of sensory and perceptual information.  This information is then processed in the brain. Then there is output in the form of behavior.</a:t>
            </a:r>
          </a:p>
          <a:p>
            <a:pPr marL="0" indent="0">
              <a:buNone/>
            </a:pPr>
            <a:r>
              <a:rPr lang="en-US" dirty="0"/>
              <a:t>What makes any mental state the mental state that it is (what makes a pain a pain) is its having a certain causal role in relation to inputs, outputs, and other mental states. </a:t>
            </a:r>
          </a:p>
        </p:txBody>
      </p:sp>
    </p:spTree>
    <p:extLst>
      <p:ext uri="{BB962C8B-B14F-4D97-AF65-F5344CB8AC3E}">
        <p14:creationId xmlns:p14="http://schemas.microsoft.com/office/powerpoint/2010/main" val="1497594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goes on in our brains?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Kathleen Wilkes’s washing machine (hierarchically structured with subsystems)</a:t>
            </a:r>
          </a:p>
          <a:p>
            <a:pPr marL="0" indent="0">
              <a:buNone/>
            </a:pPr>
            <a:endParaRPr lang="en-US" dirty="0"/>
          </a:p>
          <a:p>
            <a:pPr marL="0" indent="0">
              <a:buNone/>
            </a:pPr>
            <a:r>
              <a:rPr lang="en-US" dirty="0"/>
              <a:t>Simplest functions are realized in molecules and atoms that make up nerve cells.  Higher functions realized in brain structures like hippocampus which is linked to long-term memories or </a:t>
            </a:r>
            <a:r>
              <a:rPr lang="en-US" dirty="0" err="1"/>
              <a:t>Broca’s</a:t>
            </a:r>
            <a:r>
              <a:rPr lang="en-US" dirty="0"/>
              <a:t> area which is linked to language processing. </a:t>
            </a:r>
          </a:p>
          <a:p>
            <a:pPr marL="0" indent="0">
              <a:buNone/>
            </a:pPr>
            <a:r>
              <a:rPr lang="en-US" dirty="0"/>
              <a:t>Functionalism is an information processing model of the mind. </a:t>
            </a:r>
          </a:p>
          <a:p>
            <a:pPr marL="0" indent="0">
              <a:buNone/>
            </a:pPr>
            <a:endParaRPr lang="en-US" dirty="0"/>
          </a:p>
        </p:txBody>
      </p:sp>
    </p:spTree>
    <p:extLst>
      <p:ext uri="{BB962C8B-B14F-4D97-AF65-F5344CB8AC3E}">
        <p14:creationId xmlns:p14="http://schemas.microsoft.com/office/powerpoint/2010/main" val="207010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of Functionalism</a:t>
            </a:r>
          </a:p>
        </p:txBody>
      </p:sp>
      <p:sp>
        <p:nvSpPr>
          <p:cNvPr id="3" name="Content Placeholder 2"/>
          <p:cNvSpPr>
            <a:spLocks noGrp="1"/>
          </p:cNvSpPr>
          <p:nvPr>
            <p:ph idx="1"/>
          </p:nvPr>
        </p:nvSpPr>
        <p:spPr/>
        <p:txBody>
          <a:bodyPr>
            <a:normAutofit fontScale="85000" lnSpcReduction="10000"/>
          </a:bodyPr>
          <a:lstStyle/>
          <a:p>
            <a:pPr marL="514350" indent="-514350">
              <a:buAutoNum type="arabicPeriod"/>
            </a:pPr>
            <a:r>
              <a:rPr lang="en-US" dirty="0"/>
              <a:t>Avoids behaviorism’s error of identifying mental states with behavior or potential outward behavior and also identity theory’s error of claiming that mental states can only exist as states of human brains</a:t>
            </a:r>
          </a:p>
          <a:p>
            <a:pPr marL="514350" indent="-514350">
              <a:buAutoNum type="arabicPeriod"/>
            </a:pPr>
            <a:r>
              <a:rPr lang="en-US" dirty="0"/>
              <a:t> May fit with common sense idea that states like pain result from input (tissue damage) and causes pain behavior and desire to be rid of pain.</a:t>
            </a:r>
          </a:p>
          <a:p>
            <a:pPr marL="514350" indent="-514350">
              <a:buAutoNum type="arabicPeriod"/>
            </a:pPr>
            <a:r>
              <a:rPr lang="en-US" dirty="0"/>
              <a:t>Avoids problem of mind/body causal interaction, since mental states are defined in terms of the entire function of inputs, internal transition states, and outputs. </a:t>
            </a:r>
          </a:p>
        </p:txBody>
      </p:sp>
    </p:spTree>
    <p:extLst>
      <p:ext uri="{BB962C8B-B14F-4D97-AF65-F5344CB8AC3E}">
        <p14:creationId xmlns:p14="http://schemas.microsoft.com/office/powerpoint/2010/main" val="2397354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for Functionalism</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Liberalism: Functionalism attributes mental states to things that don’t have them.</a:t>
            </a:r>
          </a:p>
          <a:p>
            <a:pPr marL="0" indent="0">
              <a:buNone/>
            </a:pPr>
            <a:endParaRPr lang="en-US" dirty="0"/>
          </a:p>
          <a:p>
            <a:pPr marL="0" indent="0">
              <a:buNone/>
            </a:pPr>
            <a:r>
              <a:rPr lang="en-US" dirty="0"/>
              <a:t>Functionalism cannot account for:</a:t>
            </a:r>
          </a:p>
          <a:p>
            <a:pPr marL="0" indent="0">
              <a:buNone/>
            </a:pPr>
            <a:r>
              <a:rPr lang="en-US" dirty="0"/>
              <a:t>	1. Qualia – the subjectivity and privacy of 	mental states like sensations </a:t>
            </a:r>
          </a:p>
          <a:p>
            <a:pPr marL="0" indent="0">
              <a:buNone/>
            </a:pPr>
            <a:r>
              <a:rPr lang="en-US" dirty="0"/>
              <a:t>	2. Intentionality – that mental states like 	beliefs, desires, and emotions are about 	certain things</a:t>
            </a:r>
          </a:p>
        </p:txBody>
      </p:sp>
    </p:spTree>
    <p:extLst>
      <p:ext uri="{BB962C8B-B14F-4D97-AF65-F5344CB8AC3E}">
        <p14:creationId xmlns:p14="http://schemas.microsoft.com/office/powerpoint/2010/main" val="391408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Mind is a function.</a:t>
            </a:r>
          </a:p>
        </p:txBody>
      </p:sp>
      <p:sp>
        <p:nvSpPr>
          <p:cNvPr id="3" name="Content Placeholder 2"/>
          <p:cNvSpPr>
            <a:spLocks noGrp="1"/>
          </p:cNvSpPr>
          <p:nvPr>
            <p:ph idx="1"/>
          </p:nvPr>
        </p:nvSpPr>
        <p:spPr/>
        <p:txBody>
          <a:bodyPr/>
          <a:lstStyle/>
          <a:p>
            <a:pPr marL="0" indent="0">
              <a:buNone/>
            </a:pPr>
            <a:r>
              <a:rPr lang="en-US" dirty="0"/>
              <a:t>What is a function?</a:t>
            </a:r>
          </a:p>
          <a:p>
            <a:pPr marL="0" indent="0">
              <a:buNone/>
            </a:pPr>
            <a:r>
              <a:rPr lang="en-US" dirty="0"/>
              <a:t>Example of thermostat.  Other examples?</a:t>
            </a:r>
          </a:p>
          <a:p>
            <a:pPr marL="0" indent="0">
              <a:buNone/>
            </a:pPr>
            <a:r>
              <a:rPr lang="en-US" dirty="0"/>
              <a:t>Distinguish: </a:t>
            </a:r>
          </a:p>
          <a:p>
            <a:pPr marL="0" indent="0">
              <a:buNone/>
            </a:pPr>
            <a:r>
              <a:rPr lang="en-US" dirty="0"/>
              <a:t>	The function of X (what job X performs)</a:t>
            </a:r>
          </a:p>
          <a:p>
            <a:pPr marL="0" indent="0">
              <a:buNone/>
            </a:pPr>
            <a:r>
              <a:rPr lang="en-US" dirty="0"/>
              <a:t>	What arrangements enable something to 	perform its function</a:t>
            </a:r>
          </a:p>
        </p:txBody>
      </p:sp>
    </p:spTree>
    <p:extLst>
      <p:ext uri="{BB962C8B-B14F-4D97-AF65-F5344CB8AC3E}">
        <p14:creationId xmlns:p14="http://schemas.microsoft.com/office/powerpoint/2010/main" val="3414709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Mind Argument: </a:t>
            </a:r>
            <a:br>
              <a:rPr lang="en-US" dirty="0"/>
            </a:br>
            <a:r>
              <a:rPr lang="en-US" dirty="0"/>
              <a:t>Absent Qualia</a:t>
            </a:r>
          </a:p>
        </p:txBody>
      </p:sp>
      <p:sp>
        <p:nvSpPr>
          <p:cNvPr id="3" name="Content Placeholder 2"/>
          <p:cNvSpPr>
            <a:spLocks noGrp="1"/>
          </p:cNvSpPr>
          <p:nvPr>
            <p:ph idx="1"/>
          </p:nvPr>
        </p:nvSpPr>
        <p:spPr/>
        <p:txBody>
          <a:bodyPr/>
          <a:lstStyle/>
          <a:p>
            <a:pPr marL="0" indent="0">
              <a:buNone/>
            </a:pPr>
            <a:r>
              <a:rPr lang="en-US" dirty="0"/>
              <a:t>Block’s Objection to Functionalism</a:t>
            </a:r>
          </a:p>
          <a:p>
            <a:pPr marL="0" indent="0">
              <a:buNone/>
            </a:pPr>
            <a:r>
              <a:rPr lang="en-US" dirty="0"/>
              <a:t>	Homunculi-Headed Robots</a:t>
            </a:r>
          </a:p>
          <a:p>
            <a:pPr marL="0" indent="0">
              <a:buNone/>
            </a:pPr>
            <a:r>
              <a:rPr lang="en-US" dirty="0"/>
              <a:t>	The Chinese Mind</a:t>
            </a:r>
          </a:p>
          <a:p>
            <a:pPr marL="0" indent="0">
              <a:buNone/>
            </a:pPr>
            <a:endParaRPr lang="en-US" dirty="0"/>
          </a:p>
        </p:txBody>
      </p:sp>
    </p:spTree>
    <p:extLst>
      <p:ext uri="{BB962C8B-B14F-4D97-AF65-F5344CB8AC3E}">
        <p14:creationId xmlns:p14="http://schemas.microsoft.com/office/powerpoint/2010/main" val="1849177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of Inverted Qualia</a:t>
            </a:r>
          </a:p>
        </p:txBody>
      </p:sp>
      <p:sp>
        <p:nvSpPr>
          <p:cNvPr id="3" name="Content Placeholder 2"/>
          <p:cNvSpPr>
            <a:spLocks noGrp="1"/>
          </p:cNvSpPr>
          <p:nvPr>
            <p:ph idx="1"/>
          </p:nvPr>
        </p:nvSpPr>
        <p:spPr/>
        <p:txBody>
          <a:bodyPr>
            <a:normAutofit/>
          </a:bodyPr>
          <a:lstStyle/>
          <a:p>
            <a:pPr marL="0" indent="0">
              <a:buNone/>
            </a:pPr>
            <a:r>
              <a:rPr lang="en-US" dirty="0"/>
              <a:t>Couldn’t two people be in functionally equivalent states in terms of inputs and outputs but differ in their mental states. </a:t>
            </a:r>
          </a:p>
          <a:p>
            <a:pPr marL="0" indent="0">
              <a:buNone/>
            </a:pPr>
            <a:r>
              <a:rPr lang="en-US" dirty="0"/>
              <a:t>	</a:t>
            </a:r>
            <a:r>
              <a:rPr lang="en-US" sz="2400" dirty="0" err="1"/>
              <a:t>E.g.,Two</a:t>
            </a:r>
            <a:r>
              <a:rPr lang="en-US" sz="2400" dirty="0"/>
              <a:t> people may both say that the tree is green, even 	though what looks green to one person may look red to 	another. </a:t>
            </a:r>
          </a:p>
          <a:p>
            <a:pPr marL="0" indent="0">
              <a:buNone/>
            </a:pPr>
            <a:r>
              <a:rPr lang="en-US" sz="2400" dirty="0"/>
              <a:t>	E.g., Couldn’t two people be the same functional state 	but one feels pain and the other does not?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88428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Frank Jackson: </a:t>
            </a:r>
            <a:br>
              <a:rPr lang="en-US" dirty="0"/>
            </a:br>
            <a:r>
              <a:rPr lang="en-US" dirty="0"/>
              <a:t>What Mary Didn’t’ Know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420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John Searle: The Chinese Room and the Problem of Intentionality</a:t>
            </a:r>
          </a:p>
        </p:txBody>
      </p:sp>
      <p:sp>
        <p:nvSpPr>
          <p:cNvPr id="3" name="Content Placeholder 2"/>
          <p:cNvSpPr>
            <a:spLocks noGrp="1"/>
          </p:cNvSpPr>
          <p:nvPr>
            <p:ph idx="1"/>
          </p:nvPr>
        </p:nvSpPr>
        <p:spPr/>
        <p:txBody>
          <a:bodyPr/>
          <a:lstStyle/>
          <a:p>
            <a:pPr marL="0" indent="0">
              <a:buNone/>
            </a:pPr>
            <a:r>
              <a:rPr lang="en-US" dirty="0"/>
              <a:t>P. 146</a:t>
            </a:r>
          </a:p>
        </p:txBody>
      </p:sp>
    </p:spTree>
    <p:extLst>
      <p:ext uri="{BB962C8B-B14F-4D97-AF65-F5344CB8AC3E}">
        <p14:creationId xmlns:p14="http://schemas.microsoft.com/office/powerpoint/2010/main" val="264520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functions</a:t>
            </a:r>
          </a:p>
        </p:txBody>
      </p:sp>
      <p:sp>
        <p:nvSpPr>
          <p:cNvPr id="3" name="Content Placeholder 2"/>
          <p:cNvSpPr>
            <a:spLocks noGrp="1"/>
          </p:cNvSpPr>
          <p:nvPr>
            <p:ph idx="1"/>
          </p:nvPr>
        </p:nvSpPr>
        <p:spPr/>
        <p:txBody>
          <a:bodyPr/>
          <a:lstStyle/>
          <a:p>
            <a:pPr marL="0" indent="0">
              <a:buNone/>
            </a:pPr>
            <a:r>
              <a:rPr lang="en-US" dirty="0"/>
              <a:t>Artifacts like mousetraps, can openers, computers, pin setter at bowling alley, coke machine</a:t>
            </a:r>
          </a:p>
          <a:p>
            <a:pPr marL="0" indent="0">
              <a:buNone/>
            </a:pPr>
            <a:r>
              <a:rPr lang="en-US" dirty="0"/>
              <a:t>Mathematical functions like x⁴ = y</a:t>
            </a:r>
          </a:p>
          <a:p>
            <a:pPr marL="0" indent="0">
              <a:buNone/>
            </a:pPr>
            <a:r>
              <a:rPr lang="en-US" dirty="0"/>
              <a:t>Jobs like mayor, doctor, plumber</a:t>
            </a:r>
          </a:p>
        </p:txBody>
      </p:sp>
    </p:spTree>
    <p:extLst>
      <p:ext uri="{BB962C8B-B14F-4D97-AF65-F5344CB8AC3E}">
        <p14:creationId xmlns:p14="http://schemas.microsoft.com/office/powerpoint/2010/main" val="331001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is a function</a:t>
            </a:r>
          </a:p>
        </p:txBody>
      </p:sp>
      <p:sp>
        <p:nvSpPr>
          <p:cNvPr id="3" name="Content Placeholder 2"/>
          <p:cNvSpPr>
            <a:spLocks noGrp="1"/>
          </p:cNvSpPr>
          <p:nvPr>
            <p:ph idx="1"/>
          </p:nvPr>
        </p:nvSpPr>
        <p:spPr/>
        <p:txBody>
          <a:bodyPr/>
          <a:lstStyle/>
          <a:p>
            <a:pPr marL="0" indent="0">
              <a:buNone/>
            </a:pPr>
            <a:r>
              <a:rPr lang="en-US" dirty="0"/>
              <a:t>Distinguish: </a:t>
            </a:r>
          </a:p>
          <a:p>
            <a:pPr marL="0" indent="0">
              <a:buNone/>
            </a:pPr>
            <a:r>
              <a:rPr lang="en-US" dirty="0"/>
              <a:t>	The function of X (what job X performs)</a:t>
            </a:r>
          </a:p>
          <a:p>
            <a:pPr marL="0" indent="0">
              <a:buNone/>
            </a:pPr>
            <a:r>
              <a:rPr lang="en-US" dirty="0"/>
              <a:t>	What arrangements enable something to 	perform its function</a:t>
            </a:r>
          </a:p>
          <a:p>
            <a:endParaRPr lang="en-US" dirty="0"/>
          </a:p>
        </p:txBody>
      </p:sp>
    </p:spTree>
    <p:extLst>
      <p:ext uri="{BB962C8B-B14F-4D97-AF65-F5344CB8AC3E}">
        <p14:creationId xmlns:p14="http://schemas.microsoft.com/office/powerpoint/2010/main" val="99830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marL="0" indent="0">
              <a:buNone/>
            </a:pPr>
            <a:r>
              <a:rPr lang="en-US" dirty="0"/>
              <a:t>Functions can be described abstractly and completely independent of whatever it is that enables the function to be discharged.</a:t>
            </a:r>
          </a:p>
          <a:p>
            <a:pPr marL="0" indent="0">
              <a:buNone/>
            </a:pPr>
            <a:endParaRPr lang="en-US" dirty="0"/>
          </a:p>
          <a:p>
            <a:pPr marL="0" indent="0">
              <a:buNone/>
            </a:pPr>
            <a:r>
              <a:rPr lang="en-US" dirty="0"/>
              <a:t>Input &gt; Internal states &gt; output</a:t>
            </a:r>
          </a:p>
          <a:p>
            <a:pPr marL="0" indent="0">
              <a:buNone/>
            </a:pPr>
            <a:endParaRPr lang="en-US" dirty="0"/>
          </a:p>
          <a:p>
            <a:pPr marL="0" indent="0">
              <a:buNone/>
            </a:pPr>
            <a:r>
              <a:rPr lang="en-US" dirty="0"/>
              <a:t>Functions are multiply realizable.  Assume that functions must be embodied.  </a:t>
            </a:r>
          </a:p>
          <a:p>
            <a:pPr marL="0" indent="0">
              <a:buNone/>
            </a:pPr>
            <a:endParaRPr lang="en-US" dirty="0"/>
          </a:p>
        </p:txBody>
      </p:sp>
    </p:spTree>
    <p:extLst>
      <p:ext uri="{BB962C8B-B14F-4D97-AF65-F5344CB8AC3E}">
        <p14:creationId xmlns:p14="http://schemas.microsoft.com/office/powerpoint/2010/main" val="252459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Mental States as Functional States</a:t>
            </a:r>
          </a:p>
        </p:txBody>
      </p:sp>
      <p:sp>
        <p:nvSpPr>
          <p:cNvPr id="3" name="Content Placeholder 2"/>
          <p:cNvSpPr>
            <a:spLocks noGrp="1"/>
          </p:cNvSpPr>
          <p:nvPr>
            <p:ph idx="1"/>
          </p:nvPr>
        </p:nvSpPr>
        <p:spPr/>
        <p:txBody>
          <a:bodyPr>
            <a:normAutofit lnSpcReduction="10000"/>
          </a:bodyPr>
          <a:lstStyle/>
          <a:p>
            <a:pPr marL="0" indent="0">
              <a:buNone/>
            </a:pPr>
            <a:r>
              <a:rPr lang="en-US" dirty="0"/>
              <a:t>“Metaphysical Functionalism” – abstract description of a function</a:t>
            </a:r>
          </a:p>
          <a:p>
            <a:pPr marL="0" indent="0">
              <a:buNone/>
            </a:pPr>
            <a:endParaRPr lang="en-US" dirty="0"/>
          </a:p>
          <a:p>
            <a:pPr marL="0" indent="0">
              <a:buNone/>
            </a:pPr>
            <a:r>
              <a:rPr lang="en-US" dirty="0"/>
              <a:t>Example: pain  P. 124</a:t>
            </a:r>
          </a:p>
          <a:p>
            <a:pPr marL="0" indent="0">
              <a:buNone/>
            </a:pPr>
            <a:r>
              <a:rPr lang="en-US" dirty="0"/>
              <a:t>Input (tissue damage) &gt; Pain &gt; Output (groaning</a:t>
            </a:r>
          </a:p>
          <a:p>
            <a:pPr marL="0" indent="0">
              <a:buNone/>
            </a:pPr>
            <a:r>
              <a:rPr lang="en-US" dirty="0"/>
              <a:t>                                                        &amp; desire to be rid</a:t>
            </a:r>
          </a:p>
          <a:p>
            <a:pPr marL="0" indent="0">
              <a:buNone/>
            </a:pPr>
            <a:r>
              <a:rPr lang="en-US" dirty="0"/>
              <a:t>                                                        of pain </a:t>
            </a:r>
          </a:p>
          <a:p>
            <a:pPr marL="0" indent="0">
              <a:buNone/>
            </a:pPr>
            <a:r>
              <a:rPr lang="en-US" dirty="0"/>
              <a:t>Note that “desire” is another functional state</a:t>
            </a:r>
          </a:p>
        </p:txBody>
      </p:sp>
    </p:spTree>
    <p:extLst>
      <p:ext uri="{BB962C8B-B14F-4D97-AF65-F5344CB8AC3E}">
        <p14:creationId xmlns:p14="http://schemas.microsoft.com/office/powerpoint/2010/main" val="361561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Psychofunctionalism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set of arrangements enable the mental function (abstractly or formally specified) to be executed</a:t>
            </a:r>
          </a:p>
          <a:p>
            <a:pPr marL="0" indent="0">
              <a:buNone/>
            </a:pPr>
            <a:r>
              <a:rPr lang="en-US" dirty="0"/>
              <a:t> In principle, the functions could be executed in non-physical processes (soul stuff).</a:t>
            </a:r>
          </a:p>
          <a:p>
            <a:pPr marL="0" indent="0">
              <a:buNone/>
            </a:pPr>
            <a:r>
              <a:rPr lang="en-US" dirty="0"/>
              <a:t>Most functionalists are materialists.  Mental functions are embodied in neurophysiological processes of the brain and nervous system.  However, some functionalists maintain that mental functions can be embodied in computer chips.</a:t>
            </a:r>
          </a:p>
          <a:p>
            <a:pPr marL="0" indent="0">
              <a:buNone/>
            </a:pPr>
            <a:endParaRPr lang="en-US" dirty="0"/>
          </a:p>
        </p:txBody>
      </p:sp>
    </p:spTree>
    <p:extLst>
      <p:ext uri="{BB962C8B-B14F-4D97-AF65-F5344CB8AC3E}">
        <p14:creationId xmlns:p14="http://schemas.microsoft.com/office/powerpoint/2010/main" val="292645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Pychofunctionalism</a:t>
            </a:r>
            <a:r>
              <a:rPr lang="en-US" dirty="0"/>
              <a:t> versus Identity Theory</a:t>
            </a:r>
          </a:p>
        </p:txBody>
      </p:sp>
      <p:sp>
        <p:nvSpPr>
          <p:cNvPr id="3" name="Content Placeholder 2"/>
          <p:cNvSpPr>
            <a:spLocks noGrp="1"/>
          </p:cNvSpPr>
          <p:nvPr>
            <p:ph idx="1"/>
          </p:nvPr>
        </p:nvSpPr>
        <p:spPr/>
        <p:txBody>
          <a:bodyPr>
            <a:normAutofit lnSpcReduction="10000"/>
          </a:bodyPr>
          <a:lstStyle/>
          <a:p>
            <a:pPr marL="0" indent="0">
              <a:buNone/>
            </a:pPr>
            <a:r>
              <a:rPr lang="en-US" dirty="0"/>
              <a:t>Identity theory tries to identify specific types of mental states with specific types of brain states.  But, the </a:t>
            </a:r>
            <a:r>
              <a:rPr lang="en-US" dirty="0" err="1"/>
              <a:t>multirealizability</a:t>
            </a:r>
            <a:r>
              <a:rPr lang="en-US" dirty="0"/>
              <a:t> of mental states makes this implausible.  </a:t>
            </a:r>
            <a:r>
              <a:rPr lang="en-US" dirty="0" err="1"/>
              <a:t>Psychofunctionalism</a:t>
            </a:r>
            <a:r>
              <a:rPr lang="en-US" dirty="0"/>
              <a:t> does not have this problem, since it does not try to reduce or identify types of mental states with types of brain states.  A mental state such as pain could be realized in a variety of physical arrangements and, in principle, non-physical arrangements.</a:t>
            </a:r>
          </a:p>
        </p:txBody>
      </p:sp>
    </p:spTree>
    <p:extLst>
      <p:ext uri="{BB962C8B-B14F-4D97-AF65-F5344CB8AC3E}">
        <p14:creationId xmlns:p14="http://schemas.microsoft.com/office/powerpoint/2010/main" val="158624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Computational or Turing Machine Functionalism</a:t>
            </a:r>
          </a:p>
        </p:txBody>
      </p:sp>
      <p:sp>
        <p:nvSpPr>
          <p:cNvPr id="3" name="Content Placeholder 2"/>
          <p:cNvSpPr>
            <a:spLocks noGrp="1"/>
          </p:cNvSpPr>
          <p:nvPr>
            <p:ph idx="1"/>
          </p:nvPr>
        </p:nvSpPr>
        <p:spPr/>
        <p:txBody>
          <a:bodyPr/>
          <a:lstStyle/>
          <a:p>
            <a:pPr marL="0" indent="0">
              <a:buNone/>
            </a:pPr>
            <a:r>
              <a:rPr lang="en-US" dirty="0"/>
              <a:t>See pages 129-134</a:t>
            </a:r>
          </a:p>
          <a:p>
            <a:pPr marL="0" indent="0">
              <a:buNone/>
            </a:pPr>
            <a:r>
              <a:rPr lang="en-US" dirty="0"/>
              <a:t>See Ned Block’s example of Coke Machine</a:t>
            </a:r>
          </a:p>
          <a:p>
            <a:pPr marL="0" indent="0">
              <a:buNone/>
            </a:pPr>
            <a:r>
              <a:rPr lang="en-US" dirty="0"/>
              <a:t>Kathleen Wilkes’s washing machine (hierarchically structured with subsystems)</a:t>
            </a:r>
          </a:p>
        </p:txBody>
      </p:sp>
    </p:spTree>
    <p:extLst>
      <p:ext uri="{BB962C8B-B14F-4D97-AF65-F5344CB8AC3E}">
        <p14:creationId xmlns:p14="http://schemas.microsoft.com/office/powerpoint/2010/main" val="244557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3226</TotalTime>
  <Words>1408</Words>
  <Application>Microsoft Office PowerPoint</Application>
  <PresentationFormat>On-screen Show (4:3)</PresentationFormat>
  <Paragraphs>101</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Maslin Chapter 5 Functionalism</vt:lpstr>
      <vt:lpstr>The Mind is a function.</vt:lpstr>
      <vt:lpstr>Examples of functions</vt:lpstr>
      <vt:lpstr>Mind is a function</vt:lpstr>
      <vt:lpstr>Functions</vt:lpstr>
      <vt:lpstr>Mental States as Functional States</vt:lpstr>
      <vt:lpstr>Psychofunctionalism</vt:lpstr>
      <vt:lpstr>Pychofunctionalism versus Identity Theory</vt:lpstr>
      <vt:lpstr>Computational or Turing Machine Functionalism</vt:lpstr>
      <vt:lpstr>Machine Functionalism</vt:lpstr>
      <vt:lpstr>Machine Table for Coke Machine</vt:lpstr>
      <vt:lpstr>Machine Table for Coke Machine</vt:lpstr>
      <vt:lpstr>Machine Table for Coke Machine</vt:lpstr>
      <vt:lpstr>Machine Table for Coke Machine</vt:lpstr>
      <vt:lpstr>Machine Table for Coke Machine</vt:lpstr>
      <vt:lpstr>Functionalism as a Theory of Mind</vt:lpstr>
      <vt:lpstr>What goes on in our brains?</vt:lpstr>
      <vt:lpstr>Strengths of Functionalism</vt:lpstr>
      <vt:lpstr>Problems for Functionalism</vt:lpstr>
      <vt:lpstr>The Chinese Mind Argument:  Absent Qualia</vt:lpstr>
      <vt:lpstr>Problem of Inverted Qualia</vt:lpstr>
      <vt:lpstr>Frank Jackson:  What Mary Didn’t’ Know</vt:lpstr>
      <vt:lpstr>John Searle: The Chinese Room and the Problem of Intentionality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Maslin Chapter 6 Functionalism</dc:title>
  <dc:creator>delete</dc:creator>
  <cp:lastModifiedBy>Lizza, John</cp:lastModifiedBy>
  <cp:revision>20</cp:revision>
  <dcterms:created xsi:type="dcterms:W3CDTF">2024-03-18T21:26:43Z</dcterms:created>
  <dcterms:modified xsi:type="dcterms:W3CDTF">2024-03-26T13:22:38Z</dcterms:modified>
</cp:coreProperties>
</file>