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AFFB54B-B7E1-43C6-8A45-EF7CE201156F}" type="datetimeFigureOut">
              <a:rPr lang="en-US" smtClean="0"/>
              <a:t>9/27/2022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C64B9CE-0F1F-49CB-8B06-36D15CAC82EA}"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42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FB54B-B7E1-43C6-8A45-EF7CE201156F}"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4B9CE-0F1F-49CB-8B06-36D15CAC82EA}" type="slidenum">
              <a:rPr lang="en-US" smtClean="0"/>
              <a:t>‹#›</a:t>
            </a:fld>
            <a:endParaRPr lang="en-US"/>
          </a:p>
        </p:txBody>
      </p:sp>
    </p:spTree>
    <p:extLst>
      <p:ext uri="{BB962C8B-B14F-4D97-AF65-F5344CB8AC3E}">
        <p14:creationId xmlns:p14="http://schemas.microsoft.com/office/powerpoint/2010/main" val="647852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FB54B-B7E1-43C6-8A45-EF7CE201156F}"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4B9CE-0F1F-49CB-8B06-36D15CAC82EA}" type="slidenum">
              <a:rPr lang="en-US" smtClean="0"/>
              <a:t>‹#›</a:t>
            </a:fld>
            <a:endParaRPr lang="en-US"/>
          </a:p>
        </p:txBody>
      </p:sp>
    </p:spTree>
    <p:extLst>
      <p:ext uri="{BB962C8B-B14F-4D97-AF65-F5344CB8AC3E}">
        <p14:creationId xmlns:p14="http://schemas.microsoft.com/office/powerpoint/2010/main" val="217531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FB54B-B7E1-43C6-8A45-EF7CE201156F}"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4B9CE-0F1F-49CB-8B06-36D15CAC82EA}" type="slidenum">
              <a:rPr lang="en-US" smtClean="0"/>
              <a:t>‹#›</a:t>
            </a:fld>
            <a:endParaRPr lang="en-US"/>
          </a:p>
        </p:txBody>
      </p:sp>
    </p:spTree>
    <p:extLst>
      <p:ext uri="{BB962C8B-B14F-4D97-AF65-F5344CB8AC3E}">
        <p14:creationId xmlns:p14="http://schemas.microsoft.com/office/powerpoint/2010/main" val="135207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FFB54B-B7E1-43C6-8A45-EF7CE201156F}"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4B9CE-0F1F-49CB-8B06-36D15CAC82EA}"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916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FB54B-B7E1-43C6-8A45-EF7CE201156F}"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4B9CE-0F1F-49CB-8B06-36D15CAC82EA}" type="slidenum">
              <a:rPr lang="en-US" smtClean="0"/>
              <a:t>‹#›</a:t>
            </a:fld>
            <a:endParaRPr lang="en-US"/>
          </a:p>
        </p:txBody>
      </p:sp>
    </p:spTree>
    <p:extLst>
      <p:ext uri="{BB962C8B-B14F-4D97-AF65-F5344CB8AC3E}">
        <p14:creationId xmlns:p14="http://schemas.microsoft.com/office/powerpoint/2010/main" val="207858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FB54B-B7E1-43C6-8A45-EF7CE201156F}" type="datetimeFigureOut">
              <a:rPr lang="en-US" smtClean="0"/>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64B9CE-0F1F-49CB-8B06-36D15CAC82EA}" type="slidenum">
              <a:rPr lang="en-US" smtClean="0"/>
              <a:t>‹#›</a:t>
            </a:fld>
            <a:endParaRPr lang="en-US"/>
          </a:p>
        </p:txBody>
      </p:sp>
    </p:spTree>
    <p:extLst>
      <p:ext uri="{BB962C8B-B14F-4D97-AF65-F5344CB8AC3E}">
        <p14:creationId xmlns:p14="http://schemas.microsoft.com/office/powerpoint/2010/main" val="897514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FB54B-B7E1-43C6-8A45-EF7CE201156F}" type="datetimeFigureOut">
              <a:rPr lang="en-US" smtClean="0"/>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64B9CE-0F1F-49CB-8B06-36D15CAC82EA}" type="slidenum">
              <a:rPr lang="en-US" smtClean="0"/>
              <a:t>‹#›</a:t>
            </a:fld>
            <a:endParaRPr lang="en-US"/>
          </a:p>
        </p:txBody>
      </p:sp>
    </p:spTree>
    <p:extLst>
      <p:ext uri="{BB962C8B-B14F-4D97-AF65-F5344CB8AC3E}">
        <p14:creationId xmlns:p14="http://schemas.microsoft.com/office/powerpoint/2010/main" val="52518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FB54B-B7E1-43C6-8A45-EF7CE201156F}" type="datetimeFigureOut">
              <a:rPr lang="en-US" smtClean="0"/>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64B9CE-0F1F-49CB-8B06-36D15CAC82EA}" type="slidenum">
              <a:rPr lang="en-US" smtClean="0"/>
              <a:t>‹#›</a:t>
            </a:fld>
            <a:endParaRPr lang="en-US"/>
          </a:p>
        </p:txBody>
      </p:sp>
    </p:spTree>
    <p:extLst>
      <p:ext uri="{BB962C8B-B14F-4D97-AF65-F5344CB8AC3E}">
        <p14:creationId xmlns:p14="http://schemas.microsoft.com/office/powerpoint/2010/main" val="389328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AFFB54B-B7E1-43C6-8A45-EF7CE201156F}"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4B9CE-0F1F-49CB-8B06-36D15CAC82EA}" type="slidenum">
              <a:rPr lang="en-US" smtClean="0"/>
              <a:t>‹#›</a:t>
            </a:fld>
            <a:endParaRPr lang="en-US"/>
          </a:p>
        </p:txBody>
      </p:sp>
    </p:spTree>
    <p:extLst>
      <p:ext uri="{BB962C8B-B14F-4D97-AF65-F5344CB8AC3E}">
        <p14:creationId xmlns:p14="http://schemas.microsoft.com/office/powerpoint/2010/main" val="223288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AFFB54B-B7E1-43C6-8A45-EF7CE201156F}"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4B9CE-0F1F-49CB-8B06-36D15CAC82EA}" type="slidenum">
              <a:rPr lang="en-US" smtClean="0"/>
              <a:t>‹#›</a:t>
            </a:fld>
            <a:endParaRPr lang="en-US"/>
          </a:p>
        </p:txBody>
      </p:sp>
    </p:spTree>
    <p:extLst>
      <p:ext uri="{BB962C8B-B14F-4D97-AF65-F5344CB8AC3E}">
        <p14:creationId xmlns:p14="http://schemas.microsoft.com/office/powerpoint/2010/main" val="2391110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AFFB54B-B7E1-43C6-8A45-EF7CE201156F}" type="datetimeFigureOut">
              <a:rPr lang="en-US" smtClean="0"/>
              <a:t>9/27/2022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C64B9CE-0F1F-49CB-8B06-36D15CAC82EA}" type="slidenum">
              <a:rPr lang="en-US" smtClean="0"/>
              <a:t>‹#›</a:t>
            </a:fld>
            <a:endParaRPr lang="en-US"/>
          </a:p>
        </p:txBody>
      </p:sp>
    </p:spTree>
    <p:extLst>
      <p:ext uri="{BB962C8B-B14F-4D97-AF65-F5344CB8AC3E}">
        <p14:creationId xmlns:p14="http://schemas.microsoft.com/office/powerpoint/2010/main" val="7893500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Edidiong-the-Analyst/Bank-Marketing-Predi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0C1A-4BDC-47A1-99BB-4F02D023858F}"/>
              </a:ext>
            </a:extLst>
          </p:cNvPr>
          <p:cNvSpPr>
            <a:spLocks noGrp="1"/>
          </p:cNvSpPr>
          <p:nvPr>
            <p:ph type="ctrTitle"/>
          </p:nvPr>
        </p:nvSpPr>
        <p:spPr>
          <a:xfrm>
            <a:off x="1109980" y="632994"/>
            <a:ext cx="9966960" cy="2926080"/>
          </a:xfrm>
        </p:spPr>
        <p:txBody>
          <a:bodyPr/>
          <a:lstStyle/>
          <a:p>
            <a:r>
              <a:rPr lang="en-US" dirty="0"/>
              <a:t>Bank Marketing Result Prediction</a:t>
            </a:r>
          </a:p>
        </p:txBody>
      </p:sp>
      <p:sp>
        <p:nvSpPr>
          <p:cNvPr id="3" name="Subtitle 2">
            <a:extLst>
              <a:ext uri="{FF2B5EF4-FFF2-40B4-BE49-F238E27FC236}">
                <a16:creationId xmlns:a16="http://schemas.microsoft.com/office/drawing/2014/main" id="{9965121D-5896-4101-9A6B-71C55DE8548D}"/>
              </a:ext>
            </a:extLst>
          </p:cNvPr>
          <p:cNvSpPr>
            <a:spLocks noGrp="1"/>
          </p:cNvSpPr>
          <p:nvPr>
            <p:ph type="subTitle" idx="1"/>
          </p:nvPr>
        </p:nvSpPr>
        <p:spPr/>
        <p:txBody>
          <a:bodyPr>
            <a:normAutofit/>
          </a:bodyPr>
          <a:lstStyle/>
          <a:p>
            <a:r>
              <a:rPr lang="en-US" sz="3200" b="1" dirty="0"/>
              <a:t>Prepared by Edidiong Udoh</a:t>
            </a:r>
          </a:p>
        </p:txBody>
      </p:sp>
    </p:spTree>
    <p:extLst>
      <p:ext uri="{BB962C8B-B14F-4D97-AF65-F5344CB8AC3E}">
        <p14:creationId xmlns:p14="http://schemas.microsoft.com/office/powerpoint/2010/main" val="126174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8F7F-9070-4944-9485-CD5F0142B944}"/>
              </a:ext>
            </a:extLst>
          </p:cNvPr>
          <p:cNvSpPr>
            <a:spLocks noGrp="1"/>
          </p:cNvSpPr>
          <p:nvPr>
            <p:ph type="title"/>
          </p:nvPr>
        </p:nvSpPr>
        <p:spPr>
          <a:xfrm>
            <a:off x="1143000" y="339436"/>
            <a:ext cx="9875520" cy="845127"/>
          </a:xfrm>
        </p:spPr>
        <p:txBody>
          <a:bodyPr/>
          <a:lstStyle/>
          <a:p>
            <a:pPr algn="ctr"/>
            <a:r>
              <a:rPr lang="en-US" b="1" dirty="0"/>
              <a:t>EXECUTIVE SUMMARY</a:t>
            </a:r>
          </a:p>
        </p:txBody>
      </p:sp>
      <p:sp>
        <p:nvSpPr>
          <p:cNvPr id="3" name="Content Placeholder 2">
            <a:extLst>
              <a:ext uri="{FF2B5EF4-FFF2-40B4-BE49-F238E27FC236}">
                <a16:creationId xmlns:a16="http://schemas.microsoft.com/office/drawing/2014/main" id="{60B5607E-8001-4A97-8AB4-D3CA1B8F89B5}"/>
              </a:ext>
            </a:extLst>
          </p:cNvPr>
          <p:cNvSpPr>
            <a:spLocks noGrp="1"/>
          </p:cNvSpPr>
          <p:nvPr>
            <p:ph idx="1"/>
          </p:nvPr>
        </p:nvSpPr>
        <p:spPr>
          <a:xfrm>
            <a:off x="858982" y="1184563"/>
            <a:ext cx="10529454" cy="5334001"/>
          </a:xfrm>
        </p:spPr>
        <p:txBody>
          <a:bodyPr>
            <a:normAutofit fontScale="85000" lnSpcReduction="20000"/>
          </a:bodyPr>
          <a:lstStyle/>
          <a:p>
            <a:pPr marL="45720" indent="0">
              <a:buNone/>
            </a:pPr>
            <a:r>
              <a:rPr lang="en-US" sz="2700" dirty="0">
                <a:solidFill>
                  <a:schemeClr val="tx1"/>
                </a:solidFill>
                <a:latin typeface="Bell MT" panose="02020503060305020303" pitchFamily="18" charset="0"/>
              </a:rPr>
              <a:t>This is a binary classification task to predict whether a customer will subscribe for a term deposit or not in the bank.</a:t>
            </a:r>
          </a:p>
          <a:p>
            <a:pPr marL="45720" indent="0">
              <a:buNone/>
            </a:pPr>
            <a:r>
              <a:rPr lang="en-US" sz="2700" dirty="0">
                <a:solidFill>
                  <a:schemeClr val="tx1"/>
                </a:solidFill>
                <a:latin typeface="Bell MT" panose="02020503060305020303" pitchFamily="18" charset="0"/>
              </a:rPr>
              <a:t>First, an Inspection and Exploratory Data Analysis was carried out on the data, followed by featuring, target selection and splitting the dataset into train and test set (70:30).</a:t>
            </a:r>
          </a:p>
          <a:p>
            <a:pPr marL="45720" indent="0">
              <a:buNone/>
            </a:pPr>
            <a:r>
              <a:rPr lang="en-US" sz="2700" dirty="0">
                <a:solidFill>
                  <a:schemeClr val="tx1"/>
                </a:solidFill>
                <a:latin typeface="Bell MT" panose="02020503060305020303" pitchFamily="18" charset="0"/>
              </a:rPr>
              <a:t>Four (4) Machine Learning Algorithms (Models) where chose for this project (Logistic Regression, Random Forest, K-Nearest Neighbors, Decision Tree). The performance of the models were further evaluated using three (3) Metrics (Accuracy score, Precision score and Recall score).</a:t>
            </a:r>
          </a:p>
          <a:p>
            <a:pPr marL="45720" indent="0">
              <a:buNone/>
            </a:pPr>
            <a:r>
              <a:rPr lang="en-US" sz="2700" dirty="0">
                <a:solidFill>
                  <a:schemeClr val="tx1"/>
                </a:solidFill>
                <a:latin typeface="Bell MT" panose="02020503060305020303" pitchFamily="18" charset="0"/>
              </a:rPr>
              <a:t>The result showed that Random Forest had accuracy score of 87%, precision score of 71% and recall score of 12%; K-Neighbor had accuracy score of 86%, precision score of 14% and recall score of 1%; Logistic Regression had accuracy score of 88%, precision score of 73% and recall score of 17%; Decision Tree had accuracy score of 85%, precision score of 40% and recall score of 25%.</a:t>
            </a:r>
          </a:p>
          <a:p>
            <a:pPr marL="45720" indent="0">
              <a:buNone/>
            </a:pPr>
            <a:r>
              <a:rPr lang="en-US" sz="2700" dirty="0">
                <a:solidFill>
                  <a:schemeClr val="tx1"/>
                </a:solidFill>
                <a:latin typeface="Bell MT" panose="02020503060305020303" pitchFamily="18" charset="0"/>
              </a:rPr>
              <a:t>For this business problem, Precision score is of more business relevancy and impact than Recall score. Hence, Logistic Regression should be deployed because it has a better performance rate (higher precision score and accuracy score) compared to other models stated above.</a:t>
            </a:r>
          </a:p>
          <a:p>
            <a:pPr marL="45720" indent="0">
              <a:buNone/>
            </a:pPr>
            <a:endParaRPr lang="en-US" dirty="0">
              <a:solidFill>
                <a:schemeClr val="tx1"/>
              </a:solidFill>
            </a:endParaRPr>
          </a:p>
        </p:txBody>
      </p:sp>
    </p:spTree>
    <p:extLst>
      <p:ext uri="{BB962C8B-B14F-4D97-AF65-F5344CB8AC3E}">
        <p14:creationId xmlns:p14="http://schemas.microsoft.com/office/powerpoint/2010/main" val="364824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F274F352-4C33-4173-B0F7-152D779F3F2B}"/>
              </a:ext>
            </a:extLst>
          </p:cNvPr>
          <p:cNvSpPr>
            <a:spLocks noGrp="1"/>
          </p:cNvSpPr>
          <p:nvPr>
            <p:ph sz="half" idx="1"/>
          </p:nvPr>
        </p:nvSpPr>
        <p:spPr>
          <a:xfrm>
            <a:off x="1533705" y="928253"/>
            <a:ext cx="4754880" cy="5652654"/>
          </a:xfrm>
        </p:spPr>
        <p:txBody>
          <a:bodyPr>
            <a:normAutofit fontScale="25000" lnSpcReduction="20000"/>
          </a:bodyPr>
          <a:lstStyle/>
          <a:p>
            <a:pPr marL="0" indent="0">
              <a:buNone/>
            </a:pPr>
            <a:r>
              <a:rPr lang="en-US" sz="5600" b="1" dirty="0">
                <a:solidFill>
                  <a:schemeClr val="tx1"/>
                </a:solidFill>
                <a:latin typeface="Arial" panose="020B0604020202020204" pitchFamily="34" charset="0"/>
                <a:cs typeface="Arial" panose="020B0604020202020204" pitchFamily="34" charset="0"/>
              </a:rPr>
              <a:t>For </a:t>
            </a:r>
            <a:r>
              <a:rPr lang="en-US" sz="5600" b="1" dirty="0" err="1">
                <a:solidFill>
                  <a:schemeClr val="tx1"/>
                </a:solidFill>
                <a:latin typeface="Arial" panose="020B0604020202020204" pitchFamily="34" charset="0"/>
                <a:cs typeface="Arial" panose="020B0604020202020204" pitchFamily="34" charset="0"/>
              </a:rPr>
              <a:t>LogisticRegression</a:t>
            </a:r>
            <a:r>
              <a:rPr lang="en-US" sz="5600" b="1" dirty="0">
                <a:solidFill>
                  <a:schemeClr val="tx1"/>
                </a:solidFill>
                <a:latin typeface="Arial" panose="020B0604020202020204" pitchFamily="34" charset="0"/>
                <a:cs typeface="Arial" panose="020B0604020202020204" pitchFamily="34" charset="0"/>
              </a:rPr>
              <a:t>, </a:t>
            </a:r>
            <a:r>
              <a:rPr lang="en-US" sz="5600" dirty="0">
                <a:solidFill>
                  <a:schemeClr val="tx1"/>
                </a:solidFill>
                <a:latin typeface="Arial" panose="020B0604020202020204" pitchFamily="34" charset="0"/>
                <a:cs typeface="Arial" panose="020B0604020202020204" pitchFamily="34" charset="0"/>
              </a:rPr>
              <a:t>Accuracy score is </a:t>
            </a:r>
          </a:p>
          <a:p>
            <a:pPr marL="0" indent="0">
              <a:buNone/>
            </a:pPr>
            <a:r>
              <a:rPr lang="en-US" sz="5600" dirty="0">
                <a:solidFill>
                  <a:schemeClr val="tx1"/>
                </a:solidFill>
                <a:latin typeface="Arial" panose="020B0604020202020204" pitchFamily="34" charset="0"/>
                <a:cs typeface="Arial" panose="020B0604020202020204" pitchFamily="34" charset="0"/>
              </a:rPr>
              <a:t>0.8843036109064112 </a:t>
            </a:r>
            <a:endParaRPr lang="en-US" sz="400" dirty="0">
              <a:solidFill>
                <a:schemeClr val="tx1"/>
              </a:solidFill>
              <a:latin typeface="Arial" panose="020B0604020202020204" pitchFamily="34" charset="0"/>
              <a:cs typeface="Arial" panose="020B0604020202020204" pitchFamily="34" charset="0"/>
            </a:endParaRPr>
          </a:p>
          <a:p>
            <a:pPr marL="0" indent="0">
              <a:buNone/>
            </a:pPr>
            <a:r>
              <a:rPr lang="en-US" sz="5600" b="1" dirty="0">
                <a:solidFill>
                  <a:schemeClr val="tx1"/>
                </a:solidFill>
                <a:latin typeface="Arial" panose="020B0604020202020204" pitchFamily="34" charset="0"/>
                <a:cs typeface="Arial" panose="020B0604020202020204" pitchFamily="34" charset="0"/>
              </a:rPr>
              <a:t>              precision    recall  f1-score   support</a:t>
            </a:r>
          </a:p>
          <a:p>
            <a:pPr marL="0" indent="0">
              <a:buNone/>
            </a:pPr>
            <a:r>
              <a:rPr lang="en-US" sz="5600" dirty="0">
                <a:solidFill>
                  <a:schemeClr val="tx1"/>
                </a:solidFill>
                <a:latin typeface="Arial" panose="020B0604020202020204" pitchFamily="34" charset="0"/>
                <a:cs typeface="Arial" panose="020B0604020202020204" pitchFamily="34" charset="0"/>
              </a:rPr>
              <a:t>           0       0.99      0.89      0.94      1316</a:t>
            </a:r>
          </a:p>
          <a:p>
            <a:pPr marL="0" indent="0">
              <a:buNone/>
            </a:pPr>
            <a:r>
              <a:rPr lang="en-US" sz="5600" dirty="0">
                <a:solidFill>
                  <a:schemeClr val="tx1"/>
                </a:solidFill>
                <a:latin typeface="Arial" panose="020B0604020202020204" pitchFamily="34" charset="0"/>
                <a:cs typeface="Arial" panose="020B0604020202020204" pitchFamily="34" charset="0"/>
              </a:rPr>
              <a:t>           1       0.17      0.73      0.28        41</a:t>
            </a:r>
          </a:p>
          <a:p>
            <a:pPr marL="0" indent="0">
              <a:buNone/>
            </a:pPr>
            <a:r>
              <a:rPr lang="en-US" sz="5600" dirty="0">
                <a:solidFill>
                  <a:schemeClr val="tx1"/>
                </a:solidFill>
                <a:latin typeface="Arial" panose="020B0604020202020204" pitchFamily="34" charset="0"/>
                <a:cs typeface="Arial" panose="020B0604020202020204" pitchFamily="34" charset="0"/>
              </a:rPr>
              <a:t>    accuracy                           0.88      1357</a:t>
            </a:r>
          </a:p>
          <a:p>
            <a:pPr marL="0" indent="0">
              <a:buNone/>
            </a:pPr>
            <a:r>
              <a:rPr lang="en-US" sz="5600" dirty="0">
                <a:solidFill>
                  <a:schemeClr val="tx1"/>
                </a:solidFill>
                <a:latin typeface="Arial" panose="020B0604020202020204" pitchFamily="34" charset="0"/>
                <a:cs typeface="Arial" panose="020B0604020202020204" pitchFamily="34" charset="0"/>
              </a:rPr>
              <a:t>   macro avg       0.58      0.81      0.61      1357</a:t>
            </a:r>
          </a:p>
          <a:p>
            <a:pPr marL="0" indent="0">
              <a:buNone/>
            </a:pPr>
            <a:r>
              <a:rPr lang="en-US" sz="5600" dirty="0">
                <a:solidFill>
                  <a:schemeClr val="tx1"/>
                </a:solidFill>
                <a:latin typeface="Arial" panose="020B0604020202020204" pitchFamily="34" charset="0"/>
                <a:cs typeface="Arial" panose="020B0604020202020204" pitchFamily="34" charset="0"/>
              </a:rPr>
              <a:t>weighted avg       0.97      0.88      0.92      1357</a:t>
            </a:r>
          </a:p>
          <a:p>
            <a:pPr marL="0" indent="0">
              <a:buNone/>
            </a:pPr>
            <a:endParaRPr lang="en-US" sz="1200" dirty="0">
              <a:solidFill>
                <a:schemeClr val="tx1"/>
              </a:solidFill>
              <a:latin typeface="Arial" panose="020B0604020202020204" pitchFamily="34" charset="0"/>
              <a:cs typeface="Arial" panose="020B0604020202020204" pitchFamily="34" charset="0"/>
            </a:endParaRPr>
          </a:p>
          <a:p>
            <a:pPr marL="0" indent="0">
              <a:buNone/>
            </a:pPr>
            <a:endParaRPr lang="en-US" sz="400" dirty="0">
              <a:solidFill>
                <a:schemeClr val="tx1"/>
              </a:solidFill>
              <a:latin typeface="Arial" panose="020B0604020202020204" pitchFamily="34" charset="0"/>
              <a:cs typeface="Arial" panose="020B0604020202020204" pitchFamily="34" charset="0"/>
            </a:endParaRPr>
          </a:p>
          <a:p>
            <a:pPr marL="0" indent="0">
              <a:buNone/>
            </a:pPr>
            <a:r>
              <a:rPr lang="en-US" sz="5600" b="1" dirty="0">
                <a:solidFill>
                  <a:schemeClr val="tx1"/>
                </a:solidFill>
                <a:latin typeface="Arial" panose="020B0604020202020204" pitchFamily="34" charset="0"/>
                <a:cs typeface="Arial" panose="020B0604020202020204" pitchFamily="34" charset="0"/>
              </a:rPr>
              <a:t>For </a:t>
            </a:r>
            <a:r>
              <a:rPr lang="en-US" sz="5600" b="1" dirty="0" err="1">
                <a:solidFill>
                  <a:schemeClr val="tx1"/>
                </a:solidFill>
                <a:latin typeface="Arial" panose="020B0604020202020204" pitchFamily="34" charset="0"/>
                <a:cs typeface="Arial" panose="020B0604020202020204" pitchFamily="34" charset="0"/>
              </a:rPr>
              <a:t>DecisionTreeClassifier</a:t>
            </a:r>
            <a:r>
              <a:rPr lang="en-US" sz="5600" b="1" dirty="0">
                <a:solidFill>
                  <a:schemeClr val="tx1"/>
                </a:solidFill>
                <a:latin typeface="Arial" panose="020B0604020202020204" pitchFamily="34" charset="0"/>
                <a:cs typeface="Arial" panose="020B0604020202020204" pitchFamily="34" charset="0"/>
              </a:rPr>
              <a:t>, </a:t>
            </a:r>
            <a:r>
              <a:rPr lang="en-US" sz="5600" dirty="0">
                <a:solidFill>
                  <a:schemeClr val="tx1"/>
                </a:solidFill>
                <a:latin typeface="Arial" panose="020B0604020202020204" pitchFamily="34" charset="0"/>
                <a:cs typeface="Arial" panose="020B0604020202020204" pitchFamily="34" charset="0"/>
              </a:rPr>
              <a:t>Accuracy score is </a:t>
            </a:r>
          </a:p>
          <a:p>
            <a:pPr marL="0" indent="0">
              <a:buNone/>
            </a:pPr>
            <a:r>
              <a:rPr lang="en-US" sz="5600" dirty="0">
                <a:solidFill>
                  <a:schemeClr val="tx1"/>
                </a:solidFill>
                <a:latin typeface="Arial" panose="020B0604020202020204" pitchFamily="34" charset="0"/>
                <a:cs typeface="Arial" panose="020B0604020202020204" pitchFamily="34" charset="0"/>
              </a:rPr>
              <a:t>0.8555637435519529 </a:t>
            </a:r>
          </a:p>
          <a:p>
            <a:pPr marL="0" indent="0">
              <a:buNone/>
            </a:pPr>
            <a:r>
              <a:rPr lang="en-US" sz="5600" dirty="0">
                <a:solidFill>
                  <a:schemeClr val="tx1"/>
                </a:solidFill>
                <a:latin typeface="Arial" panose="020B0604020202020204" pitchFamily="34" charset="0"/>
                <a:cs typeface="Arial" panose="020B0604020202020204" pitchFamily="34" charset="0"/>
              </a:rPr>
              <a:t>         </a:t>
            </a:r>
            <a:r>
              <a:rPr lang="en-US" sz="5600" b="1" dirty="0">
                <a:solidFill>
                  <a:schemeClr val="tx1"/>
                </a:solidFill>
                <a:latin typeface="Arial" panose="020B0604020202020204" pitchFamily="34" charset="0"/>
                <a:cs typeface="Arial" panose="020B0604020202020204" pitchFamily="34" charset="0"/>
              </a:rPr>
              <a:t>     precision    recall  f1-score   support</a:t>
            </a:r>
          </a:p>
          <a:p>
            <a:pPr marL="0" indent="0">
              <a:buNone/>
            </a:pPr>
            <a:r>
              <a:rPr lang="en-US" sz="5600" dirty="0">
                <a:solidFill>
                  <a:schemeClr val="tx1"/>
                </a:solidFill>
                <a:latin typeface="Arial" panose="020B0604020202020204" pitchFamily="34" charset="0"/>
                <a:cs typeface="Arial" panose="020B0604020202020204" pitchFamily="34" charset="0"/>
              </a:rPr>
              <a:t>           0       0.95      0.89      0.92      1249</a:t>
            </a:r>
          </a:p>
          <a:p>
            <a:pPr marL="0" indent="0">
              <a:buNone/>
            </a:pPr>
            <a:r>
              <a:rPr lang="en-US" sz="5600" dirty="0">
                <a:solidFill>
                  <a:schemeClr val="tx1"/>
                </a:solidFill>
                <a:latin typeface="Arial" panose="020B0604020202020204" pitchFamily="34" charset="0"/>
                <a:cs typeface="Arial" panose="020B0604020202020204" pitchFamily="34" charset="0"/>
              </a:rPr>
              <a:t>           1       0.25      0.41      0.31       108</a:t>
            </a:r>
          </a:p>
          <a:p>
            <a:pPr marL="0" indent="0">
              <a:buNone/>
            </a:pPr>
            <a:r>
              <a:rPr lang="en-US" sz="5600" dirty="0">
                <a:solidFill>
                  <a:schemeClr val="tx1"/>
                </a:solidFill>
                <a:latin typeface="Arial" panose="020B0604020202020204" pitchFamily="34" charset="0"/>
                <a:cs typeface="Arial" panose="020B0604020202020204" pitchFamily="34" charset="0"/>
              </a:rPr>
              <a:t>    accuracy                           0.86      1357</a:t>
            </a:r>
          </a:p>
          <a:p>
            <a:pPr marL="0" indent="0">
              <a:buNone/>
            </a:pPr>
            <a:r>
              <a:rPr lang="en-US" sz="5600" dirty="0">
                <a:solidFill>
                  <a:schemeClr val="tx1"/>
                </a:solidFill>
                <a:latin typeface="Arial" panose="020B0604020202020204" pitchFamily="34" charset="0"/>
                <a:cs typeface="Arial" panose="020B0604020202020204" pitchFamily="34" charset="0"/>
              </a:rPr>
              <a:t>   macro avg       0.60      0.65      0.61      1357</a:t>
            </a:r>
          </a:p>
          <a:p>
            <a:pPr marL="0" indent="0">
              <a:buNone/>
            </a:pPr>
            <a:r>
              <a:rPr lang="en-US" sz="5600" dirty="0">
                <a:solidFill>
                  <a:schemeClr val="tx1"/>
                </a:solidFill>
                <a:latin typeface="Arial" panose="020B0604020202020204" pitchFamily="34" charset="0"/>
                <a:cs typeface="Arial" panose="020B0604020202020204" pitchFamily="34" charset="0"/>
              </a:rPr>
              <a:t>weighted avg       0.89      0.86      0.87      1357</a:t>
            </a: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30CF89F2-56CA-4341-BF85-5FF1D4A7051A}"/>
              </a:ext>
            </a:extLst>
          </p:cNvPr>
          <p:cNvSpPr>
            <a:spLocks noGrp="1"/>
          </p:cNvSpPr>
          <p:nvPr>
            <p:ph sz="half" idx="2"/>
          </p:nvPr>
        </p:nvSpPr>
        <p:spPr>
          <a:xfrm>
            <a:off x="6643270" y="845123"/>
            <a:ext cx="4754880" cy="5624948"/>
          </a:xfrm>
        </p:spPr>
        <p:txBody>
          <a:bodyPr>
            <a:normAutofit fontScale="25000" lnSpcReduction="20000"/>
          </a:bodyPr>
          <a:lstStyle/>
          <a:p>
            <a:pPr marL="0" indent="0">
              <a:lnSpc>
                <a:spcPct val="170000"/>
              </a:lnSpc>
              <a:spcBef>
                <a:spcPts val="0"/>
              </a:spcBef>
              <a:buNone/>
            </a:pPr>
            <a:r>
              <a:rPr lang="en-US" sz="5600" b="1" dirty="0">
                <a:solidFill>
                  <a:schemeClr val="tx1"/>
                </a:solidFill>
                <a:latin typeface="Arial" panose="020B0604020202020204" pitchFamily="34" charset="0"/>
                <a:cs typeface="Arial" panose="020B0604020202020204" pitchFamily="34" charset="0"/>
              </a:rPr>
              <a:t>For </a:t>
            </a:r>
            <a:r>
              <a:rPr lang="en-US" sz="5600" b="1" dirty="0" err="1">
                <a:solidFill>
                  <a:schemeClr val="tx1"/>
                </a:solidFill>
                <a:latin typeface="Arial" panose="020B0604020202020204" pitchFamily="34" charset="0"/>
                <a:cs typeface="Arial" panose="020B0604020202020204" pitchFamily="34" charset="0"/>
              </a:rPr>
              <a:t>RandomForestClassifier</a:t>
            </a:r>
            <a:r>
              <a:rPr lang="en-US" sz="5600" b="1" dirty="0">
                <a:solidFill>
                  <a:schemeClr val="tx1"/>
                </a:solidFill>
                <a:latin typeface="Arial" panose="020B0604020202020204" pitchFamily="34" charset="0"/>
                <a:cs typeface="Arial" panose="020B0604020202020204" pitchFamily="34" charset="0"/>
              </a:rPr>
              <a:t>, </a:t>
            </a:r>
            <a:r>
              <a:rPr lang="en-US" sz="5600" dirty="0">
                <a:solidFill>
                  <a:schemeClr val="tx1"/>
                </a:solidFill>
                <a:latin typeface="Arial" panose="020B0604020202020204" pitchFamily="34" charset="0"/>
                <a:cs typeface="Arial" panose="020B0604020202020204" pitchFamily="34" charset="0"/>
              </a:rPr>
              <a:t>Accuracy score is 0.8798820928518791 </a:t>
            </a:r>
          </a:p>
          <a:p>
            <a:pPr marL="0" indent="0">
              <a:lnSpc>
                <a:spcPct val="170000"/>
              </a:lnSpc>
              <a:spcBef>
                <a:spcPts val="0"/>
              </a:spcBef>
              <a:buNone/>
            </a:pPr>
            <a:endParaRPr lang="en-US" sz="400" dirty="0">
              <a:solidFill>
                <a:schemeClr val="tx1"/>
              </a:solidFill>
              <a:latin typeface="Arial" panose="020B0604020202020204" pitchFamily="34" charset="0"/>
              <a:cs typeface="Arial" panose="020B0604020202020204" pitchFamily="34" charset="0"/>
            </a:endParaRPr>
          </a:p>
          <a:p>
            <a:pPr marL="0" indent="0">
              <a:lnSpc>
                <a:spcPct val="170000"/>
              </a:lnSpc>
              <a:spcBef>
                <a:spcPts val="0"/>
              </a:spcBef>
              <a:buNone/>
            </a:pPr>
            <a:r>
              <a:rPr lang="en-US" sz="5600" b="1" dirty="0">
                <a:solidFill>
                  <a:schemeClr val="tx1"/>
                </a:solidFill>
                <a:latin typeface="Arial" panose="020B0604020202020204" pitchFamily="34" charset="0"/>
                <a:cs typeface="Arial" panose="020B0604020202020204" pitchFamily="34" charset="0"/>
              </a:rPr>
              <a:t>              precision    recall  f1-score   support</a:t>
            </a:r>
          </a:p>
          <a:p>
            <a:pPr marL="0" indent="0">
              <a:lnSpc>
                <a:spcPct val="170000"/>
              </a:lnSpc>
              <a:spcBef>
                <a:spcPts val="0"/>
              </a:spcBef>
              <a:buNone/>
            </a:pPr>
            <a:r>
              <a:rPr lang="en-US" sz="5600" dirty="0">
                <a:solidFill>
                  <a:schemeClr val="tx1"/>
                </a:solidFill>
                <a:latin typeface="Arial" panose="020B0604020202020204" pitchFamily="34" charset="0"/>
                <a:cs typeface="Arial" panose="020B0604020202020204" pitchFamily="34" charset="0"/>
              </a:rPr>
              <a:t>           0       0.99      0.88      0.93      1326</a:t>
            </a:r>
          </a:p>
          <a:p>
            <a:pPr marL="0" indent="0">
              <a:lnSpc>
                <a:spcPct val="170000"/>
              </a:lnSpc>
              <a:spcBef>
                <a:spcPts val="0"/>
              </a:spcBef>
              <a:buNone/>
            </a:pPr>
            <a:r>
              <a:rPr lang="en-US" sz="5600" dirty="0">
                <a:solidFill>
                  <a:schemeClr val="tx1"/>
                </a:solidFill>
                <a:latin typeface="Arial" panose="020B0604020202020204" pitchFamily="34" charset="0"/>
                <a:cs typeface="Arial" panose="020B0604020202020204" pitchFamily="34" charset="0"/>
              </a:rPr>
              <a:t>           1       0.12      0.71      0.21        31</a:t>
            </a:r>
          </a:p>
          <a:p>
            <a:pPr marL="0" indent="0">
              <a:lnSpc>
                <a:spcPct val="170000"/>
              </a:lnSpc>
              <a:spcBef>
                <a:spcPts val="0"/>
              </a:spcBef>
              <a:buNone/>
            </a:pPr>
            <a:endParaRPr lang="en-US" sz="400" dirty="0">
              <a:solidFill>
                <a:schemeClr val="tx1"/>
              </a:solidFill>
              <a:latin typeface="Arial" panose="020B0604020202020204" pitchFamily="34" charset="0"/>
              <a:cs typeface="Arial" panose="020B0604020202020204" pitchFamily="34" charset="0"/>
            </a:endParaRPr>
          </a:p>
          <a:p>
            <a:pPr marL="0" indent="0">
              <a:lnSpc>
                <a:spcPct val="170000"/>
              </a:lnSpc>
              <a:spcBef>
                <a:spcPts val="0"/>
              </a:spcBef>
              <a:buNone/>
            </a:pPr>
            <a:r>
              <a:rPr lang="en-US" sz="5600" dirty="0">
                <a:solidFill>
                  <a:schemeClr val="tx1"/>
                </a:solidFill>
                <a:latin typeface="Arial" panose="020B0604020202020204" pitchFamily="34" charset="0"/>
                <a:cs typeface="Arial" panose="020B0604020202020204" pitchFamily="34" charset="0"/>
              </a:rPr>
              <a:t>    accuracy                           0.88      1357</a:t>
            </a:r>
          </a:p>
          <a:p>
            <a:pPr marL="0" indent="0">
              <a:lnSpc>
                <a:spcPct val="170000"/>
              </a:lnSpc>
              <a:spcBef>
                <a:spcPts val="0"/>
              </a:spcBef>
              <a:buNone/>
            </a:pPr>
            <a:r>
              <a:rPr lang="en-US" sz="5600" dirty="0">
                <a:solidFill>
                  <a:schemeClr val="tx1"/>
                </a:solidFill>
                <a:latin typeface="Arial" panose="020B0604020202020204" pitchFamily="34" charset="0"/>
                <a:cs typeface="Arial" panose="020B0604020202020204" pitchFamily="34" charset="0"/>
              </a:rPr>
              <a:t>   macro avg       0.56      0.80      0.57      1357</a:t>
            </a:r>
          </a:p>
          <a:p>
            <a:pPr marL="0" indent="0">
              <a:lnSpc>
                <a:spcPct val="170000"/>
              </a:lnSpc>
              <a:spcBef>
                <a:spcPts val="0"/>
              </a:spcBef>
              <a:buNone/>
            </a:pPr>
            <a:r>
              <a:rPr lang="en-US" sz="5600" dirty="0">
                <a:solidFill>
                  <a:schemeClr val="tx1"/>
                </a:solidFill>
                <a:latin typeface="Arial" panose="020B0604020202020204" pitchFamily="34" charset="0"/>
                <a:cs typeface="Arial" panose="020B0604020202020204" pitchFamily="34" charset="0"/>
              </a:rPr>
              <a:t>weighted avg       0.97      0.88      0.92      1357</a:t>
            </a:r>
          </a:p>
          <a:p>
            <a:pPr marL="0" indent="0">
              <a:lnSpc>
                <a:spcPct val="170000"/>
              </a:lnSpc>
              <a:spcBef>
                <a:spcPts val="0"/>
              </a:spcBef>
              <a:buNone/>
            </a:pPr>
            <a:endParaRPr lang="en-US" sz="5600" dirty="0">
              <a:solidFill>
                <a:schemeClr val="tx1"/>
              </a:solidFill>
              <a:latin typeface="Arial" panose="020B0604020202020204" pitchFamily="34" charset="0"/>
              <a:cs typeface="Arial" panose="020B0604020202020204" pitchFamily="34" charset="0"/>
            </a:endParaRPr>
          </a:p>
          <a:p>
            <a:pPr marL="0" indent="0">
              <a:lnSpc>
                <a:spcPct val="170000"/>
              </a:lnSpc>
              <a:spcBef>
                <a:spcPts val="0"/>
              </a:spcBef>
              <a:buNone/>
            </a:pPr>
            <a:endParaRPr lang="en-US" sz="1600" dirty="0">
              <a:solidFill>
                <a:schemeClr val="tx1"/>
              </a:solidFill>
              <a:latin typeface="Arial" panose="020B0604020202020204" pitchFamily="34" charset="0"/>
              <a:cs typeface="Arial" panose="020B0604020202020204" pitchFamily="34" charset="0"/>
            </a:endParaRPr>
          </a:p>
          <a:p>
            <a:pPr marL="0" indent="0">
              <a:lnSpc>
                <a:spcPct val="170000"/>
              </a:lnSpc>
              <a:spcBef>
                <a:spcPts val="0"/>
              </a:spcBef>
              <a:buNone/>
            </a:pPr>
            <a:r>
              <a:rPr lang="en-US" sz="5600" b="1" dirty="0">
                <a:solidFill>
                  <a:schemeClr val="tx1"/>
                </a:solidFill>
                <a:latin typeface="Arial" panose="020B0604020202020204" pitchFamily="34" charset="0"/>
                <a:cs typeface="Arial" panose="020B0604020202020204" pitchFamily="34" charset="0"/>
              </a:rPr>
              <a:t>For </a:t>
            </a:r>
            <a:r>
              <a:rPr lang="en-US" sz="5600" b="1" dirty="0" err="1">
                <a:solidFill>
                  <a:schemeClr val="tx1"/>
                </a:solidFill>
                <a:latin typeface="Arial" panose="020B0604020202020204" pitchFamily="34" charset="0"/>
                <a:cs typeface="Arial" panose="020B0604020202020204" pitchFamily="34" charset="0"/>
              </a:rPr>
              <a:t>KNeighborsClassifier</a:t>
            </a:r>
            <a:r>
              <a:rPr lang="en-US" sz="5600" dirty="0">
                <a:solidFill>
                  <a:schemeClr val="tx1"/>
                </a:solidFill>
                <a:latin typeface="Arial" panose="020B0604020202020204" pitchFamily="34" charset="0"/>
                <a:cs typeface="Arial" panose="020B0604020202020204" pitchFamily="34" charset="0"/>
              </a:rPr>
              <a:t>, Accuracy score is 0.8629329403095063 </a:t>
            </a:r>
          </a:p>
          <a:p>
            <a:pPr marL="0" indent="0">
              <a:lnSpc>
                <a:spcPct val="170000"/>
              </a:lnSpc>
              <a:spcBef>
                <a:spcPts val="0"/>
              </a:spcBef>
              <a:buNone/>
            </a:pPr>
            <a:r>
              <a:rPr lang="en-US" sz="5600" dirty="0">
                <a:solidFill>
                  <a:schemeClr val="tx1"/>
                </a:solidFill>
                <a:latin typeface="Arial" panose="020B0604020202020204" pitchFamily="34" charset="0"/>
                <a:cs typeface="Arial" panose="020B0604020202020204" pitchFamily="34" charset="0"/>
              </a:rPr>
              <a:t>             </a:t>
            </a:r>
            <a:r>
              <a:rPr lang="en-US" sz="5600" b="1" dirty="0">
                <a:solidFill>
                  <a:schemeClr val="tx1"/>
                </a:solidFill>
                <a:latin typeface="Arial" panose="020B0604020202020204" pitchFamily="34" charset="0"/>
                <a:cs typeface="Arial" panose="020B0604020202020204" pitchFamily="34" charset="0"/>
              </a:rPr>
              <a:t> precision    recall  f1-score   support</a:t>
            </a:r>
          </a:p>
          <a:p>
            <a:pPr marL="0" indent="0">
              <a:lnSpc>
                <a:spcPct val="170000"/>
              </a:lnSpc>
              <a:spcBef>
                <a:spcPts val="0"/>
              </a:spcBef>
              <a:buNone/>
            </a:pPr>
            <a:r>
              <a:rPr lang="en-US" sz="5600" dirty="0">
                <a:solidFill>
                  <a:schemeClr val="tx1"/>
                </a:solidFill>
                <a:latin typeface="Arial" panose="020B0604020202020204" pitchFamily="34" charset="0"/>
                <a:cs typeface="Arial" panose="020B0604020202020204" pitchFamily="34" charset="0"/>
              </a:rPr>
              <a:t>           0       0.99      0.87      0.93      1343</a:t>
            </a:r>
          </a:p>
          <a:p>
            <a:pPr marL="0" indent="0">
              <a:lnSpc>
                <a:spcPct val="170000"/>
              </a:lnSpc>
              <a:spcBef>
                <a:spcPts val="0"/>
              </a:spcBef>
              <a:buNone/>
            </a:pPr>
            <a:r>
              <a:rPr lang="en-US" sz="5600" dirty="0">
                <a:solidFill>
                  <a:schemeClr val="tx1"/>
                </a:solidFill>
                <a:latin typeface="Arial" panose="020B0604020202020204" pitchFamily="34" charset="0"/>
                <a:cs typeface="Arial" panose="020B0604020202020204" pitchFamily="34" charset="0"/>
              </a:rPr>
              <a:t>           1       0.01      0.14      0.02        14</a:t>
            </a:r>
          </a:p>
          <a:p>
            <a:pPr marL="0" indent="0">
              <a:lnSpc>
                <a:spcPct val="170000"/>
              </a:lnSpc>
              <a:spcBef>
                <a:spcPts val="0"/>
              </a:spcBef>
              <a:buNone/>
            </a:pPr>
            <a:r>
              <a:rPr lang="en-US" sz="5600" dirty="0">
                <a:solidFill>
                  <a:schemeClr val="tx1"/>
                </a:solidFill>
                <a:latin typeface="Arial" panose="020B0604020202020204" pitchFamily="34" charset="0"/>
                <a:cs typeface="Arial" panose="020B0604020202020204" pitchFamily="34" charset="0"/>
              </a:rPr>
              <a:t>    accuracy                           0.86      1357</a:t>
            </a:r>
          </a:p>
          <a:p>
            <a:pPr marL="0" indent="0">
              <a:lnSpc>
                <a:spcPct val="170000"/>
              </a:lnSpc>
              <a:spcBef>
                <a:spcPts val="0"/>
              </a:spcBef>
              <a:buNone/>
            </a:pPr>
            <a:r>
              <a:rPr lang="en-US" sz="5600" dirty="0">
                <a:solidFill>
                  <a:schemeClr val="tx1"/>
                </a:solidFill>
                <a:latin typeface="Arial" panose="020B0604020202020204" pitchFamily="34" charset="0"/>
                <a:cs typeface="Arial" panose="020B0604020202020204" pitchFamily="34" charset="0"/>
              </a:rPr>
              <a:t>   macro avg       0.50      0.51      0.47      1357</a:t>
            </a:r>
          </a:p>
          <a:p>
            <a:pPr marL="0" indent="0">
              <a:lnSpc>
                <a:spcPct val="170000"/>
              </a:lnSpc>
              <a:spcBef>
                <a:spcPts val="0"/>
              </a:spcBef>
              <a:buNone/>
            </a:pPr>
            <a:r>
              <a:rPr lang="en-US" sz="5600" dirty="0">
                <a:solidFill>
                  <a:schemeClr val="tx1"/>
                </a:solidFill>
                <a:latin typeface="Arial" panose="020B0604020202020204" pitchFamily="34" charset="0"/>
                <a:cs typeface="Arial" panose="020B0604020202020204" pitchFamily="34" charset="0"/>
              </a:rPr>
              <a:t>weighted avg       0.98      0.86     0.92      1357</a:t>
            </a:r>
          </a:p>
          <a:p>
            <a:pPr marL="0" indent="0">
              <a:lnSpc>
                <a:spcPct val="170000"/>
              </a:lnSpc>
              <a:spcBef>
                <a:spcPts val="0"/>
              </a:spcBef>
              <a:buNone/>
            </a:pPr>
            <a:r>
              <a:rPr lang="en-US" sz="4400" dirty="0">
                <a:solidFill>
                  <a:schemeClr val="tx1"/>
                </a:solidFill>
                <a:latin typeface="Arial" panose="020B0604020202020204" pitchFamily="34" charset="0"/>
                <a:cs typeface="Arial" panose="020B0604020202020204" pitchFamily="34" charset="0"/>
              </a:rPr>
              <a:t> </a:t>
            </a:r>
            <a:endParaRPr lang="en-US" sz="4400" dirty="0">
              <a:solidFill>
                <a:schemeClr val="tx1"/>
              </a:solidFill>
            </a:endParaRPr>
          </a:p>
          <a:p>
            <a:pPr marL="0" indent="0">
              <a:lnSpc>
                <a:spcPct val="170000"/>
              </a:lnSpc>
              <a:spcBef>
                <a:spcPts val="0"/>
              </a:spcBef>
              <a:buNone/>
            </a:pPr>
            <a:endParaRPr lang="en-US" dirty="0">
              <a:solidFill>
                <a:schemeClr val="tx1"/>
              </a:solidFill>
            </a:endParaRPr>
          </a:p>
        </p:txBody>
      </p:sp>
      <p:sp>
        <p:nvSpPr>
          <p:cNvPr id="7" name="Title 4">
            <a:extLst>
              <a:ext uri="{FF2B5EF4-FFF2-40B4-BE49-F238E27FC236}">
                <a16:creationId xmlns:a16="http://schemas.microsoft.com/office/drawing/2014/main" id="{8BCED9FF-2330-4C1F-A395-C3C9FD473D62}"/>
              </a:ext>
            </a:extLst>
          </p:cNvPr>
          <p:cNvSpPr>
            <a:spLocks noGrp="1"/>
          </p:cNvSpPr>
          <p:nvPr>
            <p:ph type="title"/>
          </p:nvPr>
        </p:nvSpPr>
        <p:spPr>
          <a:xfrm>
            <a:off x="1143000" y="290944"/>
            <a:ext cx="9875520" cy="651164"/>
          </a:xfrm>
        </p:spPr>
        <p:txBody>
          <a:bodyPr>
            <a:normAutofit fontScale="90000"/>
          </a:bodyPr>
          <a:lstStyle/>
          <a:p>
            <a:pPr algn="ctr"/>
            <a:r>
              <a:rPr lang="en-US" b="1" dirty="0"/>
              <a:t>MODEL EVALUATION</a:t>
            </a:r>
          </a:p>
        </p:txBody>
      </p:sp>
    </p:spTree>
    <p:extLst>
      <p:ext uri="{BB962C8B-B14F-4D97-AF65-F5344CB8AC3E}">
        <p14:creationId xmlns:p14="http://schemas.microsoft.com/office/powerpoint/2010/main" val="3454145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382167-8F32-4803-B89C-A69E66ACFAA6}"/>
              </a:ext>
            </a:extLst>
          </p:cNvPr>
          <p:cNvSpPr>
            <a:spLocks noGrp="1"/>
          </p:cNvSpPr>
          <p:nvPr>
            <p:ph type="title"/>
          </p:nvPr>
        </p:nvSpPr>
        <p:spPr>
          <a:xfrm>
            <a:off x="1158240" y="401782"/>
            <a:ext cx="9875520" cy="720436"/>
          </a:xfrm>
        </p:spPr>
        <p:txBody>
          <a:bodyPr/>
          <a:lstStyle/>
          <a:p>
            <a:pPr algn="ctr"/>
            <a:r>
              <a:rPr lang="en-US" b="1" dirty="0"/>
              <a:t>CONCLUSION</a:t>
            </a:r>
          </a:p>
        </p:txBody>
      </p:sp>
      <p:sp>
        <p:nvSpPr>
          <p:cNvPr id="6" name="Content Placeholder 5">
            <a:extLst>
              <a:ext uri="{FF2B5EF4-FFF2-40B4-BE49-F238E27FC236}">
                <a16:creationId xmlns:a16="http://schemas.microsoft.com/office/drawing/2014/main" id="{82AABA38-AD7A-4939-B884-9216FA04BA8B}"/>
              </a:ext>
            </a:extLst>
          </p:cNvPr>
          <p:cNvSpPr>
            <a:spLocks noGrp="1"/>
          </p:cNvSpPr>
          <p:nvPr>
            <p:ph idx="1"/>
          </p:nvPr>
        </p:nvSpPr>
        <p:spPr>
          <a:xfrm>
            <a:off x="706582" y="1288473"/>
            <a:ext cx="10820400" cy="5029200"/>
          </a:xfrm>
        </p:spPr>
        <p:txBody>
          <a:bodyPr>
            <a:noAutofit/>
          </a:bodyPr>
          <a:lstStyle/>
          <a:p>
            <a:pPr marL="45720" indent="0">
              <a:buNone/>
            </a:pPr>
            <a:r>
              <a:rPr lang="en-US" sz="2500" dirty="0">
                <a:solidFill>
                  <a:schemeClr val="tx1"/>
                </a:solidFill>
                <a:latin typeface="Bell MT" panose="02020503060305020303" pitchFamily="18" charset="0"/>
              </a:rPr>
              <a:t>The purpose of this project is to predict whether a customer will subscribe for a term deposit or not. The best model that predicts with lesser error is to be chosen, subjecting them to the different evaluation metrics (accuracy, precision and recall). The confusion matrix displays the error value for each model in terms of False Positive (Where the model predicts a customer to subscribe to the term when they actually didn't subscribe - Precision) and False Negative (Where the model predicts a customer not to subscribe to the term when they actually did subscribe - Recall). </a:t>
            </a:r>
          </a:p>
          <a:p>
            <a:pPr marL="45720" indent="0">
              <a:buNone/>
            </a:pPr>
            <a:r>
              <a:rPr lang="en-US" sz="2500" dirty="0">
                <a:solidFill>
                  <a:schemeClr val="tx1"/>
                </a:solidFill>
                <a:latin typeface="Bell MT" panose="02020503060305020303" pitchFamily="18" charset="0"/>
              </a:rPr>
              <a:t>For this business problem, Precision score is of more business relevancy and impact than Recall score. Hence, Logistic Regression should be deployed for production because it has a better performance rate (higher precision score and accuracy score) compared to other models stated above.</a:t>
            </a:r>
          </a:p>
          <a:p>
            <a:pPr marL="45720" indent="0">
              <a:buNone/>
            </a:pPr>
            <a:endParaRPr lang="en-US" sz="2500" dirty="0">
              <a:solidFill>
                <a:schemeClr val="tx1"/>
              </a:solidFill>
              <a:latin typeface="Bell MT" panose="02020503060305020303" pitchFamily="18" charset="0"/>
            </a:endParaRPr>
          </a:p>
          <a:p>
            <a:pPr marL="45720" indent="0" algn="r">
              <a:buNone/>
            </a:pPr>
            <a:r>
              <a:rPr lang="en-US" sz="2000" i="1" dirty="0">
                <a:solidFill>
                  <a:schemeClr val="tx1"/>
                </a:solidFill>
                <a:latin typeface="Bell MT" panose="02020503060305020303" pitchFamily="18" charset="0"/>
              </a:rPr>
              <a:t>See </a:t>
            </a:r>
            <a:r>
              <a:rPr lang="en-US" sz="2000" i="1" dirty="0" err="1">
                <a:solidFill>
                  <a:schemeClr val="tx1"/>
                </a:solidFill>
                <a:latin typeface="Bell MT" panose="02020503060305020303" pitchFamily="18" charset="0"/>
                <a:hlinkClick r:id="rId2"/>
              </a:rPr>
              <a:t>Github</a:t>
            </a:r>
            <a:r>
              <a:rPr lang="en-US" sz="2000" i="1" dirty="0">
                <a:solidFill>
                  <a:schemeClr val="tx1"/>
                </a:solidFill>
                <a:latin typeface="Bell MT" panose="02020503060305020303" pitchFamily="18" charset="0"/>
              </a:rPr>
              <a:t> page for the python workbook</a:t>
            </a:r>
          </a:p>
        </p:txBody>
      </p:sp>
    </p:spTree>
    <p:extLst>
      <p:ext uri="{BB962C8B-B14F-4D97-AF65-F5344CB8AC3E}">
        <p14:creationId xmlns:p14="http://schemas.microsoft.com/office/powerpoint/2010/main" val="1290672332"/>
      </p:ext>
    </p:extLst>
  </p:cSld>
  <p:clrMapOvr>
    <a:masterClrMapping/>
  </p:clrMapOvr>
</p:sld>
</file>

<file path=ppt/theme/theme1.xml><?xml version="1.0" encoding="utf-8"?>
<a:theme xmlns:a="http://schemas.openxmlformats.org/drawingml/2006/main" name="Basis">
  <a:themeElements>
    <a:clrScheme name="Custom 1">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232</TotalTime>
  <Words>574</Words>
  <Application>Microsoft Office PowerPoint</Application>
  <PresentationFormat>Widescreen</PresentationFormat>
  <Paragraphs>51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Bell MT</vt:lpstr>
      <vt:lpstr>Corbel</vt:lpstr>
      <vt:lpstr>Basis</vt:lpstr>
      <vt:lpstr>Bank Marketing Result Prediction</vt:lpstr>
      <vt:lpstr>EXECUTIVE SUMMARY</vt:lpstr>
      <vt:lpstr>MODEL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Edidiong Udoh</dc:creator>
  <cp:lastModifiedBy>Edidiong Udoh</cp:lastModifiedBy>
  <cp:revision>10</cp:revision>
  <dcterms:created xsi:type="dcterms:W3CDTF">2022-09-27T19:25:44Z</dcterms:created>
  <dcterms:modified xsi:type="dcterms:W3CDTF">2022-09-27T23:18:25Z</dcterms:modified>
</cp:coreProperties>
</file>