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4" r:id="rId3"/>
    <p:sldId id="260" r:id="rId4"/>
    <p:sldId id="261" r:id="rId5"/>
    <p:sldId id="265" r:id="rId6"/>
    <p:sldId id="263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BCDE1-96E4-46BC-9947-D7EC1A6D9581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7A372-383D-4749-8BFF-2E2A4D2BD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7A372-383D-4749-8BFF-2E2A4D2BD9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0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7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4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10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8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69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76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62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2933-1897-4CDD-A1F7-93E2E253D998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B5A4-6E43-46F0-85EF-4F06EC507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3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road.ru/33357029/&#1048;&#1089;&#1087;&#1086;&#1083;&#1100;&#1079;&#1086;&#1074;&#1072;&#1085;&#1080;&#1077;-OpenMP-&#1089;-cla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va64.com/ru/a/005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55941-853B-4569-9E7C-6E4972E9C1F7}"/>
              </a:ext>
            </a:extLst>
          </p:cNvPr>
          <p:cNvSpPr txBox="1"/>
          <p:nvPr/>
        </p:nvSpPr>
        <p:spPr>
          <a:xfrm>
            <a:off x="1123780" y="1628800"/>
            <a:ext cx="6896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Первоначальные навыки использования технологии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OpenMP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C5C53-ADBB-4235-BB1C-386A2CD3C462}"/>
              </a:ext>
            </a:extLst>
          </p:cNvPr>
          <p:cNvSpPr txBox="1"/>
          <p:nvPr/>
        </p:nvSpPr>
        <p:spPr>
          <a:xfrm>
            <a:off x="2989900" y="975211"/>
            <a:ext cx="316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Практическое занятие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FCB75-C858-476F-AC4E-0F801885C04A}"/>
              </a:ext>
            </a:extLst>
          </p:cNvPr>
          <p:cNvSpPr txBox="1"/>
          <p:nvPr/>
        </p:nvSpPr>
        <p:spPr>
          <a:xfrm>
            <a:off x="3767003" y="2452878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Семинары 1,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2E584-CCEA-4FEF-A079-AE024CC0707D}"/>
              </a:ext>
            </a:extLst>
          </p:cNvPr>
          <p:cNvSpPr txBox="1"/>
          <p:nvPr/>
        </p:nvSpPr>
        <p:spPr>
          <a:xfrm>
            <a:off x="1749753" y="456199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Candara" panose="020E0502030303020204" pitchFamily="34" charset="0"/>
              </a:rPr>
              <a:t>Параллельное программирование</a:t>
            </a:r>
          </a:p>
        </p:txBody>
      </p:sp>
      <p:pic>
        <p:nvPicPr>
          <p:cNvPr id="1034" name="Picture 10" descr="Картинки по запросу &quot;openmp fork join&quot;">
            <a:extLst>
              <a:ext uri="{FF2B5EF4-FFF2-40B4-BE49-F238E27FC236}">
                <a16:creationId xmlns:a16="http://schemas.microsoft.com/office/drawing/2014/main" id="{A84A960B-6871-4ADB-B603-B8319712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9" y="3275056"/>
            <a:ext cx="4000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55941-853B-4569-9E7C-6E4972E9C1F7}"/>
              </a:ext>
            </a:extLst>
          </p:cNvPr>
          <p:cNvSpPr txBox="1"/>
          <p:nvPr/>
        </p:nvSpPr>
        <p:spPr>
          <a:xfrm>
            <a:off x="467544" y="1125319"/>
            <a:ext cx="500970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&lt;clocale&gt;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setlocale(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"Russian"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"Последовательный код 1\n"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omp parallel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"Параллельный код\n"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"Последовательный код 2\n"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C5C53-ADBB-4235-BB1C-386A2CD3C462}"/>
              </a:ext>
            </a:extLst>
          </p:cNvPr>
          <p:cNvSpPr txBox="1"/>
          <p:nvPr/>
        </p:nvSpPr>
        <p:spPr>
          <a:xfrm>
            <a:off x="467544" y="663654"/>
            <a:ext cx="7411965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 простой программы, использующей </a:t>
            </a:r>
            <a:r>
              <a:rPr lang="en-US" sz="2400" b="1" dirty="0"/>
              <a:t>OpenMP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191D1-A16A-471A-A8A5-447F80FB03B3}"/>
              </a:ext>
            </a:extLst>
          </p:cNvPr>
          <p:cNvSpPr txBox="1"/>
          <p:nvPr/>
        </p:nvSpPr>
        <p:spPr>
          <a:xfrm>
            <a:off x="6533126" y="4571836"/>
            <a:ext cx="23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Ожидаемый 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A1171-2E9A-49D4-9F65-3B24BC4E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4859238"/>
            <a:ext cx="4791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0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0AE4363-70DA-46B1-92F0-E5EC6A2764BB}"/>
              </a:ext>
            </a:extLst>
          </p:cNvPr>
          <p:cNvGrpSpPr/>
          <p:nvPr/>
        </p:nvGrpSpPr>
        <p:grpSpPr>
          <a:xfrm>
            <a:off x="323528" y="353229"/>
            <a:ext cx="2520280" cy="3147780"/>
            <a:chOff x="323528" y="353229"/>
            <a:chExt cx="2520280" cy="314778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D732CA8F-CF92-469D-BC67-E911C522F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425238"/>
              <a:ext cx="2304256" cy="3003762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F0EA5340-D39F-4E0F-BBEE-22923915187C}"/>
                </a:ext>
              </a:extLst>
            </p:cNvPr>
            <p:cNvSpPr/>
            <p:nvPr/>
          </p:nvSpPr>
          <p:spPr>
            <a:xfrm>
              <a:off x="323528" y="353229"/>
              <a:ext cx="746569" cy="232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B9EC7A49-3E99-4675-973C-5E11622F4B6F}"/>
                </a:ext>
              </a:extLst>
            </p:cNvPr>
            <p:cNvSpPr/>
            <p:nvPr/>
          </p:nvSpPr>
          <p:spPr>
            <a:xfrm>
              <a:off x="354189" y="3251995"/>
              <a:ext cx="2239706" cy="2490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C1B3042-231B-416F-A4F5-5D0EDB3F0AAF}"/>
              </a:ext>
            </a:extLst>
          </p:cNvPr>
          <p:cNvGrpSpPr/>
          <p:nvPr/>
        </p:nvGrpSpPr>
        <p:grpSpPr>
          <a:xfrm>
            <a:off x="1763688" y="642161"/>
            <a:ext cx="7056784" cy="2375976"/>
            <a:chOff x="1907704" y="804010"/>
            <a:chExt cx="7056784" cy="237597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5442831D-50B6-4978-A606-38D64777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804010"/>
              <a:ext cx="6934141" cy="2375976"/>
            </a:xfrm>
            <a:prstGeom prst="rect">
              <a:avLst/>
            </a:prstGeom>
          </p:spPr>
        </p:pic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9155E77-B3CD-427D-A757-FE9159F87379}"/>
                </a:ext>
              </a:extLst>
            </p:cNvPr>
            <p:cNvCxnSpPr/>
            <p:nvPr/>
          </p:nvCxnSpPr>
          <p:spPr>
            <a:xfrm>
              <a:off x="2339204" y="2185812"/>
              <a:ext cx="576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20E76A3-BC4F-4F7E-8509-1ADBE591EAC2}"/>
                </a:ext>
              </a:extLst>
            </p:cNvPr>
            <p:cNvCxnSpPr/>
            <p:nvPr/>
          </p:nvCxnSpPr>
          <p:spPr>
            <a:xfrm>
              <a:off x="2496964" y="2953522"/>
              <a:ext cx="576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6384308A-66AF-478C-937D-EB3F36652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18579" y="2727972"/>
              <a:ext cx="115212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719CE17-32FA-4CDC-A713-F1F2824A1BC6}"/>
                </a:ext>
              </a:extLst>
            </p:cNvPr>
            <p:cNvSpPr/>
            <p:nvPr/>
          </p:nvSpPr>
          <p:spPr>
            <a:xfrm>
              <a:off x="5652120" y="2852936"/>
              <a:ext cx="1008112" cy="2160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5978D98-143D-4EAF-8633-F0EC7C4D2EB5}"/>
                </a:ext>
              </a:extLst>
            </p:cNvPr>
            <p:cNvSpPr/>
            <p:nvPr/>
          </p:nvSpPr>
          <p:spPr>
            <a:xfrm>
              <a:off x="8532440" y="2492896"/>
              <a:ext cx="432048" cy="2880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5A5D79F-ADBD-4401-954E-B362669692C5}"/>
              </a:ext>
            </a:extLst>
          </p:cNvPr>
          <p:cNvSpPr txBox="1"/>
          <p:nvPr/>
        </p:nvSpPr>
        <p:spPr>
          <a:xfrm>
            <a:off x="467544" y="3967896"/>
            <a:ext cx="358114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Количество строк «Параллельный код» соответствует количеству логических процессоров</a:t>
            </a:r>
          </a:p>
          <a:p>
            <a:r>
              <a:rPr lang="ru-RU" dirty="0"/>
              <a:t>(в данном случае </a:t>
            </a:r>
            <a:r>
              <a:rPr lang="en-US" dirty="0"/>
              <a:t>6</a:t>
            </a:r>
            <a:r>
              <a:rPr lang="ru-RU" dirty="0"/>
              <a:t> ядер с двумя потоками каждое)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8279F-90D2-4D17-B3D1-CA244BDA2C0C}"/>
              </a:ext>
            </a:extLst>
          </p:cNvPr>
          <p:cNvSpPr txBox="1"/>
          <p:nvPr/>
        </p:nvSpPr>
        <p:spPr>
          <a:xfrm>
            <a:off x="4627909" y="190648"/>
            <a:ext cx="343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Включение поддержки </a:t>
            </a:r>
            <a:r>
              <a:rPr lang="en-US" b="1" dirty="0"/>
              <a:t>OpenMP</a:t>
            </a:r>
            <a:endParaRPr lang="ru-RU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EE354A-138D-4FFB-BBA9-12410F9EE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96" y="3150671"/>
            <a:ext cx="4105424" cy="348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7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55941-853B-4569-9E7C-6E4972E9C1F7}"/>
              </a:ext>
            </a:extLst>
          </p:cNvPr>
          <p:cNvSpPr txBox="1"/>
          <p:nvPr/>
        </p:nvSpPr>
        <p:spPr>
          <a:xfrm>
            <a:off x="395536" y="866329"/>
            <a:ext cx="596830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&lt;clocale&gt;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A31515"/>
                </a:solidFill>
                <a:latin typeface="Consolas" panose="020B0609020204030204" pitchFamily="49" charset="0"/>
              </a:rPr>
              <a:t>&lt;omp.h&gt;</a:t>
            </a:r>
            <a:endParaRPr lang="en-US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tid;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setlocale(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LC_ALL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"Russian"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F008A"/>
                </a:solidFill>
                <a:latin typeface="Consolas" panose="020B0609020204030204" pitchFamily="49" charset="0"/>
              </a:rPr>
              <a:t>_OPENMP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ru-RU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"Поддержка OpenMP включена"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"OpenMP не поддерживается"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ru-RU" sz="10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/* Создание группы потоков, в каждом из которых переменная tid будет уникальной */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nb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omp parallel </a:t>
            </a:r>
            <a:r>
              <a:rPr lang="nb-NO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000" dirty="0">
                <a:solidFill>
                  <a:srgbClr val="000000"/>
                </a:solidFill>
                <a:latin typeface="Consolas" panose="020B0609020204030204" pitchFamily="49" charset="0"/>
              </a:rPr>
              <a:t>(tid)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/* Получение и печать идентификатора потока */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tid = omp_get_thread_num();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   #pragma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omp critical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ru-RU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"Привет из потока: 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tid </a:t>
            </a:r>
            <a:r>
              <a:rPr lang="ru-RU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/* Только главный поток сможет выполнить данный участок кода*/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(tid == 0)</a:t>
            </a: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   #pragma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omp critical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ru-RU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"Количество потоков равно: "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omp_get_num_threads() </a:t>
            </a:r>
            <a:r>
              <a:rPr lang="ru-RU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/* Все потоки присоединяются к главному потоку и завершаются */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C5C53-ADBB-4235-BB1C-386A2CD3C462}"/>
              </a:ext>
            </a:extLst>
          </p:cNvPr>
          <p:cNvSpPr txBox="1"/>
          <p:nvPr/>
        </p:nvSpPr>
        <p:spPr>
          <a:xfrm>
            <a:off x="394420" y="405468"/>
            <a:ext cx="281115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 посложнее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A31B4-6B43-47BC-A5B1-B0826134AFBB}"/>
              </a:ext>
            </a:extLst>
          </p:cNvPr>
          <p:cNvSpPr txBox="1"/>
          <p:nvPr/>
        </p:nvSpPr>
        <p:spPr>
          <a:xfrm>
            <a:off x="6161404" y="3583801"/>
            <a:ext cx="260075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Потоки отрабатывают в произвольном порядке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2ED7E-156E-4389-94AC-B63BFE32CDB9}"/>
              </a:ext>
            </a:extLst>
          </p:cNvPr>
          <p:cNvSpPr txBox="1"/>
          <p:nvPr/>
        </p:nvSpPr>
        <p:spPr>
          <a:xfrm>
            <a:off x="6175096" y="4303326"/>
            <a:ext cx="25733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Отключите </a:t>
            </a:r>
            <a:r>
              <a:rPr lang="en-US" dirty="0"/>
              <a:t>OpenMP </a:t>
            </a:r>
            <a:r>
              <a:rPr lang="ru-RU" dirty="0"/>
              <a:t>и проверьте работу программы (не забудьте включить в следующий раз!)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A1CD4B-CF8B-4885-9B36-A9EA150A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31" y="547704"/>
            <a:ext cx="3079229" cy="29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6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2C5C53-ADBB-4235-BB1C-386A2CD3C462}"/>
              </a:ext>
            </a:extLst>
          </p:cNvPr>
          <p:cNvSpPr txBox="1"/>
          <p:nvPr/>
        </p:nvSpPr>
        <p:spPr>
          <a:xfrm>
            <a:off x="323528" y="260648"/>
            <a:ext cx="490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Поддержка </a:t>
            </a:r>
            <a:r>
              <a:rPr lang="en-US" sz="2400" b="1" dirty="0"/>
              <a:t>OpenMP </a:t>
            </a:r>
            <a:r>
              <a:rPr lang="ru-RU" sz="2400" b="1" dirty="0"/>
              <a:t>в </a:t>
            </a:r>
            <a:r>
              <a:rPr lang="en-US" sz="2400" b="1" dirty="0"/>
              <a:t>clang (</a:t>
            </a:r>
            <a:r>
              <a:rPr lang="en-US" sz="2400" b="1" dirty="0" err="1"/>
              <a:t>xcode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26C74-FDFA-4CE2-9EA1-9C1425379D99}"/>
              </a:ext>
            </a:extLst>
          </p:cNvPr>
          <p:cNvSpPr txBox="1"/>
          <p:nvPr/>
        </p:nvSpPr>
        <p:spPr>
          <a:xfrm>
            <a:off x="395536" y="836712"/>
            <a:ext cx="835292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https://coderoad.ru/33357029/</a:t>
            </a:r>
            <a:r>
              <a:rPr lang="ru-RU" b="1" dirty="0">
                <a:hlinkClick r:id="rId2"/>
              </a:rPr>
              <a:t>Использование-</a:t>
            </a:r>
            <a:r>
              <a:rPr lang="en-US" b="1" dirty="0">
                <a:hlinkClick r:id="rId2"/>
              </a:rPr>
              <a:t>OpenMP-</a:t>
            </a:r>
            <a:r>
              <a:rPr lang="ru-RU" b="1" dirty="0">
                <a:hlinkClick r:id="rId2"/>
              </a:rPr>
              <a:t>с-</a:t>
            </a:r>
            <a:r>
              <a:rPr lang="en-US" b="1" dirty="0">
                <a:hlinkClick r:id="rId2"/>
              </a:rPr>
              <a:t>clang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86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55941-853B-4569-9E7C-6E4972E9C1F7}"/>
              </a:ext>
            </a:extLst>
          </p:cNvPr>
          <p:cNvSpPr txBox="1"/>
          <p:nvPr/>
        </p:nvSpPr>
        <p:spPr>
          <a:xfrm>
            <a:off x="395536" y="866329"/>
            <a:ext cx="841826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Используя функцию</a:t>
            </a:r>
          </a:p>
          <a:p>
            <a:r>
              <a:rPr lang="en-US" b="1" dirty="0" err="1"/>
              <a:t>omp_set_num_threads</a:t>
            </a:r>
            <a:r>
              <a:rPr lang="ru-RU" b="1" dirty="0"/>
              <a:t>(</a:t>
            </a:r>
            <a:r>
              <a:rPr lang="ru-RU" b="1" dirty="0" err="1"/>
              <a:t>количество_потоков</a:t>
            </a:r>
            <a:r>
              <a:rPr lang="ru-RU" b="1" dirty="0"/>
              <a:t>)</a:t>
            </a:r>
          </a:p>
          <a:p>
            <a:r>
              <a:rPr lang="ru-RU" dirty="0"/>
              <a:t>установите требуемое количество потоков, проверьте, сколько потоков получилось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C5C53-ADBB-4235-BB1C-386A2CD3C462}"/>
              </a:ext>
            </a:extLst>
          </p:cNvPr>
          <p:cNvSpPr txBox="1"/>
          <p:nvPr/>
        </p:nvSpPr>
        <p:spPr>
          <a:xfrm>
            <a:off x="371952" y="404664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Задание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BD508-3FB0-4FFF-AEF6-06614C2E0118}"/>
              </a:ext>
            </a:extLst>
          </p:cNvPr>
          <p:cNvSpPr txBox="1"/>
          <p:nvPr/>
        </p:nvSpPr>
        <p:spPr>
          <a:xfrm>
            <a:off x="331508" y="1844824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Задание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994EB-2906-44F0-9706-904609B1C606}"/>
              </a:ext>
            </a:extLst>
          </p:cNvPr>
          <p:cNvSpPr txBox="1"/>
          <p:nvPr/>
        </p:nvSpPr>
        <p:spPr>
          <a:xfrm>
            <a:off x="399748" y="2361654"/>
            <a:ext cx="841405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Используя директиву</a:t>
            </a:r>
          </a:p>
          <a:p>
            <a:r>
              <a:rPr lang="en-US" dirty="0">
                <a:solidFill>
                  <a:srgbClr val="0070C0"/>
                </a:solidFill>
              </a:rPr>
              <a:t>#pragma </a:t>
            </a:r>
            <a:r>
              <a:rPr lang="en-US" dirty="0"/>
              <a:t>omp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reduction ( + : </a:t>
            </a:r>
            <a:r>
              <a:rPr lang="ru-RU" dirty="0"/>
              <a:t>переменная</a:t>
            </a:r>
            <a:r>
              <a:rPr lang="en-US" dirty="0"/>
              <a:t>_</a:t>
            </a:r>
            <a:r>
              <a:rPr lang="ru-RU" dirty="0"/>
              <a:t>для</a:t>
            </a:r>
            <a:r>
              <a:rPr lang="en-US" dirty="0"/>
              <a:t>_</a:t>
            </a:r>
            <a:r>
              <a:rPr lang="ru-RU" dirty="0"/>
              <a:t>суммы</a:t>
            </a:r>
            <a:r>
              <a:rPr lang="en-US" dirty="0"/>
              <a:t> )</a:t>
            </a:r>
            <a:endParaRPr lang="ru-RU" dirty="0"/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перед циклом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for 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найдите сумму простых чисел в диапазоне от 2 до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100000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2D375-6EE2-4E17-BD9B-7AC1CAABBFB8}"/>
              </a:ext>
            </a:extLst>
          </p:cNvPr>
          <p:cNvSpPr txBox="1"/>
          <p:nvPr/>
        </p:nvSpPr>
        <p:spPr>
          <a:xfrm>
            <a:off x="336060" y="3562003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Задание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E0878-C8AD-4A1D-9FBB-174526913B20}"/>
              </a:ext>
            </a:extLst>
          </p:cNvPr>
          <p:cNvSpPr txBox="1"/>
          <p:nvPr/>
        </p:nvSpPr>
        <p:spPr>
          <a:xfrm>
            <a:off x="399748" y="4072389"/>
            <a:ext cx="841405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В предыдущей программе добавьте подсчет времени выполнения </a:t>
            </a:r>
          </a:p>
          <a:p>
            <a:r>
              <a:rPr lang="en-GB" dirty="0">
                <a:solidFill>
                  <a:srgbClr val="0070C0"/>
                </a:solidFill>
              </a:rPr>
              <a:t>double</a:t>
            </a:r>
            <a:r>
              <a:rPr lang="en-GB" dirty="0"/>
              <a:t> </a:t>
            </a:r>
            <a:r>
              <a:rPr lang="en-GB" dirty="0" err="1"/>
              <a:t>wtime</a:t>
            </a:r>
            <a:r>
              <a:rPr lang="en-GB" dirty="0"/>
              <a:t>;</a:t>
            </a:r>
          </a:p>
          <a:p>
            <a:r>
              <a:rPr lang="en-GB" dirty="0" err="1"/>
              <a:t>wtime</a:t>
            </a:r>
            <a:r>
              <a:rPr lang="en-GB" dirty="0"/>
              <a:t> = </a:t>
            </a:r>
            <a:r>
              <a:rPr lang="en-GB" dirty="0" err="1"/>
              <a:t>omp_get_wtime</a:t>
            </a:r>
            <a:r>
              <a:rPr lang="en-GB" dirty="0"/>
              <a:t>();</a:t>
            </a:r>
            <a:endParaRPr lang="ru-RU" dirty="0"/>
          </a:p>
          <a:p>
            <a:r>
              <a:rPr lang="ru-RU" dirty="0"/>
              <a:t>….</a:t>
            </a:r>
          </a:p>
          <a:p>
            <a:r>
              <a:rPr lang="en-GB" dirty="0" err="1"/>
              <a:t>wtime</a:t>
            </a:r>
            <a:r>
              <a:rPr lang="en-GB" dirty="0"/>
              <a:t> = </a:t>
            </a:r>
            <a:r>
              <a:rPr lang="en-GB" dirty="0" err="1"/>
              <a:t>omp_get_wtime</a:t>
            </a:r>
            <a:r>
              <a:rPr lang="en-GB" dirty="0"/>
              <a:t>() - </a:t>
            </a:r>
            <a:r>
              <a:rPr lang="en-GB" dirty="0" err="1"/>
              <a:t>wtime</a:t>
            </a:r>
            <a:r>
              <a:rPr lang="en-GB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672DA-5170-4B35-AA5B-282084CB5ACE}"/>
              </a:ext>
            </a:extLst>
          </p:cNvPr>
          <p:cNvSpPr txBox="1"/>
          <p:nvPr/>
        </p:nvSpPr>
        <p:spPr>
          <a:xfrm>
            <a:off x="2502010" y="5991671"/>
            <a:ext cx="413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Сдать нужно будет итоговую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36990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2C5C53-ADBB-4235-BB1C-386A2CD3C462}"/>
              </a:ext>
            </a:extLst>
          </p:cNvPr>
          <p:cNvSpPr txBox="1"/>
          <p:nvPr/>
        </p:nvSpPr>
        <p:spPr>
          <a:xfrm>
            <a:off x="323528" y="260648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Задание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26C74-FDFA-4CE2-9EA1-9C1425379D99}"/>
              </a:ext>
            </a:extLst>
          </p:cNvPr>
          <p:cNvSpPr txBox="1"/>
          <p:nvPr/>
        </p:nvSpPr>
        <p:spPr>
          <a:xfrm>
            <a:off x="395536" y="836712"/>
            <a:ext cx="83529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Изучите следующий материал</a:t>
            </a:r>
          </a:p>
          <a:p>
            <a:endParaRPr lang="ru-RU" b="1" dirty="0"/>
          </a:p>
          <a:p>
            <a:r>
              <a:rPr lang="ru-RU" dirty="0"/>
              <a:t>32 подводных камня OpenMP при программировании на Си++</a:t>
            </a:r>
          </a:p>
          <a:p>
            <a:r>
              <a:rPr lang="en-US" b="1" dirty="0">
                <a:hlinkClick r:id="rId2"/>
              </a:rPr>
              <a:t>https://www.viva64.com/ru/a/0054/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55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465</Words>
  <Application>Microsoft Office PowerPoint</Application>
  <PresentationFormat>Экран (4:3)</PresentationFormat>
  <Paragraphs>83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Архип Васильев</cp:lastModifiedBy>
  <cp:revision>19</cp:revision>
  <dcterms:created xsi:type="dcterms:W3CDTF">2012-09-13T20:01:14Z</dcterms:created>
  <dcterms:modified xsi:type="dcterms:W3CDTF">2024-06-17T18:17:55Z</dcterms:modified>
</cp:coreProperties>
</file>