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9"/>
  </p:notesMasterIdLst>
  <p:sldIdLst>
    <p:sldId id="256" r:id="rId2"/>
    <p:sldId id="269" r:id="rId3"/>
    <p:sldId id="285" r:id="rId4"/>
    <p:sldId id="287" r:id="rId5"/>
    <p:sldId id="289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6DC8-ADB1-4DE8-A458-A1F6F3FEDAA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DC6F7-D220-4604-A2ED-80CADDCB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9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8D5-4E99-451A-963D-368D9244C69E}" type="datetime10">
              <a:rPr lang="ru-RU" smtClean="0"/>
              <a:t>16:28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B6B6-97FC-4A8D-BBB0-16AC0899A15F}" type="datetime10">
              <a:rPr lang="ru-RU" smtClean="0"/>
              <a:t>16:28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3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E8B-351A-4295-A450-67EE317370B9}" type="datetime10">
              <a:rPr lang="ru-RU" smtClean="0"/>
              <a:t>16:28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567-11B0-4CBB-B94C-2DDD5040EB6F}" type="datetime10">
              <a:rPr lang="ru-RU" smtClean="0"/>
              <a:t>16:28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09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8016-1355-41ED-9C19-47BC39B96C39}" type="datetime10">
              <a:rPr lang="ru-RU" smtClean="0"/>
              <a:t>16:28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1F35-FBEF-4AD0-A7C1-5AB1F5900ED0}" type="datetime10">
              <a:rPr lang="ru-RU" smtClean="0"/>
              <a:t>16:28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6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07C2-261C-4EF7-9C63-38A4E891B5A1}" type="datetime10">
              <a:rPr lang="ru-RU" smtClean="0"/>
              <a:t>16:28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53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1AB-BC27-4922-8928-7A3379505B82}" type="datetime10">
              <a:rPr lang="ru-RU" smtClean="0"/>
              <a:t>16:28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6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57F7-1BA1-43CC-AAB1-F3A6CBC0750C}" type="datetime10">
              <a:rPr lang="ru-RU" smtClean="0"/>
              <a:t>16:28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88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2865-3C65-4A22-8B06-A054A0677762}" type="datetime10">
              <a:rPr lang="ru-RU" smtClean="0"/>
              <a:t>16:28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935C-0AE1-4393-9581-FBF4953CAB58}" type="datetime10">
              <a:rPr lang="ru-RU" smtClean="0"/>
              <a:t>16:28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4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D18F-F964-495A-A774-2A9BD23B3CF4}" type="datetime10">
              <a:rPr lang="ru-RU" smtClean="0"/>
              <a:t>16:28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C0B-FEA9-45DD-8DB2-B55C813CD0A7}" type="datetime10">
              <a:rPr lang="ru-RU" smtClean="0"/>
              <a:t>16:28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6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5F50-DC8A-46DB-B355-1C3EFF2EC47C}" type="datetime10">
              <a:rPr lang="ru-RU" smtClean="0"/>
              <a:t>16:28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D192-E65E-49EB-9027-CEB3884DA0F6}" type="datetime10">
              <a:rPr lang="ru-RU" smtClean="0"/>
              <a:t>16:28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3A91-CC69-472E-83EE-F5982DAEA867}" type="datetime10">
              <a:rPr lang="ru-RU" smtClean="0"/>
              <a:t>16:28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0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2395-06D8-43C4-92D4-4B93F05C69DE}" type="datetime10">
              <a:rPr lang="ru-RU" smtClean="0"/>
              <a:t>16:28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D9A-2E38-46D4-9510-343FD80713BD}" type="datetime10">
              <a:rPr lang="ru-RU" smtClean="0"/>
              <a:t>16:28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2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CFF437-7A2C-4475-A7C3-967C1BE1118F}" type="datetime10">
              <a:rPr lang="ru-RU" smtClean="0"/>
              <a:t>16:28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intel/blog/85273/" TargetMode="External"/><Relationship Id="rId2" Type="http://schemas.openxmlformats.org/officeDocument/2006/relationships/hyperlink" Target="https://docs.microsoft.com/en-us/cpp/parallel/openmp/openmp-c-and-cpp-application-program-interface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arallel.ru/tech/tech_dev/openmp.html" TargetMode="External"/><Relationship Id="rId4" Type="http://schemas.openxmlformats.org/officeDocument/2006/relationships/hyperlink" Target="https://habr.com/ru/post/7129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Параллельные пидорасы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4728" y="4084712"/>
            <a:ext cx="6982544" cy="115212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OpenMP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ucpc.ustu.ru/%D0%A3%D0%BD%D0%B8%D0%B2%D0%B5%D1%80%D1%81%D0%B8%D1%82%D0%B5%D1%82%D1%81%D0%BA%D0%B8%D0%B9_%D0%A6%D0%B5%D0%BD%D1%82%D1%80_%D0%9F%D0%B0%D1%80%D0%B0%D0%BB%D0%BB%D0%B5%D0%BB%D1%8C%D0%BD%D1%8B%D1%85_%D0%92%D1%8B%D1%87%D0%B8%D1%81%D0%BB%D0%B5%D0%BD%D0%B8%D0%B9/Homepage_files/Cluste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1300785"/>
            <a:ext cx="2794547" cy="18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9BC-9905-4275-BFA8-CBF5696E146B}"/>
              </a:ext>
            </a:extLst>
          </p:cNvPr>
          <p:cNvSpPr txBox="1"/>
          <p:nvPr/>
        </p:nvSpPr>
        <p:spPr>
          <a:xfrm>
            <a:off x="0" y="6513495"/>
            <a:ext cx="110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Е.А. Иванов </a:t>
            </a: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Базовая кафедра цифровой экономики ИРИО                     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                                         202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2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373769"/>
            <a:ext cx="10364451" cy="885008"/>
          </a:xfrm>
        </p:spPr>
        <p:txBody>
          <a:bodyPr/>
          <a:lstStyle/>
          <a:p>
            <a:pPr marL="114300"/>
            <a:r>
              <a:rPr lang="ru-RU" sz="4400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80" y="1268760"/>
            <a:ext cx="9793088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900" cap="none" dirty="0"/>
              <a:t>Пососать </a:t>
            </a:r>
            <a:r>
              <a:rPr lang="ru-RU" sz="1900" cap="none" dirty="0" err="1"/>
              <a:t>хуйца</a:t>
            </a:r>
            <a:r>
              <a:rPr lang="ru-RU" sz="1900" cap="none" dirty="0"/>
              <a:t> программу, вычисляющую число Пи (Ряд Лейбница) с использованием </a:t>
            </a:r>
            <a:r>
              <a:rPr lang="en-US" sz="1900" cap="none" dirty="0"/>
              <a:t>OpenMP</a:t>
            </a:r>
            <a:r>
              <a:rPr lang="ru-RU" sz="1900" cap="none" dirty="0"/>
              <a:t> (для заданной точности</a:t>
            </a:r>
            <a:r>
              <a:rPr lang="en-US" sz="1900" cap="none" dirty="0"/>
              <a:t> 0,0000000001</a:t>
            </a:r>
            <a:r>
              <a:rPr lang="ru-RU" sz="1900" cap="none" dirty="0"/>
              <a:t> </a:t>
            </a:r>
            <a:r>
              <a:rPr lang="ru-RU" sz="1900" cap="none" dirty="0">
                <a:latin typeface="Calibri" panose="020F0502020204030204" pitchFamily="34" charset="0"/>
                <a:cs typeface="Calibri" panose="020F0502020204030204" pitchFamily="34" charset="0"/>
              </a:rPr>
              <a:t>≈ 200 секунд вычислений</a:t>
            </a:r>
            <a:r>
              <a:rPr lang="en-US" sz="1900" cap="none" dirty="0"/>
              <a:t>)</a:t>
            </a:r>
            <a:r>
              <a:rPr lang="ru-RU" sz="1900" cap="none" dirty="0"/>
              <a:t>.</a:t>
            </a:r>
          </a:p>
          <a:p>
            <a:pPr marL="114300" indent="0">
              <a:buNone/>
            </a:pPr>
            <a:r>
              <a:rPr lang="ru-RU" sz="1900" cap="none" dirty="0"/>
              <a:t>Составить таблицу времени выполнения вычислений</a:t>
            </a:r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endParaRPr lang="ru-RU" sz="2800" b="1" dirty="0"/>
          </a:p>
          <a:p>
            <a:pPr marL="114300" indent="0">
              <a:buNone/>
            </a:pPr>
            <a:r>
              <a:rPr lang="ru-RU" sz="2100" b="1" cap="none" dirty="0"/>
              <a:t>Составить в </a:t>
            </a:r>
            <a:r>
              <a:rPr lang="en-US" sz="2100" b="1" cap="none" dirty="0"/>
              <a:t>Excel (</a:t>
            </a:r>
            <a:r>
              <a:rPr lang="ru-RU" sz="2100" b="1" cap="none" dirty="0"/>
              <a:t>или аналогичной программе) графики зависимости времени от числа потоков</a:t>
            </a:r>
            <a:endParaRPr lang="en-US" sz="2100" b="1" cap="non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5F6530-2F86-44CB-AE68-D04B311A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1BD6-C115-496C-8115-0029C5DC0640}" type="datetime10">
              <a:rPr lang="ru-RU" smtClean="0"/>
              <a:t>16:28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89F398-6158-444E-964F-E3442F2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E6F465D-D289-4670-B55D-EB4727889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0483"/>
              </p:ext>
            </p:extLst>
          </p:nvPr>
        </p:nvGraphicFramePr>
        <p:xfrm>
          <a:off x="4063397" y="2865140"/>
          <a:ext cx="4065203" cy="193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5">
                <a:tc rowSpan="2">
                  <a:txBody>
                    <a:bodyPr/>
                    <a:lstStyle/>
                    <a:p>
                      <a:r>
                        <a:rPr lang="ru-RU" dirty="0"/>
                        <a:t>Число потоков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выполнения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1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Функция </a:t>
                      </a:r>
                      <a:r>
                        <a:rPr lang="en-US" sz="1400" b="1" dirty="0" err="1"/>
                        <a:t>omp_get_wtime</a:t>
                      </a:r>
                      <a:r>
                        <a:rPr lang="en-US" sz="1400" b="1" dirty="0"/>
                        <a:t>()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Пример</a:t>
                      </a:r>
                      <a:r>
                        <a:rPr lang="en-US" sz="1000" dirty="0"/>
                        <a:t>: </a:t>
                      </a:r>
                      <a:r>
                        <a:rPr lang="ru-RU" sz="1000" dirty="0"/>
                        <a:t>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Пример</a:t>
                      </a:r>
                      <a:r>
                        <a:rPr lang="en-US" sz="1000" dirty="0"/>
                        <a:t>: </a:t>
                      </a:r>
                      <a:r>
                        <a:rPr lang="ru-RU" sz="1000" dirty="0"/>
                        <a:t>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04">
                <a:tc>
                  <a:txBody>
                    <a:bodyPr/>
                    <a:lstStyle/>
                    <a:p>
                      <a:r>
                        <a:rPr lang="ru-RU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70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600" y="1412776"/>
            <a:ext cx="667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Включение поддержки </a:t>
            </a:r>
            <a:r>
              <a:rPr lang="en-US" dirty="0"/>
              <a:t>OpenMP </a:t>
            </a:r>
            <a:r>
              <a:rPr lang="ru-RU" dirty="0"/>
              <a:t>в </a:t>
            </a:r>
            <a:r>
              <a:rPr lang="en-US" dirty="0"/>
              <a:t>Visual Studio (</a:t>
            </a:r>
            <a:r>
              <a:rPr lang="ru-RU" dirty="0"/>
              <a:t>свойства проекта)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77" y="1844824"/>
            <a:ext cx="70294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Дата 2">
            <a:extLst>
              <a:ext uri="{FF2B5EF4-FFF2-40B4-BE49-F238E27FC236}">
                <a16:creationId xmlns:a16="http://schemas.microsoft.com/office/drawing/2014/main" id="{81649A47-F7A4-4EBC-A9AF-F171FEE7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E32D-7CA3-4822-869A-5FED829B9840}" type="datetime10">
              <a:rPr lang="ru-RU" smtClean="0"/>
              <a:t>16:28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0CA3C1-6E02-4CAC-B0E7-6715DE3B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561" y="1211553"/>
            <a:ext cx="76411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Рекомендуется для цикла </a:t>
            </a:r>
            <a:r>
              <a:rPr lang="en-US" sz="2400" dirty="0"/>
              <a:t>for </a:t>
            </a:r>
            <a:r>
              <a:rPr lang="ru-RU" sz="2400" dirty="0"/>
              <a:t>использовать директиву</a:t>
            </a:r>
          </a:p>
          <a:p>
            <a:r>
              <a:rPr lang="en-US" b="1" dirty="0"/>
              <a:t>#pragma omp parallel for</a:t>
            </a:r>
          </a:p>
          <a:p>
            <a:r>
              <a:rPr lang="ru-RU" dirty="0"/>
              <a:t>Если в цикле производится суммирование</a:t>
            </a:r>
            <a:r>
              <a:rPr lang="en-US" dirty="0"/>
              <a:t> </a:t>
            </a:r>
            <a:r>
              <a:rPr lang="ru-RU" dirty="0"/>
              <a:t>или умножение, то использовать</a:t>
            </a:r>
            <a:r>
              <a:rPr lang="en-US" dirty="0"/>
              <a:t> </a:t>
            </a:r>
            <a:r>
              <a:rPr lang="ru-RU" dirty="0"/>
              <a:t>предложение  </a:t>
            </a:r>
            <a:r>
              <a:rPr lang="en-US" b="1" dirty="0"/>
              <a:t>reduction</a:t>
            </a:r>
          </a:p>
          <a:p>
            <a:endParaRPr lang="ru-RU" dirty="0"/>
          </a:p>
          <a:p>
            <a:r>
              <a:rPr lang="ru-RU" b="1" dirty="0"/>
              <a:t>Формат директивы: </a:t>
            </a:r>
            <a:r>
              <a:rPr lang="en-GB" dirty="0"/>
              <a:t>reduction(</a:t>
            </a:r>
            <a:r>
              <a:rPr lang="ru-RU" dirty="0"/>
              <a:t>оператор: список)</a:t>
            </a:r>
          </a:p>
          <a:p>
            <a:r>
              <a:rPr lang="ru-RU" b="1" i="1" dirty="0">
                <a:solidFill>
                  <a:srgbClr val="00B0F0"/>
                </a:solidFill>
              </a:rPr>
              <a:t>Возможные операторы </a:t>
            </a:r>
            <a:r>
              <a:rPr lang="ru-RU" dirty="0"/>
              <a:t>— "+", "*", "-", "&amp;", "|", "^", "&amp;&amp;", "||".</a:t>
            </a:r>
          </a:p>
          <a:p>
            <a:r>
              <a:rPr lang="ru-RU" b="1" i="1" dirty="0">
                <a:solidFill>
                  <a:srgbClr val="00B0F0"/>
                </a:solidFill>
              </a:rPr>
              <a:t>Список</a:t>
            </a:r>
            <a:r>
              <a:rPr lang="ru-RU" dirty="0"/>
              <a:t> — перечисляет имена общих переменных. </a:t>
            </a:r>
          </a:p>
          <a:p>
            <a:r>
              <a:rPr lang="ru-RU" dirty="0"/>
              <a:t>У переменных должен быть скалярный тип </a:t>
            </a:r>
            <a:r>
              <a:rPr lang="ru-RU" i="1" dirty="0"/>
              <a:t>(например, float, int или long,</a:t>
            </a:r>
          </a:p>
          <a:p>
            <a:r>
              <a:rPr lang="ru-RU" i="1" dirty="0"/>
              <a:t>но не std::vector, int [] и т.д.)</a:t>
            </a:r>
            <a:r>
              <a:rPr lang="ru-RU" dirty="0"/>
              <a:t>.</a:t>
            </a:r>
          </a:p>
          <a:p>
            <a:pPr fontAlgn="base"/>
            <a:r>
              <a:rPr lang="ru-RU" b="1" dirty="0"/>
              <a:t>Принцип работы: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Для каждой переменной создаются локальные копии в каждом потоке.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Локальные копии инициализируются соответственно типу оператора.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Для аддитивных операций — 0 или его аналоги, для мультипликативных операций — 1 или ее аналоги.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Над локальными копиями переменных после выполнения всех операторов параллельной области выполняется заданный оператор.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Порядок выполнения операторов не определен.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F7192C-4326-4A3C-A3BD-FB9759A7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C859-9B43-4052-9168-F1AAB7E3240B}" type="datetime10">
              <a:rPr lang="ru-RU" smtClean="0"/>
              <a:t>16:28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6DB5EC-B08E-4AC8-9C86-A7ED04A4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561" y="1211554"/>
            <a:ext cx="76411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</a:t>
            </a:r>
            <a:r>
              <a:rPr lang="en-US" sz="2400" b="1" dirty="0"/>
              <a:t> 1:</a:t>
            </a:r>
            <a:endParaRPr lang="ru-RU" sz="2400" b="1" dirty="0"/>
          </a:p>
          <a:p>
            <a:r>
              <a:rPr lang="nn-NO" sz="2400" dirty="0"/>
              <a:t>int i;</a:t>
            </a:r>
          </a:p>
          <a:p>
            <a:r>
              <a:rPr lang="en-US" sz="2400" dirty="0"/>
              <a:t>#</a:t>
            </a:r>
            <a:r>
              <a:rPr lang="nn-NO" sz="2400" dirty="0"/>
              <a:t>pragma omp parallel for reduction(+:sum)</a:t>
            </a:r>
            <a:endParaRPr lang="ru-RU" sz="2400" dirty="0"/>
          </a:p>
          <a:p>
            <a:r>
              <a:rPr lang="nn-NO" sz="2400" dirty="0"/>
              <a:t>for (i = 0; i &lt; 1000; i++) </a:t>
            </a:r>
            <a:endParaRPr lang="ru-RU" sz="2400" dirty="0"/>
          </a:p>
          <a:p>
            <a:r>
              <a:rPr lang="ru-RU" sz="2400" dirty="0"/>
              <a:t>       </a:t>
            </a:r>
            <a:r>
              <a:rPr lang="nn-NO" sz="2400" dirty="0"/>
              <a:t>sum += A[i];</a:t>
            </a:r>
            <a:endParaRPr lang="ru-RU" sz="2400" dirty="0"/>
          </a:p>
          <a:p>
            <a:r>
              <a:rPr lang="ru-RU" sz="2400" b="1" dirty="0"/>
              <a:t>Пример</a:t>
            </a:r>
            <a:r>
              <a:rPr lang="en-US" sz="2400" b="1" dirty="0"/>
              <a:t> 2:</a:t>
            </a:r>
            <a:endParaRPr lang="ru-RU" sz="2400" dirty="0"/>
          </a:p>
          <a:p>
            <a:r>
              <a:rPr lang="en-GB" sz="2400" dirty="0"/>
              <a:t>int i;</a:t>
            </a:r>
            <a:endParaRPr lang="ru-RU" sz="2400" dirty="0"/>
          </a:p>
          <a:p>
            <a:r>
              <a:rPr lang="en-GB" sz="2400" dirty="0"/>
              <a:t>#pragma omp parallel for private(x) reduction(+:sum)</a:t>
            </a:r>
            <a:br>
              <a:rPr lang="en-GB" sz="2400" dirty="0"/>
            </a:br>
            <a:r>
              <a:rPr lang="en-GB" sz="2400" dirty="0"/>
              <a:t>for (i=0; i&lt;</a:t>
            </a:r>
            <a:r>
              <a:rPr lang="en-GB" sz="2400" dirty="0" err="1"/>
              <a:t>num_steps</a:t>
            </a:r>
            <a:r>
              <a:rPr lang="en-GB" sz="2400" dirty="0"/>
              <a:t>; i++)</a:t>
            </a:r>
            <a:br>
              <a:rPr lang="en-GB" sz="2400" dirty="0"/>
            </a:br>
            <a:r>
              <a:rPr lang="en-GB" sz="2400" dirty="0"/>
              <a:t>{</a:t>
            </a:r>
            <a:br>
              <a:rPr lang="en-GB" sz="2400" dirty="0"/>
            </a:br>
            <a:r>
              <a:rPr lang="ru-RU" sz="2400" dirty="0"/>
              <a:t>   </a:t>
            </a:r>
            <a:r>
              <a:rPr lang="en-GB" sz="2400" dirty="0"/>
              <a:t>x = (i + .5)*step;</a:t>
            </a:r>
            <a:br>
              <a:rPr lang="en-GB" sz="2400" dirty="0"/>
            </a:br>
            <a:r>
              <a:rPr lang="ru-RU" sz="2400" dirty="0"/>
              <a:t>   </a:t>
            </a:r>
            <a:r>
              <a:rPr lang="en-GB" sz="2400" dirty="0"/>
              <a:t>sum += 4.0/(1.+ x*x);</a:t>
            </a:r>
            <a:br>
              <a:rPr lang="en-GB" sz="2400" dirty="0"/>
            </a:br>
            <a:r>
              <a:rPr lang="en-GB" sz="2400" dirty="0"/>
              <a:t>}</a:t>
            </a:r>
            <a:endParaRPr lang="ru-RU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F61DFE-4FF9-49A3-97E9-591A8E8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C73-2BDD-4EBB-9233-3296D08EDF8E}" type="datetime10">
              <a:rPr lang="ru-RU" smtClean="0"/>
              <a:t>16:28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D9D43A-7824-454F-A4ED-FC75F33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0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561" y="1211553"/>
            <a:ext cx="764113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dirty="0"/>
              <a:t>OpenMP </a:t>
            </a:r>
            <a:r>
              <a:rPr lang="ru-RU" sz="2400" dirty="0"/>
              <a:t>для вычисления времени выполнения</a:t>
            </a:r>
          </a:p>
          <a:p>
            <a:endParaRPr lang="ru-RU" sz="800" dirty="0"/>
          </a:p>
          <a:p>
            <a:r>
              <a:rPr lang="en-GB" sz="2400" b="1" dirty="0"/>
              <a:t>omp_get_wtime()</a:t>
            </a:r>
            <a:endParaRPr lang="ru-RU" sz="2400" b="1" dirty="0"/>
          </a:p>
          <a:p>
            <a:endParaRPr lang="ru-RU" sz="800" dirty="0"/>
          </a:p>
          <a:p>
            <a:r>
              <a:rPr lang="ru-RU" sz="2400" dirty="0"/>
              <a:t>Функция omp_get_wtime() возвращает вещественное значение двойной точности в секундах эквивалентное времени пройденному с некоторого периода в прошлом посчитанное </a:t>
            </a:r>
            <a:r>
              <a:rPr lang="ru-RU" sz="2400" dirty="0">
                <a:highlight>
                  <a:srgbClr val="FFFF00"/>
                </a:highlight>
              </a:rPr>
              <a:t>для всех потоков</a:t>
            </a:r>
            <a:r>
              <a:rPr lang="ru-RU" sz="2400" dirty="0"/>
              <a:t>.</a:t>
            </a:r>
          </a:p>
          <a:p>
            <a:r>
              <a:rPr lang="ru-RU" sz="2400" b="1" i="1" dirty="0"/>
              <a:t>Пример</a:t>
            </a:r>
            <a:r>
              <a:rPr lang="en-US" sz="2400" b="1" i="1" dirty="0"/>
              <a:t>:</a:t>
            </a:r>
            <a:endParaRPr lang="ru-RU" sz="2400" b="1" i="1" dirty="0"/>
          </a:p>
          <a:p>
            <a:r>
              <a:rPr lang="en-US" sz="2400" dirty="0"/>
              <a:t>double start;</a:t>
            </a:r>
          </a:p>
          <a:p>
            <a:r>
              <a:rPr lang="en-US" sz="2400" dirty="0"/>
              <a:t>double end;</a:t>
            </a:r>
          </a:p>
          <a:p>
            <a:r>
              <a:rPr lang="en-US" sz="2400" dirty="0"/>
              <a:t>start = omp_get_wtime();</a:t>
            </a:r>
          </a:p>
          <a:p>
            <a:r>
              <a:rPr lang="ru-RU" i="1" dirty="0">
                <a:solidFill>
                  <a:srgbClr val="00B050"/>
                </a:solidFill>
              </a:rPr>
              <a:t> ...параллельный код, для которого рассчитывается время выполнения…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sz="2400" dirty="0"/>
              <a:t>end = omp_get_wtime();</a:t>
            </a:r>
          </a:p>
          <a:p>
            <a:r>
              <a:rPr lang="en-US" sz="2400" dirty="0" err="1"/>
              <a:t>printf_s</a:t>
            </a:r>
            <a:r>
              <a:rPr lang="en-US" sz="2400" dirty="0"/>
              <a:t>("Work took %f sec. time.\n", end-start);</a:t>
            </a:r>
            <a:endParaRPr lang="en-GB" sz="24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F435F-1700-47A8-9CE7-4AF78EE5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94E1-FCAA-45C5-9934-547DFC7ECB76}" type="datetime10">
              <a:rPr lang="ru-RU" smtClean="0"/>
              <a:t>16:28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587D9-A2A7-4021-A921-3214064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9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251"/>
          </a:xfrm>
        </p:spPr>
        <p:txBody>
          <a:bodyPr/>
          <a:lstStyle/>
          <a:p>
            <a:pPr marL="114300"/>
            <a:r>
              <a:rPr lang="ru-RU" sz="4400" dirty="0"/>
              <a:t>Ссылки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1" y="2244928"/>
            <a:ext cx="7641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2"/>
              </a:rPr>
              <a:t>https://docs.microsoft.com/en-us/cpp/parallel/openmp/openmp-c-and-cpp-application-program-interface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3"/>
              </a:rPr>
              <a:t>https://habr.com/ru/company/intel/blog/85273/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4"/>
              </a:rPr>
              <a:t>https://habr.com/ru/post/71296/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hlinkClick r:id="rId5"/>
              </a:rPr>
              <a:t>https://parallel.ru/tech/tech_dev/openmp.html</a:t>
            </a:r>
            <a:r>
              <a:rPr lang="ru-RU" sz="2400" dirty="0"/>
              <a:t> (не всегда доступно)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6542F2-FAAF-4D0F-A6AA-E3ECEF7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DCA3-EA4B-49F0-9F56-66577DC0F972}" type="datetime10">
              <a:rPr lang="ru-RU" smtClean="0"/>
              <a:t>16:28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AB72B6-BAF6-49EC-B62B-73DA8C9A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1599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752</TotalTime>
  <Words>495</Words>
  <Application>Microsoft Office PowerPoint</Application>
  <PresentationFormat>Широкоэкранный</PresentationFormat>
  <Paragraphs>74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Капля</vt:lpstr>
      <vt:lpstr>Параллельные пидорасы</vt:lpstr>
      <vt:lpstr>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Параллельное программирование</dc:title>
  <dc:creator>Admin</dc:creator>
  <cp:lastModifiedBy>user</cp:lastModifiedBy>
  <cp:revision>63</cp:revision>
  <dcterms:created xsi:type="dcterms:W3CDTF">2015-02-09T13:21:17Z</dcterms:created>
  <dcterms:modified xsi:type="dcterms:W3CDTF">2023-11-16T13:29:20Z</dcterms:modified>
</cp:coreProperties>
</file>