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74"/>
  </p:notesMasterIdLst>
  <p:sldIdLst>
    <p:sldId id="256" r:id="rId2"/>
    <p:sldId id="293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7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316" r:id="rId30"/>
    <p:sldId id="338" r:id="rId31"/>
    <p:sldId id="339" r:id="rId32"/>
    <p:sldId id="340" r:id="rId33"/>
    <p:sldId id="317" r:id="rId34"/>
    <p:sldId id="318" r:id="rId35"/>
    <p:sldId id="319" r:id="rId36"/>
    <p:sldId id="294" r:id="rId37"/>
    <p:sldId id="295" r:id="rId38"/>
    <p:sldId id="297" r:id="rId39"/>
    <p:sldId id="296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20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21" r:id="rId58"/>
    <p:sldId id="322" r:id="rId59"/>
    <p:sldId id="323" r:id="rId60"/>
    <p:sldId id="325" r:id="rId61"/>
    <p:sldId id="335" r:id="rId62"/>
    <p:sldId id="336" r:id="rId63"/>
    <p:sldId id="337" r:id="rId64"/>
    <p:sldId id="326" r:id="rId65"/>
    <p:sldId id="327" r:id="rId66"/>
    <p:sldId id="328" r:id="rId67"/>
    <p:sldId id="332" r:id="rId68"/>
    <p:sldId id="329" r:id="rId69"/>
    <p:sldId id="330" r:id="rId70"/>
    <p:sldId id="331" r:id="rId71"/>
    <p:sldId id="333" r:id="rId72"/>
    <p:sldId id="33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6DC8-ADB1-4DE8-A458-A1F6F3FEDAA9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C6F7-D220-4604-A2ED-80CADDCB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DC6F7-D220-4604-A2ED-80CADDCB7D7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4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8D5-4E99-451A-963D-368D9244C69E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B6B6-97FC-4A8D-BBB0-16AC0899A15F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E8B-351A-4295-A450-67EE317370B9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567-11B0-4CBB-B94C-2DDD5040EB6F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09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016-1355-41ED-9C19-47BC39B96C39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1F35-FBEF-4AD0-A7C1-5AB1F5900ED0}" type="datetime10">
              <a:rPr lang="ru-RU" smtClean="0"/>
              <a:t>23:11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6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07C2-261C-4EF7-9C63-38A4E891B5A1}" type="datetime10">
              <a:rPr lang="ru-RU" smtClean="0"/>
              <a:t>23:11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5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1AB-BC27-4922-8928-7A3379505B82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6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7F7-1BA1-43CC-AAB1-F3A6CBC0750C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2865-3C65-4A22-8B06-A054A0677762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935C-0AE1-4393-9581-FBF4953CAB58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D18F-F964-495A-A774-2A9BD23B3CF4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0B-FEA9-45DD-8DB2-B55C813CD0A7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5F50-DC8A-46DB-B355-1C3EFF2EC47C}" type="datetime10">
              <a:rPr lang="ru-RU" smtClean="0"/>
              <a:t>23:11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192-E65E-49EB-9027-CEB3884DA0F6}" type="datetime10">
              <a:rPr lang="ru-RU" smtClean="0"/>
              <a:t>23:11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3A91-CC69-472E-83EE-F5982DAEA867}" type="datetime10">
              <a:rPr lang="ru-RU" smtClean="0"/>
              <a:t>23:11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2395-06D8-43C4-92D4-4B93F05C69DE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D9A-2E38-46D4-9510-343FD80713BD}" type="datetime10">
              <a:rPr lang="ru-RU" smtClean="0"/>
              <a:t>23:11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CFF437-7A2C-4475-A7C3-967C1BE1118F}" type="datetime10">
              <a:rPr lang="ru-RU" smtClean="0"/>
              <a:t>23:11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wcad.ifmo.ru/GIFJPG/matmult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saturation sat="1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568870"/>
            <a:ext cx="5543550" cy="914401"/>
          </a:xfrm>
          <a:prstGeom prst="rect">
            <a:avLst/>
          </a:prstGeom>
          <a:noFill/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728" y="4084712"/>
            <a:ext cx="6982544" cy="115212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Умножение матриц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ucpc.ustu.ru/%D0%A3%D0%BD%D0%B8%D0%B2%D0%B5%D1%80%D1%81%D0%B8%D1%82%D0%B5%D1%82%D1%81%D0%BA%D0%B8%D0%B9_%D0%A6%D0%B5%D0%BD%D1%82%D1%80_%D0%9F%D0%B0%D1%80%D0%B0%D0%BB%D0%BB%D0%B5%D0%BB%D1%8C%D0%BD%D1%8B%D1%85_%D0%92%D1%8B%D1%87%D0%B8%D1%81%D0%BB%D0%B5%D0%BD%D0%B8%D0%B9/Homepage_files/Cluste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300785"/>
            <a:ext cx="2794547" cy="18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9BC-9905-4275-BFA8-CBF5696E146B}"/>
              </a:ext>
            </a:extLst>
          </p:cNvPr>
          <p:cNvSpPr txBox="1"/>
          <p:nvPr/>
        </p:nvSpPr>
        <p:spPr>
          <a:xfrm>
            <a:off x="0" y="6513495"/>
            <a:ext cx="110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Е.А. Иванов </a:t>
            </a: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Базовая кафедра цифровой экономики </a:t>
            </a:r>
            <a:r>
              <a:rPr lang="ru-RU" i="1" dirty="0" err="1">
                <a:solidFill>
                  <a:schemeClr val="bg1">
                    <a:lumMod val="85000"/>
                  </a:schemeClr>
                </a:solidFill>
              </a:rPr>
              <a:t>ИРИО</a:t>
            </a: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       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                                         2023</a:t>
            </a:r>
          </a:p>
        </p:txBody>
      </p:sp>
    </p:spTree>
    <p:extLst>
      <p:ext uri="{BB962C8B-B14F-4D97-AF65-F5344CB8AC3E}">
        <p14:creationId xmlns:p14="http://schemas.microsoft.com/office/powerpoint/2010/main" val="54082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844824"/>
            <a:ext cx="10364452" cy="34241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Для объединения результатов расчетов и получения полного вектора </a:t>
            </a:r>
            <a:r>
              <a:rPr lang="ru-RU" sz="2400" b="1" i="1" cap="none" dirty="0"/>
              <a:t>c</a:t>
            </a:r>
            <a:r>
              <a:rPr lang="ru-RU" sz="2400" cap="none" dirty="0"/>
              <a:t> на каждом из процессоров вычислительной системы необходимо выполнить операцию обобщенного сбора данных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42AAB41-3FE5-4BF4-9326-32791844F6D6}"/>
              </a:ext>
            </a:extLst>
          </p:cNvPr>
          <p:cNvGrpSpPr/>
          <p:nvPr/>
        </p:nvGrpSpPr>
        <p:grpSpPr>
          <a:xfrm>
            <a:off x="3791744" y="3356992"/>
            <a:ext cx="4841304" cy="2863095"/>
            <a:chOff x="3342928" y="3248095"/>
            <a:chExt cx="5202300" cy="318801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928" y="3248095"/>
              <a:ext cx="4896544" cy="318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FEC710-49CD-41CE-A6D4-B8C8DF5A8F05}"/>
                </a:ext>
              </a:extLst>
            </p:cNvPr>
            <p:cNvSpPr txBox="1"/>
            <p:nvPr/>
          </p:nvSpPr>
          <p:spPr>
            <a:xfrm>
              <a:off x="8233924" y="335699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B4B6B-6AB4-45DA-91B4-5FC9869F5856}"/>
                </a:ext>
              </a:extLst>
            </p:cNvPr>
            <p:cNvSpPr txBox="1"/>
            <p:nvPr/>
          </p:nvSpPr>
          <p:spPr>
            <a:xfrm>
              <a:off x="8233924" y="46574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C313A1-1DE1-46E5-9E7B-78332EFAA0D7}"/>
                </a:ext>
              </a:extLst>
            </p:cNvPr>
            <p:cNvSpPr txBox="1"/>
            <p:nvPr/>
          </p:nvSpPr>
          <p:spPr>
            <a:xfrm>
              <a:off x="8233924" y="59989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sp>
        <p:nvSpPr>
          <p:cNvPr id="6" name="Дата 5">
            <a:extLst>
              <a:ext uri="{FF2B5EF4-FFF2-40B4-BE49-F238E27FC236}">
                <a16:creationId xmlns:a16="http://schemas.microsoft.com/office/drawing/2014/main" id="{DB39318A-941C-4981-9586-9D1AEA2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3F6-DD3E-48E5-A0B1-C71FD8A1323A}" type="datetime10">
              <a:rPr lang="ru-RU" smtClean="0"/>
              <a:t>23:11</a:t>
            </a:fld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3C4EA5-1E3E-4EE8-AEA9-CF0494E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3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49109"/>
            <a:ext cx="10364452" cy="400017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3200" cap="none" dirty="0"/>
              <a:t>Если число процессоров </a:t>
            </a:r>
            <a:r>
              <a:rPr lang="ru-RU" sz="3200" b="1" i="1" cap="none" dirty="0"/>
              <a:t>p</a:t>
            </a:r>
            <a:r>
              <a:rPr lang="ru-RU" sz="3200" cap="none" dirty="0"/>
              <a:t> меньше числа базовых подзадач </a:t>
            </a:r>
            <a:r>
              <a:rPr lang="ru-RU" sz="3200" b="1" i="1" cap="none" dirty="0"/>
              <a:t>m</a:t>
            </a:r>
            <a:r>
              <a:rPr lang="ru-RU" sz="3200" cap="none" dirty="0"/>
              <a:t> </a:t>
            </a:r>
            <a:r>
              <a:rPr lang="ru-RU" sz="3200" b="1" i="1" cap="none" dirty="0"/>
              <a:t>(p&lt;m)</a:t>
            </a:r>
            <a:r>
              <a:rPr lang="ru-RU" sz="3200" cap="none" dirty="0"/>
              <a:t>, базовые подзадачи могут быть укрупнены с тем, чтобы каждый процессор выполнял несколько операций умножения строк матрицы </a:t>
            </a:r>
            <a:r>
              <a:rPr lang="ru-RU" sz="3200" b="1" i="1" cap="none" dirty="0"/>
              <a:t>А</a:t>
            </a:r>
            <a:r>
              <a:rPr lang="ru-RU" sz="3200" cap="none" dirty="0"/>
              <a:t> и вектора </a:t>
            </a:r>
            <a:r>
              <a:rPr lang="ru-RU" sz="3200" b="1" i="1" cap="none" dirty="0"/>
              <a:t>b</a:t>
            </a:r>
            <a:r>
              <a:rPr lang="ru-RU" sz="3200" cap="none" dirty="0"/>
              <a:t>. В этом случае, по окончании вычислений каждая базовая подзадача будет содержать набор элементов результирующего вектора </a:t>
            </a:r>
            <a:r>
              <a:rPr lang="ru-RU" sz="3200" b="1" i="1" cap="none" dirty="0"/>
              <a:t>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88FB47-9E4E-427E-8520-E1D60355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9B0-A5B9-41AB-8B1A-0E7435815D8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6AB5F4-3FAF-4034-9263-75EE844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cap="none" dirty="0"/>
              <a:t>Распределение подзадач между процессорами вычислительной системы может быть выполнено с учетом возможности эффективного выполнения операции обобщенного сбора данных</a:t>
            </a:r>
            <a:endParaRPr lang="ru-RU" sz="2800" b="1" i="1" cap="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B94DC-B5C5-4B72-AECE-F552ED76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33F2-BE97-4111-B740-CA8485B70F35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38A8E-B500-4C59-8A9F-7BB3C8CE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7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800" cap="none" dirty="0"/>
                  <a:t>Время выполнения параллельного алгоритма, связанное непосредственно с вычислениями, составляет</a:t>
                </a:r>
                <a:endParaRPr lang="en-US" sz="2800" cap="none" dirty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𝑐𝑎𝑙𝑐</m:t>
                      </m:r>
                      <m:r>
                        <a:rPr lang="en-US" sz="3600" i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3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3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ru-RU" sz="2800" dirty="0"/>
              </a:p>
              <a:p>
                <a:pPr marL="114300" indent="0">
                  <a:buNone/>
                </a:pPr>
                <a:endParaRPr lang="ru-RU" sz="1800" dirty="0"/>
              </a:p>
              <a:p>
                <a:pPr marL="114300" indent="0">
                  <a:buNone/>
                </a:pPr>
                <a:r>
                  <a:rPr lang="ru-RU" sz="2800" cap="none" dirty="0"/>
                  <a:t>где </a:t>
                </a:r>
                <a:r>
                  <a:rPr lang="ru-RU" sz="2800" b="1" i="1" cap="none" dirty="0"/>
                  <a:t>τ</a:t>
                </a:r>
                <a:r>
                  <a:rPr lang="ru-RU" sz="2800" cap="none" dirty="0"/>
                  <a:t> есть время выполнения одной элементарной скалярной операции.</a:t>
                </a:r>
              </a:p>
              <a:p>
                <a:pPr marL="114300" indent="0">
                  <a:buNone/>
                </a:pPr>
                <a:endParaRPr lang="ru-RU" sz="2800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0" r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12B68ED-0738-42A3-BAE7-FBEC08DC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B205-67DC-4CC9-94C7-5D367E3147F3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066AEC-023B-42D1-B981-3B4F87C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94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cap="none" dirty="0"/>
              <a:t>Для распараллеливания данного алгоритма с помощью </a:t>
            </a:r>
            <a:r>
              <a:rPr lang="en-US" sz="2800" b="1" i="1" cap="none" dirty="0"/>
              <a:t>OpenMP</a:t>
            </a:r>
            <a:r>
              <a:rPr lang="en-US" sz="2800" cap="none" dirty="0"/>
              <a:t> </a:t>
            </a:r>
            <a:r>
              <a:rPr lang="ru-RU" sz="2800" cap="none" dirty="0"/>
              <a:t>достаточно для главного цикла добавить директиву</a:t>
            </a:r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r>
              <a:rPr lang="en-US" sz="2800" b="1" cap="none" dirty="0"/>
              <a:t>#pragma omp parallel for</a:t>
            </a:r>
          </a:p>
          <a:p>
            <a:pPr marL="114300" indent="0">
              <a:buNone/>
            </a:pPr>
            <a:endParaRPr lang="en-US" sz="2800" b="1" cap="none" dirty="0"/>
          </a:p>
          <a:p>
            <a:pPr marL="114300" indent="0">
              <a:buNone/>
            </a:pPr>
            <a:r>
              <a:rPr lang="ru-RU" sz="2800" b="1" cap="none" dirty="0">
                <a:solidFill>
                  <a:srgbClr val="0070C0"/>
                </a:solidFill>
              </a:rPr>
              <a:t>Аналогичным образом можно разбить задачу на подзадачи по столбцам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74E9A-D7FB-47EC-9822-A1529B6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0F9A-019F-47DA-88EA-D187C841ECE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99094-4FA0-4AD0-9A2C-FBF41CDF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9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700808"/>
            <a:ext cx="10364452" cy="34241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b="1" cap="none" dirty="0"/>
              <a:t>Способы распределения данных: </a:t>
            </a:r>
            <a:r>
              <a:rPr lang="ru-RU" sz="2400" b="1" cap="none" dirty="0">
                <a:solidFill>
                  <a:srgbClr val="0070C0"/>
                </a:solidFill>
              </a:rPr>
              <a:t>блочная схема</a:t>
            </a:r>
          </a:p>
          <a:p>
            <a:pPr marL="114300" indent="0">
              <a:buNone/>
            </a:pPr>
            <a:r>
              <a:rPr lang="ru-RU" sz="2400" i="1" cap="none" dirty="0"/>
              <a:t>предполагается, что количество процессоров </a:t>
            </a:r>
            <a:r>
              <a:rPr lang="ru-RU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ru-RU" sz="24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s·q</a:t>
            </a:r>
            <a:r>
              <a:rPr lang="ru-RU" sz="2400" i="1" cap="none" dirty="0"/>
              <a:t>, количество строк матрицы является кратным </a:t>
            </a:r>
            <a:r>
              <a:rPr lang="ru-RU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cap="none" dirty="0"/>
              <a:t>, а количество столбцов – кратным </a:t>
            </a:r>
            <a:r>
              <a:rPr lang="ru-RU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400" i="1" cap="none" dirty="0"/>
              <a:t>, то есть </a:t>
            </a:r>
            <a:r>
              <a:rPr lang="ru-RU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ru-RU" sz="24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k·s</a:t>
            </a:r>
            <a:r>
              <a:rPr lang="ru-RU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ru-RU" sz="24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n·q</a:t>
            </a:r>
            <a:endParaRPr lang="ru-RU" sz="2400" b="1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48" y="3536146"/>
            <a:ext cx="2088232" cy="19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4" y="3684471"/>
            <a:ext cx="4199520" cy="17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627" y="3742066"/>
            <a:ext cx="4001679" cy="15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571175"/>
            <a:ext cx="4392488" cy="10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BA5E6793-89E9-416A-86D9-AC716A50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0C1E-B883-453E-B818-3DE0B53149D3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ADFCF7-5F52-4F6A-9688-17A2BE8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3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844824"/>
            <a:ext cx="11089232" cy="45559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b="1" i="1" cap="none" dirty="0"/>
              <a:t>Базовая подзадача определяется на основе вычислений, выполняемых над матричными блоками:</a:t>
            </a:r>
          </a:p>
          <a:p>
            <a:r>
              <a:rPr lang="ru-RU" sz="2400" i="1" cap="none" dirty="0"/>
              <a:t>Подзадачи нумеруются индексами (i, j) располагаемыми в подзадачах матричных блоков</a:t>
            </a:r>
          </a:p>
          <a:p>
            <a:r>
              <a:rPr lang="ru-RU" sz="2400" i="1" cap="none" dirty="0"/>
              <a:t>Подзадачи выполняют умножение содержащегося в них блока матрицы </a:t>
            </a:r>
            <a:r>
              <a:rPr lang="ru-RU" sz="2400" b="1" i="1" cap="none" dirty="0"/>
              <a:t>A </a:t>
            </a:r>
            <a:r>
              <a:rPr lang="ru-RU" sz="2400" i="1" cap="none" dirty="0"/>
              <a:t>на блок вектора </a:t>
            </a:r>
            <a:r>
              <a:rPr lang="ru-RU" sz="2400" b="1" i="1" cap="none" dirty="0"/>
              <a:t>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7" y="4648542"/>
            <a:ext cx="4520389" cy="60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95" y="5410454"/>
            <a:ext cx="5611184" cy="6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68209" y="6093296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Продолжение</a:t>
            </a:r>
            <a:r>
              <a:rPr lang="en-US" dirty="0"/>
              <a:t> &gt;&gt;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CA33A-F83E-44A0-AA17-233E570E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B4F9-B4E4-4F7D-B98B-8F8BB3CF0D59}" type="datetime10">
              <a:rPr lang="ru-RU" smtClean="0"/>
              <a:t>23:11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EA1CB-4F64-4075-9374-137B0C0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1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2180042"/>
            <a:ext cx="10521503" cy="4800600"/>
          </a:xfrm>
        </p:spPr>
        <p:txBody>
          <a:bodyPr>
            <a:normAutofit/>
          </a:bodyPr>
          <a:lstStyle/>
          <a:p>
            <a:r>
              <a:rPr lang="ru-RU" sz="2400" i="1" cap="none" dirty="0"/>
              <a:t>После перемножения блоков матрицы </a:t>
            </a:r>
            <a:r>
              <a:rPr lang="ru-RU" sz="2400" b="1" i="1" cap="none" dirty="0"/>
              <a:t>A</a:t>
            </a:r>
            <a:r>
              <a:rPr lang="ru-RU" sz="2400" i="1" cap="none" dirty="0"/>
              <a:t> и вектора </a:t>
            </a:r>
            <a:r>
              <a:rPr lang="ru-RU" sz="2400" b="1" i="1" cap="none" dirty="0"/>
              <a:t>b</a:t>
            </a:r>
            <a:r>
              <a:rPr lang="ru-RU" sz="2400" i="1" cap="none" dirty="0"/>
              <a:t> каждая подзадача (</a:t>
            </a:r>
            <a:r>
              <a:rPr lang="ru-RU" sz="2400" i="1" cap="none" dirty="0" err="1"/>
              <a:t>i,j</a:t>
            </a:r>
            <a:r>
              <a:rPr lang="ru-RU" sz="2400" i="1" cap="none" dirty="0"/>
              <a:t>) будет содержать вектор частичных результатов </a:t>
            </a:r>
            <a:r>
              <a:rPr lang="ru-RU" sz="2400" b="1" i="1" cap="none" dirty="0"/>
              <a:t>c'(</a:t>
            </a:r>
            <a:r>
              <a:rPr lang="ru-RU" sz="2400" b="1" i="1" cap="none" dirty="0" err="1"/>
              <a:t>i,j</a:t>
            </a:r>
            <a:r>
              <a:rPr lang="ru-RU" sz="2400" b="1" i="1" cap="none" dirty="0"/>
              <a:t>)</a:t>
            </a:r>
            <a:r>
              <a:rPr lang="ru-RU" sz="2400" i="1" cap="none" dirty="0"/>
              <a:t>,</a:t>
            </a:r>
            <a:endParaRPr lang="ru-RU" sz="2400" b="1" i="1" cap="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68" y="3702805"/>
            <a:ext cx="9955864" cy="175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E451D0B-267F-4F5C-9C51-305F771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6847-4B8A-4401-8E66-6389868A30BF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03CAC-4479-43AC-B691-FA2735BA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99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1772816"/>
            <a:ext cx="11017224" cy="46279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организуем вычисления таким образом, чтобы при завершении расчетов вектор </a:t>
            </a:r>
            <a:r>
              <a:rPr lang="ru-RU" sz="2400" b="1" i="1" cap="none" dirty="0"/>
              <a:t>c</a:t>
            </a:r>
            <a:r>
              <a:rPr lang="ru-RU" sz="2400" cap="none" dirty="0"/>
              <a:t> располагался поблочно в</a:t>
            </a:r>
            <a:r>
              <a:rPr lang="en-US" sz="2400" cap="none" dirty="0"/>
              <a:t> </a:t>
            </a:r>
            <a:r>
              <a:rPr lang="ru-RU" sz="2400" cap="none" dirty="0"/>
              <a:t>каждой из вертикальных полос блоков матрицы </a:t>
            </a:r>
            <a:r>
              <a:rPr lang="ru-RU" sz="2400" b="1" i="1" cap="none" dirty="0"/>
              <a:t>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924944"/>
            <a:ext cx="6408712" cy="356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E4C9412-164C-473B-986E-8C08835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21DB-E61B-46F7-B899-796C832E55CE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04355-DD7D-4EBB-86E6-0BD82982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5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988840"/>
                <a:ext cx="11233248" cy="441196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800" cap="none" dirty="0"/>
                  <a:t>Размер блоков матрицы </a:t>
                </a:r>
                <a:r>
                  <a:rPr lang="ru-RU" sz="2800" b="1" i="1" cap="none" dirty="0"/>
                  <a:t>А</a:t>
                </a:r>
                <a:r>
                  <a:rPr lang="ru-RU" sz="2800" cap="none" dirty="0"/>
                  <a:t> может быть подобран таким образом, чтобы общее количество базовых подзадач совпадало с числом процессоров </a:t>
                </a:r>
                <a:r>
                  <a:rPr lang="ru-RU" sz="2800" b="1" i="1" cap="none" dirty="0"/>
                  <a:t>p</a:t>
                </a:r>
                <a:r>
                  <a:rPr lang="ru-RU" sz="2800" cap="none" dirty="0"/>
                  <a:t>, </a:t>
                </a:r>
                <a:r>
                  <a:rPr lang="ru-RU" sz="2800" b="1" i="1" cap="none" dirty="0"/>
                  <a:t>p=</a:t>
                </a:r>
                <a:r>
                  <a:rPr lang="ru-RU" sz="2800" b="1" i="1" cap="none" dirty="0" err="1"/>
                  <a:t>s·q</a:t>
                </a:r>
                <a:endParaRPr lang="en-US" sz="2800" b="1" i="1" cap="none" dirty="0"/>
              </a:p>
              <a:p>
                <a:pPr marL="114300" indent="0">
                  <a:buNone/>
                </a:pPr>
                <a:endParaRPr lang="ru-RU" sz="800" i="1" cap="none" dirty="0"/>
              </a:p>
              <a:p>
                <a:pPr marL="114300" indent="0">
                  <a:buNone/>
                </a:pPr>
                <a:r>
                  <a:rPr lang="ru-RU" sz="2800" i="1" cap="none" dirty="0"/>
                  <a:t>Общее время умножения блоков матрицы </a:t>
                </a:r>
                <a:r>
                  <a:rPr lang="ru-RU" sz="2800" b="1" i="1" cap="none" dirty="0"/>
                  <a:t>А</a:t>
                </a:r>
                <a:r>
                  <a:rPr lang="ru-RU" sz="2800" i="1" cap="none" dirty="0"/>
                  <a:t> и вектора </a:t>
                </a:r>
                <a:r>
                  <a:rPr lang="ru-RU" sz="2800" b="1" i="1" cap="none" dirty="0"/>
                  <a:t>b</a:t>
                </a:r>
                <a:r>
                  <a:rPr lang="ru-RU" sz="2800" i="1" cap="none" dirty="0"/>
                  <a:t> может быть определено как</a:t>
                </a:r>
                <a:endParaRPr lang="en-US" sz="2800" i="1" cap="none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𝑐𝑎𝑙𝑐</m:t>
                      </m:r>
                      <m:r>
                        <a:rPr lang="en-US" sz="2400" i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ru-RU" sz="1800" dirty="0"/>
              </a:p>
              <a:p>
                <a:pPr marL="114300" indent="0">
                  <a:buNone/>
                </a:pPr>
                <a:endParaRPr lang="en-US" sz="2400" i="1" dirty="0"/>
              </a:p>
              <a:p>
                <a:pPr marL="11430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988840"/>
                <a:ext cx="11233248" cy="4411960"/>
              </a:xfrm>
              <a:blipFill>
                <a:blip r:embed="rId2"/>
                <a:stretch>
                  <a:fillRect l="-54" t="-138" r="-1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8725A51-EC98-49EA-9023-D2D80892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506D-E603-4D3C-967A-43BACC81C997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D1412F-AE46-4DDD-96EF-5FB2F3B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Умножение матрицы на вектор</a:t>
            </a:r>
            <a:endParaRPr lang="en-US" sz="2400" b="1" dirty="0"/>
          </a:p>
          <a:p>
            <a:r>
              <a:rPr lang="ru-RU" sz="2400" b="1" dirty="0"/>
              <a:t>Умножение матриц</a:t>
            </a:r>
          </a:p>
          <a:p>
            <a:r>
              <a:rPr lang="ru-RU" sz="2400" b="1" dirty="0"/>
              <a:t>Блочные алгоритмы умножения матриц</a:t>
            </a:r>
          </a:p>
          <a:p>
            <a:r>
              <a:rPr lang="ru-RU" sz="2400" b="1" dirty="0"/>
              <a:t>Алгоритмы Фокса и </a:t>
            </a:r>
            <a:r>
              <a:rPr lang="ru-RU" sz="2400" b="1" dirty="0" err="1"/>
              <a:t>Кэннона</a:t>
            </a:r>
            <a:endParaRPr lang="ru-RU" sz="2400" b="1" dirty="0"/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B8ED0-0F6C-4B16-ABFF-F87A1C4A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EAB3-0699-4A2A-9547-92C881A4495B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DB6F2D-1500-4074-A589-BD24534B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8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F0"/>
                </a:solidFill>
              </a:rPr>
              <a:t>Ленточная схема</a:t>
            </a:r>
          </a:p>
        </p:txBody>
      </p:sp>
      <p:pic>
        <p:nvPicPr>
          <p:cNvPr id="13314" name="Picture 2" descr="http://www.hpcc.unn.ru/image.php?id=87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764704"/>
            <a:ext cx="39719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9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00323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или</a:t>
            </a:r>
          </a:p>
          <a:p>
            <a:pPr marL="114300" indent="0">
              <a:buNone/>
            </a:pPr>
            <a:endParaRPr lang="en-US" sz="2400" i="1" dirty="0"/>
          </a:p>
          <a:p>
            <a:pPr marL="114300" indent="0">
              <a:buNone/>
            </a:pPr>
            <a:endParaRPr lang="ru-RU" sz="2400" i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8" y="2275627"/>
            <a:ext cx="1781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0" y="4264822"/>
            <a:ext cx="10749020" cy="13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FD08533-2272-4C4B-B455-094926D3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8D70-9367-4424-94BB-949B291D1083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CFFA35-D7A8-48DF-8F88-4C399F1E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8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403" y="1994952"/>
            <a:ext cx="1072919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cap="none" dirty="0"/>
              <a:t>Задача умножения матриц может быть сведена к выполнению </a:t>
            </a:r>
            <a:r>
              <a:rPr lang="ru-RU" sz="3200" b="1" i="1" cap="none" dirty="0" err="1"/>
              <a:t>m·n</a:t>
            </a:r>
            <a:r>
              <a:rPr lang="ru-RU" sz="3200" cap="none" dirty="0"/>
              <a:t> независимых операций умножения строк матрицы </a:t>
            </a:r>
            <a:r>
              <a:rPr lang="ru-RU" sz="3200" b="1" i="1" cap="none" dirty="0"/>
              <a:t>A</a:t>
            </a:r>
            <a:r>
              <a:rPr lang="ru-RU" sz="3200" cap="none" dirty="0"/>
              <a:t> на столбцы матрицы </a:t>
            </a:r>
            <a:r>
              <a:rPr lang="ru-RU" sz="3200" b="1" i="1" cap="none" dirty="0"/>
              <a:t>B</a:t>
            </a:r>
          </a:p>
          <a:p>
            <a:pPr marL="114300" indent="0">
              <a:buNone/>
            </a:pPr>
            <a:endParaRPr lang="en-US" sz="2400" i="1" dirty="0"/>
          </a:p>
          <a:p>
            <a:pPr marL="114300" indent="0">
              <a:buNone/>
            </a:pPr>
            <a:endParaRPr lang="ru-RU" sz="2400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81" y="4077072"/>
            <a:ext cx="9694235" cy="14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0D82F7A-DFD0-4B1C-93B2-4B1FDB3E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D570-A241-4CBD-9C44-6DD124A691C7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F8BD8-D48E-493C-8854-9645468C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6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4" y="1869062"/>
            <a:ext cx="10654834" cy="460648"/>
          </a:xfrm>
          <a:solidFill>
            <a:srgbClr val="00B0F0">
              <a:alpha val="23000"/>
            </a:srgbClr>
          </a:solidFill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Последовательный алгоритм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74" y="2329710"/>
            <a:ext cx="1065483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MatrixA[Size][Size];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MatrixB[Size][Size];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MatrixC[Size][Size];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i,j,k;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 i++){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j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 j++){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MatrixC[i][j] = 0;</a:t>
            </a: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(k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k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 k++)</a:t>
            </a:r>
            <a:endParaRPr lang="ru-RU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MatrixC[i][j] = MatrixC[i][j] +</a:t>
            </a:r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MatrixA[i][k]*MatrixB[k][j];</a:t>
            </a:r>
          </a:p>
          <a:p>
            <a:pPr marL="114300"/>
            <a:r>
              <a:rPr lang="ru-RU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en-GB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774" y="5192032"/>
            <a:ext cx="10654834" cy="1477328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при выполнении одной итерации внешнего цикла (цикла по переменной i) вычисляется одна строка результирующей матрицы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вычисления всех элементов матрицы </a:t>
            </a:r>
            <a:r>
              <a:rPr lang="ru-RU" b="1" i="1" dirty="0"/>
              <a:t>С</a:t>
            </a:r>
            <a:r>
              <a:rPr lang="ru-RU" dirty="0"/>
              <a:t> размером </a:t>
            </a:r>
            <a:r>
              <a:rPr lang="ru-RU" b="1" i="1" dirty="0"/>
              <a:t>n*n</a:t>
            </a:r>
            <a:r>
              <a:rPr lang="ru-RU" dirty="0"/>
              <a:t> необходимо выполнить </a:t>
            </a:r>
            <a:r>
              <a:rPr lang="ru-RU" b="1" i="1" dirty="0"/>
              <a:t>n</a:t>
            </a:r>
            <a:r>
              <a:rPr lang="ru-RU" b="1" i="1" baseline="30000" dirty="0"/>
              <a:t>2</a:t>
            </a:r>
            <a:r>
              <a:rPr lang="ru-RU" b="1" i="1" dirty="0"/>
              <a:t> * ( 2 n - 1 ) </a:t>
            </a:r>
            <a:r>
              <a:rPr lang="ru-RU" dirty="0"/>
              <a:t>скалярных операций и затратить время </a:t>
            </a:r>
            <a:r>
              <a:rPr lang="ru-RU" b="1" dirty="0"/>
              <a:t>T1 =</a:t>
            </a:r>
            <a:r>
              <a:rPr lang="ru-RU" dirty="0"/>
              <a:t> </a:t>
            </a:r>
            <a:r>
              <a:rPr lang="ru-RU" b="1" i="1" dirty="0"/>
              <a:t>n</a:t>
            </a:r>
            <a:r>
              <a:rPr lang="ru-RU" b="1" i="1" baseline="30000" dirty="0"/>
              <a:t>2</a:t>
            </a:r>
            <a:r>
              <a:rPr lang="ru-RU" b="1" i="1" dirty="0"/>
              <a:t> * ( 2 n - 1 ) * t</a:t>
            </a:r>
            <a:r>
              <a:rPr lang="ru-RU" dirty="0"/>
              <a:t>, где </a:t>
            </a:r>
            <a:r>
              <a:rPr lang="ru-RU" b="1" i="1" dirty="0"/>
              <a:t>t</a:t>
            </a:r>
            <a:r>
              <a:rPr lang="ru-RU" dirty="0"/>
              <a:t> есть время выполнения одной элементарной скалярной операции.</a:t>
            </a:r>
            <a:endParaRPr lang="ru-RU" b="1" i="1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9B244DB-EDEE-4D65-BF05-75FF90E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9037" y="655528"/>
            <a:ext cx="2743200" cy="365125"/>
          </a:xfrm>
        </p:spPr>
        <p:txBody>
          <a:bodyPr/>
          <a:lstStyle/>
          <a:p>
            <a:fld id="{84876E43-C314-4D8F-9FE6-268D79D89A2F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3A5F1-250B-4B8C-981D-5719008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022" y="207175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3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464" y="1700808"/>
            <a:ext cx="9577064" cy="469999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sz="2400" cap="none" dirty="0"/>
              <a:t>Для построения параллельного алгоритма в качестве базовой подзадачи можно выделить процедуру вычисления одного из элементов матрицы </a:t>
            </a:r>
            <a:r>
              <a:rPr lang="ru-RU" sz="2400" b="1" i="1" cap="none" dirty="0"/>
              <a:t>С</a:t>
            </a:r>
          </a:p>
          <a:p>
            <a:pPr marL="114300" indent="0">
              <a:buNone/>
            </a:pPr>
            <a:endParaRPr lang="ru-RU" sz="2400" b="1" i="1" dirty="0"/>
          </a:p>
          <a:p>
            <a:pPr marL="114300" indent="0">
              <a:buNone/>
            </a:pPr>
            <a:endParaRPr lang="en-US" sz="2400" i="1" dirty="0"/>
          </a:p>
          <a:p>
            <a:pPr marL="114300" indent="0">
              <a:buNone/>
            </a:pPr>
            <a:endParaRPr lang="en-US" sz="800" i="1" dirty="0"/>
          </a:p>
          <a:p>
            <a:pPr marL="114300" indent="0">
              <a:buNone/>
            </a:pPr>
            <a:r>
              <a:rPr lang="ru-RU" sz="2400" i="1" cap="none" dirty="0">
                <a:solidFill>
                  <a:srgbClr val="C00000"/>
                </a:solidFill>
              </a:rPr>
              <a:t>При таком подходе количество базовых подзадач равно </a:t>
            </a:r>
            <a:r>
              <a:rPr lang="ru-RU" sz="2400" b="1" i="1" cap="none" dirty="0">
                <a:solidFill>
                  <a:srgbClr val="C00000"/>
                </a:solidFill>
              </a:rPr>
              <a:t>n</a:t>
            </a:r>
            <a:r>
              <a:rPr lang="ru-RU" sz="2400" b="1" i="1" cap="none" baseline="30000" dirty="0">
                <a:solidFill>
                  <a:srgbClr val="C00000"/>
                </a:solidFill>
              </a:rPr>
              <a:t>2</a:t>
            </a:r>
            <a:r>
              <a:rPr lang="ru-RU" sz="2400" i="1" cap="none" dirty="0">
                <a:solidFill>
                  <a:srgbClr val="C00000"/>
                </a:solidFill>
              </a:rPr>
              <a:t> – является избыточным!</a:t>
            </a:r>
          </a:p>
          <a:p>
            <a:pPr marL="114300" indent="0">
              <a:buNone/>
            </a:pPr>
            <a:r>
              <a:rPr lang="ru-RU" sz="2400" i="1" cap="none" dirty="0"/>
              <a:t>Поэтому в качестве базовой подзадачи лучше выбрать процедуру вычисления всех элементов одной из строк матрицы </a:t>
            </a:r>
            <a:r>
              <a:rPr lang="en-US" sz="2400" b="1" i="1" cap="none" dirty="0"/>
              <a:t>C</a:t>
            </a:r>
            <a:r>
              <a:rPr lang="ru-RU" sz="2400" i="1" cap="none" dirty="0"/>
              <a:t>, в данном случае количество подзадач будет равно </a:t>
            </a:r>
            <a:r>
              <a:rPr lang="en-US" sz="2400" b="1" i="1" cap="none" dirty="0"/>
              <a:t>n</a:t>
            </a:r>
            <a:r>
              <a:rPr lang="en-US" sz="2400" i="1" cap="none" dirty="0"/>
              <a:t>.</a:t>
            </a:r>
            <a:endParaRPr lang="ru-RU" sz="2400" i="1" cap="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867026"/>
            <a:ext cx="7488832" cy="75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623BFA9-BB54-4A8C-85C7-4ECCA78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9257-9939-4474-8410-8F06AD3328EC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29E935-619E-459B-B46C-046A2B4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3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600200"/>
            <a:ext cx="10585176" cy="463928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2400" b="1" cap="none" dirty="0">
                <a:solidFill>
                  <a:srgbClr val="0070C0"/>
                </a:solidFill>
              </a:rPr>
              <a:t>Ленточная схема </a:t>
            </a:r>
          </a:p>
          <a:p>
            <a:pPr marL="114300" indent="0">
              <a:buNone/>
            </a:pPr>
            <a:r>
              <a:rPr lang="ru-RU" sz="2400" cap="none" dirty="0"/>
              <a:t>(разбиение матрицы </a:t>
            </a:r>
            <a:r>
              <a:rPr lang="ru-RU" sz="2400" b="1" i="1" cap="none" dirty="0"/>
              <a:t>A</a:t>
            </a:r>
            <a:r>
              <a:rPr lang="ru-RU" sz="2400" cap="none" dirty="0"/>
              <a:t> по строкам и матрицы </a:t>
            </a:r>
            <a:r>
              <a:rPr lang="ru-RU" sz="2400" b="1" i="1" cap="none" dirty="0"/>
              <a:t>B</a:t>
            </a:r>
            <a:r>
              <a:rPr lang="ru-RU" sz="2400" cap="none" dirty="0"/>
              <a:t> по столбцам)</a:t>
            </a:r>
          </a:p>
          <a:p>
            <a:pPr marL="114300" indent="0">
              <a:buNone/>
            </a:pPr>
            <a:endParaRPr lang="ru-RU" sz="2400" i="1" cap="none" dirty="0"/>
          </a:p>
          <a:p>
            <a:pPr marL="114300" indent="0">
              <a:buNone/>
            </a:pPr>
            <a:endParaRPr lang="ru-RU" sz="2400" i="1" cap="none" dirty="0"/>
          </a:p>
          <a:p>
            <a:pPr marL="114300" indent="0">
              <a:buNone/>
            </a:pPr>
            <a:endParaRPr lang="ru-RU" sz="2400" i="1" cap="none" dirty="0"/>
          </a:p>
          <a:p>
            <a:pPr marL="114300" indent="0">
              <a:buNone/>
            </a:pPr>
            <a:endParaRPr lang="ru-RU" sz="800" i="1" cap="none" dirty="0"/>
          </a:p>
          <a:p>
            <a:pPr marL="114300" indent="0">
              <a:buNone/>
            </a:pPr>
            <a:endParaRPr lang="ru-RU" sz="900" i="1" cap="none" dirty="0"/>
          </a:p>
          <a:p>
            <a:pPr marL="114300" indent="0">
              <a:buNone/>
            </a:pPr>
            <a:r>
              <a:rPr lang="ru-RU" sz="2400" cap="none" dirty="0"/>
              <a:t>Если число процессоров </a:t>
            </a:r>
            <a:r>
              <a:rPr lang="ru-RU" sz="2400" b="1" i="1" cap="none" dirty="0"/>
              <a:t>p</a:t>
            </a:r>
            <a:r>
              <a:rPr lang="ru-RU" sz="2400" cap="none" dirty="0"/>
              <a:t> меньше числа базовых подзадач </a:t>
            </a:r>
            <a:r>
              <a:rPr lang="ru-RU" sz="2400" b="1" i="1" cap="none" dirty="0"/>
              <a:t>n (p&lt;n), </a:t>
            </a:r>
            <a:r>
              <a:rPr lang="ru-RU" sz="2400" cap="none" dirty="0"/>
              <a:t>базовые подзадачи могут быть укрупнены с тем, чтобы каждый процессор вычислял несколько строк результирующей матрицы </a:t>
            </a:r>
            <a:r>
              <a:rPr lang="ru-RU" sz="2400" b="1" i="1" cap="none" dirty="0"/>
              <a:t>С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636912"/>
            <a:ext cx="4176464" cy="219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D8F600E-D45C-40D3-803F-48F5A64B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D7B8-692D-49ED-8926-04C0BF59770C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35020-83C6-4074-97E4-F36A0EE2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5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4384" y="1907446"/>
            <a:ext cx="8003232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400" dirty="0"/>
              <a:t>Схема информационного взаимодействия</a:t>
            </a:r>
            <a:endParaRPr lang="ru-RU" sz="2400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64" y="2692674"/>
            <a:ext cx="7020272" cy="32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5B29BD5-B061-4340-AA09-B6DB32B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941B-7A9F-4CBD-A342-7C0CAA5F412A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EFAB5-AECA-4DE0-8D64-985C1BC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6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71464" y="2060848"/>
                <a:ext cx="10098836" cy="433995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i="1" cap="none" dirty="0"/>
                  <a:t>Время выполнения параллельного алгоритма, связанное непосредственно с вычислениями, составляет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𝑐𝑎𝑙𝑐</m:t>
                      </m:r>
                      <m:r>
                        <a:rPr lang="en-US" sz="3200" i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ru-RU" sz="2400" dirty="0"/>
              </a:p>
              <a:p>
                <a:pPr marL="114300" indent="0">
                  <a:buNone/>
                </a:pPr>
                <a:endParaRPr lang="ru-RU" sz="1600" dirty="0"/>
              </a:p>
              <a:p>
                <a:pPr marL="114300" indent="0">
                  <a:buNone/>
                </a:pPr>
                <a:r>
                  <a:rPr lang="ru-RU" sz="2400" cap="none" dirty="0"/>
                  <a:t>где </a:t>
                </a:r>
                <a:r>
                  <a:rPr lang="ru-RU" sz="2400" b="1" i="1" cap="none" dirty="0"/>
                  <a:t>τ</a:t>
                </a:r>
                <a:r>
                  <a:rPr lang="ru-RU" sz="2400" cap="none" dirty="0"/>
                  <a:t> есть время выполнения одной элементарной скалярной операции</a:t>
                </a:r>
              </a:p>
              <a:p>
                <a:pPr marL="11430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464" y="2060848"/>
                <a:ext cx="10098836" cy="4339952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A97E886A-1948-43B6-8D56-78E247DA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FA19-2D6E-477D-B65B-F78D874BD361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4709F4-897B-4F09-95EA-6280D63E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50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7489" y="2060848"/>
            <a:ext cx="9026522" cy="433995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400" i="1" cap="none" dirty="0"/>
              <a:t>Другой возможный вариант распределения данных состоит в разбиении матриц A и B по</a:t>
            </a:r>
            <a:r>
              <a:rPr lang="en-US" sz="2400" i="1" cap="none" dirty="0"/>
              <a:t> </a:t>
            </a:r>
            <a:r>
              <a:rPr lang="ru-RU" sz="2400" i="1" cap="none" dirty="0"/>
              <a:t>строкам</a:t>
            </a:r>
            <a:endParaRPr lang="en-US" sz="2400" i="1" cap="none" dirty="0"/>
          </a:p>
          <a:p>
            <a:pPr marL="114300" indent="0" algn="ctr">
              <a:buNone/>
            </a:pPr>
            <a:endParaRPr lang="ru-RU" sz="2400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76" y="3271425"/>
            <a:ext cx="5769248" cy="29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97833EB-D355-4EA3-86DA-2EF7387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4FA-25F0-4690-B7A8-84C71F43E793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B54E48-EBFE-47E8-8F87-1ED81F0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6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16832"/>
            <a:ext cx="10364452" cy="4176463"/>
          </a:xfrm>
        </p:spPr>
        <p:txBody>
          <a:bodyPr>
            <a:normAutofit lnSpcReduction="10000"/>
          </a:bodyPr>
          <a:lstStyle/>
          <a:p>
            <a:r>
              <a:rPr lang="ru-RU" sz="2400" cap="none" dirty="0"/>
              <a:t>При построении параллельных способов выполнения матричного умножения наряду с рассмотрением матриц в виде наборов строк и столбцов широко используется блочное представление матриц</a:t>
            </a:r>
          </a:p>
          <a:p>
            <a:r>
              <a:rPr lang="ru-RU" sz="2400" cap="none" dirty="0"/>
              <a:t>Рассмотрим более подробно данный способ организации вычислений</a:t>
            </a:r>
          </a:p>
          <a:p>
            <a:r>
              <a:rPr lang="ru-RU" sz="2400" cap="none" dirty="0"/>
              <a:t>В этом случае не только результирующая матрица, но и матрицы-аргументы матричного умножения разделяются между потоками параллельной программы на прямоугольные блоки. Такой подход позволяет добиться большей локализации данных и повысить эффективность использования кэш памяти</a:t>
            </a:r>
            <a:endParaRPr lang="ru-RU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8673-CDFE-4586-A43C-8B0B0520F51C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A2B4E1-2B30-477D-950C-090D0A6F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6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4000" b="1" cap="none" dirty="0"/>
              <a:t>Операция умножения матриц является одной из основных задач матричных вычислений</a:t>
            </a:r>
          </a:p>
          <a:p>
            <a:r>
              <a:rPr lang="ru-RU" sz="3600" cap="none" dirty="0"/>
              <a:t>Матричные операции представляют собой классическую область применения параллельных вычислений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3AC61-8DCA-42E6-B494-7212D0D8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937-0F6D-4FAA-9CE7-F91E9EFB855D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A891D-0B09-4D4B-B289-B183CA49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КЭШ-ПАМЯТЬ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16833"/>
            <a:ext cx="10364452" cy="3874368"/>
          </a:xfrm>
        </p:spPr>
        <p:txBody>
          <a:bodyPr>
            <a:normAutofit/>
          </a:bodyPr>
          <a:lstStyle/>
          <a:p>
            <a:r>
              <a:rPr lang="ru-RU" sz="2400" cap="none" dirty="0"/>
              <a:t>Современные процессоры, оснащены кэшем, который состоит, как правило, из 2–х или 3-х уровней</a:t>
            </a:r>
          </a:p>
          <a:p>
            <a:pPr marL="114300" indent="0">
              <a:buNone/>
            </a:pPr>
            <a:endParaRPr lang="ru-RU" sz="800" dirty="0"/>
          </a:p>
        </p:txBody>
      </p:sp>
      <p:pic>
        <p:nvPicPr>
          <p:cNvPr id="4098" name="Picture 2" descr="http://we-it.net/images/images3/cache_memory_processor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930236"/>
            <a:ext cx="4392488" cy="34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E488-02A1-4631-B094-2F539190331C}" type="datetime8">
              <a:rPr lang="ru-RU" smtClean="0"/>
              <a:t>10.09.2023 23:11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7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КЭШ-ПАМЯТЬ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cap="none" dirty="0"/>
              <a:t>Кэш память первого уровня (L1)</a:t>
            </a:r>
            <a:r>
              <a:rPr lang="ru-RU" sz="2400" cap="none" dirty="0"/>
              <a:t> - самый быстрый, но по объему меньший, чем у остальных. С ним напрямую работает ядро процессора. Кэш память 1-го уровня имеет наименьшую латентность (время доступа).</a:t>
            </a:r>
          </a:p>
          <a:p>
            <a:r>
              <a:rPr lang="ru-RU" sz="2400" b="1" cap="none" dirty="0"/>
              <a:t>Кэш память второго уровня (L2)</a:t>
            </a:r>
            <a:r>
              <a:rPr lang="ru-RU" sz="2400" cap="none" dirty="0"/>
              <a:t> – объем этой памяти значительно больше, чем кэш память первого уровня.</a:t>
            </a:r>
          </a:p>
          <a:p>
            <a:r>
              <a:rPr lang="ru-RU" sz="2400" b="1" cap="none" dirty="0"/>
              <a:t>Кэш память третьего уровня (L3)</a:t>
            </a:r>
            <a:r>
              <a:rPr lang="ru-RU" sz="2400" cap="none" dirty="0"/>
              <a:t> – кэш память с большим объемом и более медленная чем L2.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20FC-0C72-4F3F-9DA9-21FE4002B746}" type="datetime8">
              <a:rPr lang="ru-RU" smtClean="0"/>
              <a:t>10.09.2023 23:11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70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КЭШ-ПАМЯТЬ ПРОЦЕССОРА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cap="none" dirty="0"/>
              <a:t>В классическом варианте существовало 2 уровня кэш-памяти – 1-ий и второй уровень. 3-ий уровень по организации отличается от кэш памяти 2-ого уровня. </a:t>
            </a:r>
          </a:p>
          <a:p>
            <a:r>
              <a:rPr lang="ru-RU" sz="2400" cap="none" dirty="0"/>
              <a:t>Если данные не обрабатываются или процессор должен обработать срочные данные, то для освобождения кэш памяти 2-ого уровня данные перемещаются в кэш память 3-го уровня.</a:t>
            </a:r>
          </a:p>
          <a:p>
            <a:r>
              <a:rPr lang="ru-RU" sz="2400" cap="none" dirty="0"/>
              <a:t>Кэш память L3 больше по размеру, однако, и медленнее, чем L2 (шина между L2 и L3 более узкая, чем шина между L1 и L2), но все же её скорость, выше скорости оперативной памяти.</a:t>
            </a:r>
            <a:endParaRPr lang="ru-RU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BC39-DDB7-4FD3-B643-810431469709}" type="datetime8">
              <a:rPr lang="ru-RU" smtClean="0"/>
              <a:t>10.09.2023 23:11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37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sz="2800" cap="none" dirty="0"/>
              <a:t>При блочном способе разделения данных исходные матрицы </a:t>
            </a:r>
            <a:r>
              <a:rPr lang="ru-RU" sz="2800" b="1" cap="none" dirty="0"/>
              <a:t>А</a:t>
            </a:r>
            <a:r>
              <a:rPr lang="ru-RU" sz="2800" cap="none" dirty="0"/>
              <a:t>, </a:t>
            </a:r>
            <a:r>
              <a:rPr lang="ru-RU" sz="2800" b="1" cap="none" dirty="0"/>
              <a:t>В</a:t>
            </a:r>
            <a:r>
              <a:rPr lang="ru-RU" sz="2800" cap="none" dirty="0"/>
              <a:t> и результирующая матрица </a:t>
            </a:r>
            <a:r>
              <a:rPr lang="ru-RU" sz="2800" b="1" cap="none" dirty="0"/>
              <a:t>С</a:t>
            </a:r>
            <a:r>
              <a:rPr lang="ru-RU" sz="2800" cap="none" dirty="0"/>
              <a:t> представляются в виде наборов блоков.</a:t>
            </a:r>
          </a:p>
          <a:p>
            <a:pPr marL="114300" indent="0">
              <a:buNone/>
            </a:pPr>
            <a:r>
              <a:rPr lang="ru-RU" sz="2800" cap="none" dirty="0"/>
              <a:t>Для более простого изложения следующего материала будем предполагать, что все матрицы являются квадратными размера </a:t>
            </a:r>
            <a:r>
              <a:rPr lang="ru-RU" sz="2800" b="1" i="1" cap="none" dirty="0" err="1"/>
              <a:t>n×n</a:t>
            </a:r>
            <a:r>
              <a:rPr lang="ru-RU" sz="2800" cap="none" dirty="0"/>
              <a:t>, количество блоков по горизонтали и вертикали являются одинаковым и равным </a:t>
            </a:r>
            <a:r>
              <a:rPr lang="ru-RU" sz="2800" b="1" i="1" cap="none" dirty="0"/>
              <a:t>q</a:t>
            </a:r>
            <a:r>
              <a:rPr lang="ru-RU" sz="2800" cap="none" dirty="0"/>
              <a:t> (т. е. размер всех блоков равен </a:t>
            </a:r>
            <a:r>
              <a:rPr lang="ru-RU" sz="28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k×k</a:t>
            </a:r>
            <a:r>
              <a:rPr lang="ru-R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n/q</a:t>
            </a:r>
            <a:r>
              <a:rPr lang="ru-RU" sz="2800" cap="none" dirty="0"/>
              <a:t>). </a:t>
            </a:r>
            <a:endParaRPr lang="ru-RU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33-44D2-42F3-A007-C43EC407A6E5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F27608-FD82-4475-BD7A-7B17C6C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0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16833"/>
            <a:ext cx="10364452" cy="38743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cap="none" dirty="0"/>
              <a:t>При таком представлении данных операция матричного умножения матриц </a:t>
            </a:r>
            <a:r>
              <a:rPr lang="ru-RU" b="1" cap="none" dirty="0"/>
              <a:t>А</a:t>
            </a:r>
            <a:r>
              <a:rPr lang="ru-RU" cap="none" dirty="0"/>
              <a:t> и </a:t>
            </a:r>
            <a:r>
              <a:rPr lang="ru-RU" b="1" cap="none" dirty="0"/>
              <a:t>B</a:t>
            </a:r>
            <a:r>
              <a:rPr lang="ru-RU" cap="none" dirty="0"/>
              <a:t> в блочном виде может быть представлена следующим образом:</a:t>
            </a:r>
          </a:p>
          <a:p>
            <a:endParaRPr lang="ru-RU" cap="none" dirty="0"/>
          </a:p>
          <a:p>
            <a:endParaRPr lang="ru-RU" cap="none" dirty="0"/>
          </a:p>
          <a:p>
            <a:endParaRPr lang="ru-RU" cap="none" dirty="0"/>
          </a:p>
          <a:p>
            <a:endParaRPr lang="ru-RU" cap="none" dirty="0"/>
          </a:p>
          <a:p>
            <a:endParaRPr lang="ru-RU" cap="none" dirty="0"/>
          </a:p>
          <a:p>
            <a:endParaRPr lang="ru-RU" cap="none" dirty="0"/>
          </a:p>
          <a:p>
            <a:pPr marL="114300" indent="0">
              <a:buNone/>
            </a:pPr>
            <a:r>
              <a:rPr lang="ru-RU" cap="none" dirty="0"/>
              <a:t>где каждый блок </a:t>
            </a:r>
            <a:r>
              <a:rPr lang="ru-RU" b="1" i="1" cap="none" dirty="0" err="1"/>
              <a:t>C</a:t>
            </a:r>
            <a:r>
              <a:rPr lang="ru-RU" b="1" i="1" cap="none" baseline="-25000" dirty="0" err="1"/>
              <a:t>ij</a:t>
            </a:r>
            <a:r>
              <a:rPr lang="ru-RU" cap="none" dirty="0"/>
              <a:t> матрицы </a:t>
            </a:r>
            <a:r>
              <a:rPr lang="ru-RU" b="1" cap="none" dirty="0"/>
              <a:t>C</a:t>
            </a:r>
            <a:r>
              <a:rPr lang="ru-RU" cap="none" dirty="0"/>
              <a:t> определяется в соответствии с выражением</a:t>
            </a:r>
            <a:endParaRPr lang="en-GB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38071" y="427037"/>
            <a:ext cx="2743200" cy="365125"/>
          </a:xfrm>
        </p:spPr>
        <p:txBody>
          <a:bodyPr/>
          <a:lstStyle/>
          <a:p>
            <a:fld id="{0FA0A9DD-32FD-4566-BEEA-66748A2FFB66}" type="datetime10">
              <a:rPr lang="ru-RU" smtClean="0"/>
              <a:t>23:11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788700"/>
            <a:ext cx="6552728" cy="25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801" y="4984419"/>
            <a:ext cx="2160240" cy="114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53B594-DEE3-4049-8F2C-A4F2A2D3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325" y="806810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27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2063020"/>
            <a:ext cx="11089231" cy="41764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При блочном разбиении данных для определения базовых подзадач естественным представляется взять за основу вычисления, выполняемые над матричными блоками.</a:t>
            </a:r>
          </a:p>
          <a:p>
            <a:pPr marL="114300" indent="0">
              <a:buNone/>
            </a:pPr>
            <a:r>
              <a:rPr lang="ru-RU" sz="2400" cap="none" dirty="0"/>
              <a:t>С учетом сказанного определим базовую подзадачу как процедуру вычисления всех элементов одного из блоков матрицы </a:t>
            </a:r>
            <a:r>
              <a:rPr lang="ru-RU" sz="2400" b="1" cap="none" dirty="0"/>
              <a:t>С</a:t>
            </a:r>
            <a:r>
              <a:rPr lang="ru-RU" sz="2400" cap="none" dirty="0"/>
              <a:t>.</a:t>
            </a:r>
          </a:p>
          <a:p>
            <a:pPr marL="114300" indent="0">
              <a:buNone/>
            </a:pPr>
            <a:r>
              <a:rPr lang="ru-RU" sz="2400" cap="none" dirty="0"/>
              <a:t>Для выполнения всех необходимых вычислений базовым подзадачам должны быть доступны соответствующие наборы строк матрицы </a:t>
            </a:r>
            <a:r>
              <a:rPr lang="ru-RU" sz="2400" b="1" cap="none" dirty="0"/>
              <a:t>A</a:t>
            </a:r>
            <a:r>
              <a:rPr lang="ru-RU" sz="2400" cap="none" dirty="0"/>
              <a:t> и столбцов матрицы </a:t>
            </a:r>
            <a:r>
              <a:rPr lang="ru-RU" sz="2400" b="1" cap="none" dirty="0"/>
              <a:t>B</a:t>
            </a:r>
            <a:r>
              <a:rPr lang="ru-RU" sz="2400" cap="none" dirty="0"/>
              <a:t>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0A16-1D21-4DD1-9A7A-15BE4493F196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D120B5-DEAB-4863-9B40-B0793D3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45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16833"/>
            <a:ext cx="10364452" cy="43226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Широко известны параллельные алгоритмы умножения матриц, основанные на блочном разделении данных, ориентированные на многопроцессорные вычислительные системы с распределенной памятью.</a:t>
            </a:r>
          </a:p>
          <a:p>
            <a:pPr marL="114300" indent="0">
              <a:buNone/>
            </a:pPr>
            <a:r>
              <a:rPr lang="ru-RU" sz="2400" cap="none" dirty="0"/>
              <a:t>При разработке алгоритмов, ориентированных на использование параллельных вычислительных систем с </a:t>
            </a:r>
            <a:r>
              <a:rPr lang="ru-RU" sz="2400" b="1" cap="none" dirty="0"/>
              <a:t>распределенной памятью</a:t>
            </a:r>
            <a:r>
              <a:rPr lang="ru-RU" sz="2400" cap="none" dirty="0"/>
              <a:t>, следует учитывать, что размещение всех требуемых данных в каждой подзадаче </a:t>
            </a:r>
            <a:r>
              <a:rPr lang="ru-RU" sz="2400" cap="none" dirty="0">
                <a:solidFill>
                  <a:srgbClr val="0070C0"/>
                </a:solidFill>
              </a:rPr>
              <a:t>(в данном случае – размещение в подзадачах необходимых наборов строк матрицы А и столбцов матрицы В) </a:t>
            </a:r>
            <a:r>
              <a:rPr lang="ru-RU" sz="2400" cap="none" dirty="0"/>
              <a:t>неизбежно приведет к дублированию и к значительному росту объема используемой памяти.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6-232E-4969-AAF1-BD0A7879ADC6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FC928B-4B1E-4A25-94DF-91F46B3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229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844824"/>
            <a:ext cx="10873207" cy="4464495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2800" cap="none" dirty="0"/>
              <a:t>Как результат, вычисления должны быть организованы таким образом, чтобы в каждый текущий момент времени подзадачи содержали лишь часть необходимых для проведения расчетов данных, а доступ к остальной части данных обеспечивался при помощи передачи сообщений.</a:t>
            </a:r>
          </a:p>
          <a:p>
            <a:pPr marL="114300" indent="0">
              <a:buNone/>
            </a:pPr>
            <a:r>
              <a:rPr lang="ru-RU" sz="2800" cap="none" dirty="0"/>
              <a:t>К числу алгоритмов, реализующих описанный подход, относятся </a:t>
            </a:r>
            <a:r>
              <a:rPr lang="ru-RU" sz="2800" b="1" cap="none" dirty="0"/>
              <a:t>алгоритм Фокса </a:t>
            </a:r>
            <a:r>
              <a:rPr lang="ru-RU" sz="2800" cap="none" dirty="0"/>
              <a:t>(</a:t>
            </a:r>
            <a:r>
              <a:rPr lang="ru-RU" sz="2800" cap="none" dirty="0" err="1"/>
              <a:t>Fox</a:t>
            </a:r>
            <a:r>
              <a:rPr lang="ru-RU" sz="2800" cap="none" dirty="0"/>
              <a:t>) и </a:t>
            </a:r>
            <a:r>
              <a:rPr lang="ru-RU" sz="2800" b="1" cap="none" dirty="0"/>
              <a:t>алгоритм </a:t>
            </a:r>
            <a:r>
              <a:rPr lang="ru-RU" sz="2800" b="1" cap="none" dirty="0" err="1"/>
              <a:t>Кэннона</a:t>
            </a:r>
            <a:r>
              <a:rPr lang="ru-RU" sz="2800" b="1" cap="none" dirty="0"/>
              <a:t> </a:t>
            </a:r>
            <a:r>
              <a:rPr lang="ru-RU" sz="2800" cap="none" dirty="0"/>
              <a:t>(</a:t>
            </a:r>
            <a:r>
              <a:rPr lang="ru-RU" sz="2800" cap="none" dirty="0" err="1"/>
              <a:t>Cannon</a:t>
            </a:r>
            <a:r>
              <a:rPr lang="ru-RU" sz="2800" cap="none" dirty="0"/>
              <a:t>).</a:t>
            </a:r>
          </a:p>
          <a:p>
            <a:pPr marL="114300" indent="0">
              <a:buNone/>
            </a:pPr>
            <a:r>
              <a:rPr lang="ru-RU" sz="2800" cap="none" dirty="0"/>
              <a:t>Отличие этих алгоритмов состоит в последовательности передачи матричных блоков между процессорами вычислительной системы.</a:t>
            </a:r>
            <a:endParaRPr lang="en-GB" sz="28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78737" y="6232227"/>
            <a:ext cx="2743200" cy="365125"/>
          </a:xfrm>
        </p:spPr>
        <p:txBody>
          <a:bodyPr/>
          <a:lstStyle/>
          <a:p>
            <a:fld id="{A9A137D1-F3BA-4FEA-BFA5-D8406A29AE83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48EC2E-5FC2-42F1-B0C9-1E41DF7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32227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09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3200" cap="none" dirty="0"/>
              <a:t>При выполнении параллельных алгоритмов на системах с общей памятью передача данных между процессорами не требуется. </a:t>
            </a:r>
          </a:p>
          <a:p>
            <a:pPr marL="114300" indent="0">
              <a:buNone/>
            </a:pPr>
            <a:r>
              <a:rPr lang="ru-RU" sz="3200" cap="none" dirty="0"/>
              <a:t>Различия между параллельными алгоритмами в этом случае состоят в порядке организации вычислений над матричными блоками.</a:t>
            </a:r>
            <a:endParaRPr lang="en-GB" sz="32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DF95-CCBE-41A4-96F3-051A5F0FB8B2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7FCCD4-936C-460C-9BA4-1FC5C6D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32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0"/>
            <a:ext cx="10364452" cy="403244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dirty="0">
                <a:solidFill>
                  <a:srgbClr val="0070C0"/>
                </a:solidFill>
              </a:rPr>
              <a:t>Блочное разбиение</a:t>
            </a:r>
          </a:p>
          <a:p>
            <a:r>
              <a:rPr lang="ru-RU" cap="none" dirty="0"/>
              <a:t>За основу параллельных вычислений для матричного умножения при блочном разделении данных принимается подход, при котором базовые подзадачи отвечают за вычисления отдельных блоков матрицы </a:t>
            </a:r>
            <a:r>
              <a:rPr lang="ru-RU" b="1" cap="none" dirty="0"/>
              <a:t>C</a:t>
            </a:r>
            <a:r>
              <a:rPr lang="ru-RU" cap="none" dirty="0"/>
              <a:t> и при этом подзадачи на каждой итерации расчетов обрабатывают только по одному блоку исходных матриц </a:t>
            </a:r>
            <a:r>
              <a:rPr lang="ru-RU" b="1" cap="none" dirty="0"/>
              <a:t>A</a:t>
            </a:r>
            <a:r>
              <a:rPr lang="ru-RU" cap="none" dirty="0"/>
              <a:t> и </a:t>
            </a:r>
            <a:r>
              <a:rPr lang="ru-RU" b="1" cap="none" dirty="0"/>
              <a:t>B</a:t>
            </a:r>
            <a:r>
              <a:rPr lang="ru-RU" cap="none" dirty="0"/>
              <a:t>. </a:t>
            </a:r>
          </a:p>
          <a:p>
            <a:r>
              <a:rPr lang="ru-RU" cap="none" dirty="0"/>
              <a:t>Для нумерации подзадач будем использовать индексы размещаемых в подзадачах блоков матрицы </a:t>
            </a:r>
            <a:r>
              <a:rPr lang="ru-RU" b="1" cap="none" dirty="0"/>
              <a:t>C</a:t>
            </a:r>
            <a:r>
              <a:rPr lang="ru-RU" cap="none" dirty="0"/>
              <a:t>, т. е. подзадача </a:t>
            </a:r>
            <a:r>
              <a:rPr lang="ru-RU" b="1" i="1" cap="none" dirty="0"/>
              <a:t>(</a:t>
            </a:r>
            <a:r>
              <a:rPr lang="ru-RU" b="1" i="1" cap="none" dirty="0" err="1"/>
              <a:t>i,j</a:t>
            </a:r>
            <a:r>
              <a:rPr lang="ru-RU" b="1" i="1" cap="none" dirty="0"/>
              <a:t>) </a:t>
            </a:r>
            <a:r>
              <a:rPr lang="ru-RU" cap="none" dirty="0"/>
              <a:t>отвечает за вычисление блока </a:t>
            </a:r>
            <a:r>
              <a:rPr lang="ru-RU" b="1" i="1" cap="none" dirty="0" err="1"/>
              <a:t>C</a:t>
            </a:r>
            <a:r>
              <a:rPr lang="ru-RU" b="1" i="1" cap="none" baseline="-25000" dirty="0" err="1"/>
              <a:t>ij</a:t>
            </a:r>
            <a:r>
              <a:rPr lang="ru-RU" cap="none" dirty="0"/>
              <a:t> – тем самым, набор подзадач образует квадратную решетку, соответствующую структуре блочного представления матрицы </a:t>
            </a:r>
            <a:r>
              <a:rPr lang="ru-RU" b="1" cap="none" dirty="0"/>
              <a:t>C</a:t>
            </a:r>
            <a:r>
              <a:rPr lang="ru-RU" cap="none" dirty="0"/>
              <a:t>.</a:t>
            </a:r>
            <a:endParaRPr lang="en-GB" cap="none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A56C-9250-44F6-841D-270DF1FCF1DC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380371-67F6-42E7-8F6C-3D59230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3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ru-RU" sz="2800" dirty="0"/>
                  <a:t>Умножение матрицы на вектор</a:t>
                </a:r>
                <a:endParaRPr lang="en-US" sz="2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𝒄</m:t>
                      </m:r>
                      <m:r>
                        <a:rPr lang="ru-RU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𝒃</m:t>
                      </m:r>
                    </m:oMath>
                  </m:oMathPara>
                </a14:m>
                <a:endParaRPr lang="en-US" sz="3200" b="1" dirty="0"/>
              </a:p>
              <a:p>
                <a:pPr marL="114300" indent="0">
                  <a:buNone/>
                </a:pPr>
                <a:r>
                  <a:rPr lang="ru-RU" dirty="0"/>
                  <a:t>или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" t="-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1048"/>
            <a:ext cx="732037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C6C5348-9223-47FF-BCE5-12F206F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4B-561F-4F99-9173-5089B8127BA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D20EB8-E9E9-4FEC-B5D0-1FA2EEC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35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158" y="1844824"/>
            <a:ext cx="532859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cap="none" dirty="0"/>
              <a:t>Для вычисления блока результирующей матрицы поток должен выполнить умножение горизонтальной полосы матрицы </a:t>
            </a:r>
            <a:r>
              <a:rPr lang="ru-RU" b="1" cap="none" dirty="0"/>
              <a:t>А</a:t>
            </a:r>
            <a:r>
              <a:rPr lang="ru-RU" cap="none" dirty="0"/>
              <a:t> на вертикальную полосу матрицы </a:t>
            </a:r>
            <a:r>
              <a:rPr lang="ru-RU" b="1" cap="none" dirty="0"/>
              <a:t>В</a:t>
            </a:r>
            <a:r>
              <a:rPr lang="ru-RU" cap="none" dirty="0"/>
              <a:t>. </a:t>
            </a:r>
            <a:r>
              <a:rPr lang="ru-RU" b="1" cap="none" dirty="0"/>
              <a:t>Организуем поблочное умножение полос. </a:t>
            </a:r>
            <a:r>
              <a:rPr lang="ru-RU" cap="none" dirty="0"/>
              <a:t>На каждой итерации </a:t>
            </a:r>
            <a:r>
              <a:rPr lang="ru-RU" b="1" cap="none" dirty="0"/>
              <a:t>i</a:t>
            </a:r>
            <a:r>
              <a:rPr lang="ru-RU" cap="none" dirty="0"/>
              <a:t> алгоритма </a:t>
            </a:r>
            <a:r>
              <a:rPr lang="ru-RU" b="1" cap="none" dirty="0"/>
              <a:t>i</a:t>
            </a:r>
            <a:r>
              <a:rPr lang="ru-RU" cap="none" dirty="0"/>
              <a:t>-й блок полосы матрицы </a:t>
            </a:r>
            <a:r>
              <a:rPr lang="ru-RU" b="1" cap="none" dirty="0"/>
              <a:t>A</a:t>
            </a:r>
            <a:r>
              <a:rPr lang="ru-RU" cap="none" dirty="0"/>
              <a:t> умножается на </a:t>
            </a:r>
            <a:r>
              <a:rPr lang="ru-RU" b="1" cap="none" dirty="0"/>
              <a:t>i</a:t>
            </a:r>
            <a:r>
              <a:rPr lang="ru-RU" cap="none" dirty="0"/>
              <a:t>-й блок полосы матрицы </a:t>
            </a:r>
            <a:r>
              <a:rPr lang="ru-RU" b="1" cap="none" dirty="0"/>
              <a:t>B</a:t>
            </a:r>
            <a:r>
              <a:rPr lang="ru-RU" cap="none" dirty="0"/>
              <a:t>; результат умножения блоков прибавляется к блоку результирующей матрицы.</a:t>
            </a:r>
          </a:p>
          <a:p>
            <a:pPr marL="114300" indent="0">
              <a:buNone/>
            </a:pPr>
            <a:r>
              <a:rPr lang="ru-RU" cap="none" dirty="0"/>
              <a:t>Количество итераций определяется размером блочной решетки.</a:t>
            </a:r>
            <a:endParaRPr lang="en-GB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E473-7B8C-4B71-8D58-09F3B64650DF}" type="datetime10">
              <a:rPr lang="ru-RU" smtClean="0"/>
              <a:t>23:11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852782"/>
            <a:ext cx="3528392" cy="41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9D1275-48D5-46F8-A7BC-EAE445FF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38023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В рассмотренной схеме параллельных вычислений количество блоков может варьироваться в зависимости от выбора размера блоков – эти размеры могут быть подобраны таким образом, чтобы общее количество базовых подзадач совпадало с числом вычислительных элементов </a:t>
            </a:r>
            <a:r>
              <a:rPr lang="ru-RU" sz="2400" b="1" i="1" cap="none" dirty="0"/>
              <a:t>p</a:t>
            </a:r>
            <a:r>
              <a:rPr lang="ru-RU" sz="2400" cap="none" dirty="0"/>
              <a:t>. Так, в наиболее простом случае, когда число вычислительных элементов представимо в виде </a:t>
            </a:r>
            <a:r>
              <a:rPr lang="ru-RU" sz="2400" b="1" i="1" cap="none" dirty="0"/>
              <a:t>p = </a:t>
            </a:r>
            <a:r>
              <a:rPr lang="ru-RU" sz="2400" b="1" i="1" cap="none" dirty="0">
                <a:sym typeface="Symbol"/>
              </a:rPr>
              <a:t></a:t>
            </a:r>
            <a:r>
              <a:rPr lang="ru-RU" sz="2400" b="1" i="1" cap="none" baseline="30000" dirty="0">
                <a:sym typeface="Symbol"/>
              </a:rPr>
              <a:t>2 </a:t>
            </a:r>
            <a:r>
              <a:rPr lang="ru-RU" sz="2400" cap="none" dirty="0"/>
              <a:t>(т. е. является полным квадратом) можно выбрать количество блоков в матрицах по вертикали и горизонтали, равным </a:t>
            </a:r>
            <a:r>
              <a:rPr lang="ru-RU" sz="2400" b="1" i="1" cap="none" dirty="0">
                <a:sym typeface="Symbol"/>
              </a:rPr>
              <a:t></a:t>
            </a:r>
          </a:p>
          <a:p>
            <a:pPr marL="114300" indent="0">
              <a:buNone/>
            </a:pPr>
            <a:r>
              <a:rPr lang="ru-RU" sz="2400" cap="none" dirty="0"/>
              <a:t>(т. е. </a:t>
            </a:r>
            <a:r>
              <a:rPr lang="ru-RU" sz="2400" b="1" i="1" cap="none" dirty="0"/>
              <a:t>q</a:t>
            </a:r>
            <a:r>
              <a:rPr lang="ru-RU" sz="2400" cap="none" dirty="0"/>
              <a:t> = </a:t>
            </a:r>
            <a:r>
              <a:rPr lang="ru-RU" sz="2400" b="1" i="1" cap="none" dirty="0">
                <a:sym typeface="Symbol"/>
              </a:rPr>
              <a:t></a:t>
            </a:r>
            <a:r>
              <a:rPr lang="ru-RU" sz="2400" cap="none" dirty="0"/>
              <a:t>).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B94B-937A-4F06-80DE-A999BE2DD64D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39411A-8135-4D4C-9067-22939239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27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844825"/>
            <a:ext cx="10364452" cy="39463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cap="none" dirty="0"/>
              <a:t>Такой способ определения количества блоков приводит к тому, что объем вычислений в каждой подзадаче является одинаковым и, тем самым, достигается полная балансировка вычислительной нагрузки между вычислительными элементами.</a:t>
            </a:r>
          </a:p>
          <a:p>
            <a:pPr marL="114300" indent="0">
              <a:buNone/>
            </a:pPr>
            <a:r>
              <a:rPr lang="ru-RU" sz="2400" cap="none" dirty="0"/>
              <a:t>В случае, когда число вычислительных элементов не является полным квадратом, число базовых подзадач </a:t>
            </a:r>
            <a:r>
              <a:rPr lang="ru-RU" sz="2400" b="1" i="1" cap="none" dirty="0"/>
              <a:t>π = </a:t>
            </a:r>
            <a:r>
              <a:rPr lang="ru-RU" sz="2400" b="1" i="1" cap="none" dirty="0" err="1"/>
              <a:t>q·q</a:t>
            </a:r>
            <a:r>
              <a:rPr lang="ru-RU" sz="2400" b="1" i="1" cap="none" dirty="0"/>
              <a:t> </a:t>
            </a:r>
            <a:r>
              <a:rPr lang="ru-RU" sz="2400" cap="none" dirty="0"/>
              <a:t>должно быть по крайней мере кратно числу вычислительных элементов.</a:t>
            </a:r>
          </a:p>
          <a:p>
            <a:pPr marL="114300" indent="0">
              <a:buNone/>
            </a:pPr>
            <a:r>
              <a:rPr lang="ru-RU" sz="2400" cap="none" dirty="0"/>
              <a:t>Вычислительная сложность блочного алгоритма составляет: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48B9-7182-4553-8BED-C4054A00ABAE}" type="datetime10">
              <a:rPr lang="ru-RU" smtClean="0"/>
              <a:t>23:11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86" y="5764175"/>
            <a:ext cx="4786228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0EE27D-54F9-4534-AF4B-DBCAB11A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558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380236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3600" b="1" dirty="0">
                <a:solidFill>
                  <a:srgbClr val="0070C0"/>
                </a:solidFill>
              </a:rPr>
              <a:t>Программная реализация</a:t>
            </a:r>
          </a:p>
          <a:p>
            <a:pPr marL="114300" indent="0">
              <a:buNone/>
            </a:pPr>
            <a:endParaRPr lang="ru-RU" sz="800" dirty="0"/>
          </a:p>
          <a:p>
            <a:r>
              <a:rPr lang="ru-RU" sz="2400" cap="none" dirty="0"/>
              <a:t>Согласно вычислительной схеме блочного алгоритма умножения матриц, на каждой итерации алгоритма каждый поток параллельной программы выполняет вычисления над матричными блоками. </a:t>
            </a:r>
          </a:p>
          <a:p>
            <a:r>
              <a:rPr lang="ru-RU" sz="2400" cap="none" dirty="0"/>
              <a:t>Номер блока, который должен обрабатываться потоком в данный момент, вычисляется на основании положения потока в «решетке потоков» и номера текущей итерации.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67C-F551-4DAA-A42E-1BAF4B348E44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05ABE3-8F9F-4DAC-8D46-A7A2B4F9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98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Для определения числа потоков, которые будут использоваться при выполнении операции матричного умножения, введем переменную </a:t>
            </a:r>
            <a:r>
              <a:rPr lang="ru-RU" b="1" i="1" cap="none" dirty="0" err="1"/>
              <a:t>ThreadNum</a:t>
            </a:r>
            <a:endParaRPr lang="ru-RU" cap="none" dirty="0"/>
          </a:p>
          <a:p>
            <a:r>
              <a:rPr lang="ru-RU" cap="none" dirty="0"/>
              <a:t>Установим число потоков в значение </a:t>
            </a:r>
            <a:r>
              <a:rPr lang="ru-RU" b="1" i="1" cap="none" dirty="0" err="1"/>
              <a:t>ThreadNum</a:t>
            </a:r>
            <a:r>
              <a:rPr lang="ru-RU" cap="none" dirty="0"/>
              <a:t> при помощи функции </a:t>
            </a:r>
            <a:r>
              <a:rPr lang="ru-RU" b="1" cap="none" dirty="0" err="1"/>
              <a:t>omp_set_num_threads</a:t>
            </a:r>
            <a:endParaRPr lang="en-US" cap="none" dirty="0"/>
          </a:p>
          <a:p>
            <a:r>
              <a:rPr lang="ru-RU" cap="none" dirty="0"/>
              <a:t>Как следует из описания параллельного алгоритма, число потоков должно являться полным квадратом, для того, чтобы потоки можно было представить в виде двумерной квадратной решетки. Определим размер «решетки потоков» </a:t>
            </a:r>
            <a:r>
              <a:rPr lang="ru-RU" b="1" cap="none" dirty="0" err="1"/>
              <a:t>GridSize</a:t>
            </a:r>
            <a:r>
              <a:rPr lang="ru-RU" cap="none" dirty="0"/>
              <a:t> и размер матричного блока </a:t>
            </a:r>
            <a:r>
              <a:rPr lang="ru-RU" b="1" cap="none" dirty="0" err="1"/>
              <a:t>BlockSize</a:t>
            </a:r>
            <a:endParaRPr lang="en-GB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77-AF74-4F82-9432-F5BEDE000E59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6346C-F218-4421-A5E6-2A684EDE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22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3802360"/>
          </a:xfrm>
        </p:spPr>
        <p:txBody>
          <a:bodyPr>
            <a:normAutofit fontScale="92500"/>
          </a:bodyPr>
          <a:lstStyle/>
          <a:p>
            <a:r>
              <a:rPr lang="ru-RU" sz="2400" cap="none" dirty="0"/>
              <a:t>Для определения идентификатора потока воспользуемся функцией </a:t>
            </a:r>
            <a:r>
              <a:rPr lang="ru-RU" sz="2400" b="1" cap="none" dirty="0" err="1"/>
              <a:t>omp_get_thread_num</a:t>
            </a:r>
            <a:r>
              <a:rPr lang="ru-RU" sz="2400" cap="none" dirty="0"/>
              <a:t>, сохраним результат в переменной </a:t>
            </a:r>
            <a:r>
              <a:rPr lang="ru-RU" sz="2400" b="1" cap="none" dirty="0" err="1"/>
              <a:t>ThreadID</a:t>
            </a:r>
            <a:r>
              <a:rPr lang="ru-RU" sz="2400" cap="none" dirty="0"/>
              <a:t>. Чтобы определить положение потока в решетке потоков, введем переменные </a:t>
            </a:r>
            <a:r>
              <a:rPr lang="ru-RU" sz="2400" b="1" cap="none" dirty="0" err="1"/>
              <a:t>RowIndex</a:t>
            </a:r>
            <a:r>
              <a:rPr lang="ru-RU" sz="2400" cap="none" dirty="0"/>
              <a:t> и </a:t>
            </a:r>
            <a:r>
              <a:rPr lang="ru-RU" sz="2400" b="1" cap="none" dirty="0" err="1"/>
              <a:t>ColIndex</a:t>
            </a:r>
            <a:r>
              <a:rPr lang="ru-RU" sz="2400" cap="none" dirty="0"/>
              <a:t>. </a:t>
            </a:r>
            <a:endParaRPr lang="en-US" sz="2400" cap="none" dirty="0"/>
          </a:p>
          <a:p>
            <a:r>
              <a:rPr lang="ru-RU" sz="2400" cap="none" dirty="0"/>
              <a:t>Номер строки потоков, в котором расположен данный поток, есть результат целочисленного деления идентификатора потока на размер решетки потоков. </a:t>
            </a:r>
            <a:endParaRPr lang="en-US" sz="2400" cap="none" dirty="0"/>
          </a:p>
          <a:p>
            <a:r>
              <a:rPr lang="ru-RU" sz="2400" cap="none" dirty="0"/>
              <a:t>Номер столбца, в котором расположен поток, есть остаток от деления идентификатора потока на размер решетки потоков.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7BE5-157D-44CE-A00E-3660A8E0585A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C6A6F4-09E5-4DFF-9E92-012575E1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83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3802360"/>
          </a:xfrm>
        </p:spPr>
        <p:txBody>
          <a:bodyPr>
            <a:normAutofit/>
          </a:bodyPr>
          <a:lstStyle/>
          <a:p>
            <a:r>
              <a:rPr lang="ru-RU" sz="2800" cap="none" dirty="0"/>
              <a:t>Для выполнения операции матричного умножения каждый поток вычисляет элементы блока результирующей матрицы. </a:t>
            </a:r>
          </a:p>
          <a:p>
            <a:r>
              <a:rPr lang="ru-RU" sz="2800" cap="none" dirty="0"/>
              <a:t>Для этого каждый поток должен выполнить </a:t>
            </a:r>
            <a:r>
              <a:rPr lang="ru-RU" sz="2800" b="1" cap="none" dirty="0" err="1"/>
              <a:t>GridSize</a:t>
            </a:r>
            <a:r>
              <a:rPr lang="ru-RU" sz="2800" cap="none" dirty="0"/>
              <a:t> итераций алгоритма, каждая такая итерация есть умножение матричных блоков; итерации выполняются внешним циклом </a:t>
            </a:r>
            <a:r>
              <a:rPr lang="ru-RU" sz="2800" b="1" cap="none" dirty="0" err="1"/>
              <a:t>for</a:t>
            </a:r>
            <a:r>
              <a:rPr lang="ru-RU" sz="2800" cap="none" dirty="0"/>
              <a:t> по переменной </a:t>
            </a:r>
            <a:r>
              <a:rPr lang="ru-RU" sz="2800" b="1" cap="none" dirty="0" err="1"/>
              <a:t>iter</a:t>
            </a:r>
            <a:r>
              <a:rPr lang="ru-RU" sz="2800" cap="none" dirty="0"/>
              <a:t>. </a:t>
            </a:r>
            <a:endParaRPr lang="en-GB" sz="28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A00B-2E00-4C30-BBCC-A54C481A1359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2E642-6698-4444-B308-30E66E1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43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119483" y="253392"/>
            <a:ext cx="2743200" cy="365125"/>
          </a:xfrm>
        </p:spPr>
        <p:txBody>
          <a:bodyPr/>
          <a:lstStyle/>
          <a:p>
            <a:fld id="{26214FD9-C0FE-4921-A768-F78EFA4BF56D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3392" y="2267575"/>
            <a:ext cx="10945216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ParallelResultCalculation(double* pAMatrix,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pBMatrix, double* pCMatrix, int Size)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ThreadNum = 4;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GridSize = int (sqrt((double)ThreadNum));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BlockSize = Size/GridSize;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omp_set_num_threads(ThreadNum);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ThreadID = omp_get_thread_num();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RowIndex = ThreadID/GridSize;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ColIndex = ThreadID%GridSize;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iter=0; iter&lt;GridSize; iter++)</a:t>
            </a:r>
            <a:endParaRPr lang="ru-RU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RowIndex*BlockSize; i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(RowIndex+1)*BlockSize; i++)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j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ColIndex*BlockSize; j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(ColIndex+1)*BlockSize; j++)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k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iter*BlockSize; k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(iter+1)*BlockSize; k++)	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			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pCMatrix[i*Size+j]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pAMatrix[i*Size+k]*pBMatrix[k*Size+j];</a:t>
            </a:r>
          </a:p>
          <a:p>
            <a:pPr marL="114300"/>
            <a:r>
              <a:rPr lang="ru-R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pragma omp parallel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2558DC-A072-41E6-B73F-B184582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683" y="265573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47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C9DB-5A68-4BE0-B232-BB73B08D0B84}"/>
              </a:ext>
            </a:extLst>
          </p:cNvPr>
          <p:cNvSpPr txBox="1"/>
          <p:nvPr/>
        </p:nvSpPr>
        <p:spPr>
          <a:xfrm>
            <a:off x="623392" y="1898243"/>
            <a:ext cx="109452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Параллельный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419001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4" y="2367093"/>
            <a:ext cx="10726841" cy="388130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Блочный алгоритм, эффективно использующий кэш-память</a:t>
            </a:r>
          </a:p>
          <a:p>
            <a:pPr marL="114300" indent="0">
              <a:buNone/>
            </a:pPr>
            <a:endParaRPr lang="ru-RU" sz="800" cap="none" dirty="0"/>
          </a:p>
          <a:p>
            <a:r>
              <a:rPr lang="ru-RU" sz="2600" cap="none" dirty="0"/>
              <a:t>В предыдущем алгоритме значительная доля времени умножения матриц тратится на многократное чтение элементов матриц </a:t>
            </a:r>
            <a:r>
              <a:rPr lang="ru-RU" sz="2600" b="1" cap="none" dirty="0"/>
              <a:t>A</a:t>
            </a:r>
            <a:r>
              <a:rPr lang="ru-RU" sz="2600" cap="none" dirty="0"/>
              <a:t> и </a:t>
            </a:r>
            <a:r>
              <a:rPr lang="ru-RU" sz="2600" b="1" cap="none" dirty="0"/>
              <a:t>B</a:t>
            </a:r>
            <a:r>
              <a:rPr lang="ru-RU" sz="2600" cap="none" dirty="0"/>
              <a:t> из оперативной памяти в кэш.</a:t>
            </a:r>
          </a:p>
          <a:p>
            <a:r>
              <a:rPr lang="ru-RU" sz="2600" cap="none" dirty="0"/>
              <a:t>Для вычисления первого элемента строки результирующей матрицы необходимо прочитать в кэш все элементы первой строки матрицы </a:t>
            </a:r>
            <a:r>
              <a:rPr lang="ru-RU" sz="2600" b="1" cap="none" dirty="0"/>
              <a:t>A</a:t>
            </a:r>
            <a:r>
              <a:rPr lang="ru-RU" sz="2600" cap="none" dirty="0"/>
              <a:t> и первого столбца матрицы </a:t>
            </a:r>
            <a:r>
              <a:rPr lang="ru-RU" sz="2600" b="1" cap="none" dirty="0"/>
              <a:t>B</a:t>
            </a:r>
            <a:r>
              <a:rPr lang="ru-RU" sz="2600" cap="none" dirty="0"/>
              <a:t>, при этом, поскольку матрица </a:t>
            </a:r>
            <a:r>
              <a:rPr lang="ru-RU" sz="2600" b="1" cap="none" dirty="0"/>
              <a:t>B</a:t>
            </a:r>
            <a:r>
              <a:rPr lang="ru-RU" sz="2600" cap="none" dirty="0"/>
              <a:t> хранится в памяти построчно, то элементы одного столбца располагаются в оперативной памяти с некоторым интервалом; чтение одного элемента столбца из оперативной памяти в кэш приводит к считыванию целой линейки данных.</a:t>
            </a:r>
            <a:endParaRPr lang="en-GB" sz="26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589F-2546-4B89-A825-41AC0042C99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1A5A39-C0BA-48A7-B17B-2304CE16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95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1916832"/>
            <a:ext cx="11305256" cy="4483968"/>
          </a:xfrm>
        </p:spPr>
        <p:txBody>
          <a:bodyPr>
            <a:normAutofit/>
          </a:bodyPr>
          <a:lstStyle/>
          <a:p>
            <a:pPr marL="457200" indent="-342900"/>
            <a:r>
              <a:rPr lang="ru-RU" cap="none" dirty="0"/>
              <a:t>Таким образом, можно сказать, что в кэш считывается не один столбец матрицы </a:t>
            </a:r>
            <a:r>
              <a:rPr lang="ru-RU" b="1" cap="none" dirty="0"/>
              <a:t>B</a:t>
            </a:r>
            <a:r>
              <a:rPr lang="ru-RU" cap="none" dirty="0"/>
              <a:t>, а сразу несколько столбцов. Полоса матрицы </a:t>
            </a:r>
            <a:r>
              <a:rPr lang="ru-RU" b="1" cap="none" dirty="0"/>
              <a:t>B</a:t>
            </a:r>
            <a:r>
              <a:rPr lang="ru-RU" cap="none" dirty="0"/>
              <a:t> может быть настолько велика, что чтение «последних» элементов этой полосы ведет к вытеснению из кэш «первых» элементов строки матрицы </a:t>
            </a:r>
            <a:r>
              <a:rPr lang="ru-RU" b="1" cap="none" dirty="0"/>
              <a:t>А</a:t>
            </a:r>
            <a:r>
              <a:rPr lang="ru-RU" cap="none" dirty="0"/>
              <a:t>.</a:t>
            </a:r>
          </a:p>
          <a:p>
            <a:pPr marL="457200" indent="-342900"/>
            <a:r>
              <a:rPr lang="ru-RU" cap="none" dirty="0"/>
              <a:t>При вычислении второго элемента первой строки результирующей матрицы может произойти повторное чтение строки матрицы </a:t>
            </a:r>
            <a:r>
              <a:rPr lang="ru-RU" b="1" cap="none" dirty="0"/>
              <a:t>А</a:t>
            </a:r>
            <a:r>
              <a:rPr lang="ru-RU" cap="none" dirty="0"/>
              <a:t> и чтение второго столбца матрицы </a:t>
            </a:r>
            <a:r>
              <a:rPr lang="ru-RU" b="1" cap="none" dirty="0"/>
              <a:t>B</a:t>
            </a:r>
            <a:r>
              <a:rPr lang="ru-RU" cap="none" dirty="0"/>
              <a:t>.</a:t>
            </a:r>
          </a:p>
          <a:p>
            <a:pPr marL="457200" indent="-342900"/>
            <a:r>
              <a:rPr lang="ru-RU" cap="none" dirty="0"/>
              <a:t>Так как размер матрицы </a:t>
            </a:r>
            <a:r>
              <a:rPr lang="ru-RU" b="1" cap="none" dirty="0"/>
              <a:t>B</a:t>
            </a:r>
            <a:r>
              <a:rPr lang="ru-RU" cap="none" dirty="0"/>
              <a:t> может быть настолько большим, что матрица не может быть помещена в кэш процессора полностью, то при вычислении последних элементов строки результирующей матрицы и чтении в кэш элементов последних столбцов, элементы первых столбцов матрицы </a:t>
            </a:r>
            <a:r>
              <a:rPr lang="ru-RU" b="1" cap="none" dirty="0"/>
              <a:t>B</a:t>
            </a:r>
            <a:r>
              <a:rPr lang="ru-RU" cap="none" dirty="0"/>
              <a:t> будут вытеснены из кэша.</a:t>
            </a:r>
            <a:endParaRPr lang="en-GB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CB58-9E71-4C00-A4C7-E0A2F868E32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00F927-BC75-45EF-A81D-112707DB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cap="none" dirty="0"/>
              <a:t>Задача умножения матрицы на вектор может быть сведена к выполнению </a:t>
            </a:r>
            <a:r>
              <a:rPr lang="en-GB" sz="2800" b="1" i="1" cap="none" dirty="0"/>
              <a:t>m</a:t>
            </a:r>
            <a:r>
              <a:rPr lang="ru-RU" sz="2800" b="1" i="1" cap="none" dirty="0"/>
              <a:t> </a:t>
            </a:r>
            <a:r>
              <a:rPr lang="ru-RU" sz="2800" cap="none" dirty="0"/>
              <a:t>независимых операций умножения строк матрицы </a:t>
            </a:r>
            <a:r>
              <a:rPr lang="en-GB" sz="2800" b="1" i="1" cap="none" dirty="0"/>
              <a:t>A</a:t>
            </a:r>
            <a:r>
              <a:rPr lang="ru-RU" sz="2800" b="1" i="1" cap="none" dirty="0"/>
              <a:t> </a:t>
            </a:r>
            <a:r>
              <a:rPr lang="ru-RU" sz="2800" cap="none" dirty="0"/>
              <a:t>на вектор </a:t>
            </a:r>
            <a:r>
              <a:rPr lang="en-GB" sz="2800" b="1" i="1" cap="none" dirty="0"/>
              <a:t>b</a:t>
            </a:r>
            <a:endParaRPr lang="ru-RU" sz="2800" b="1" i="1" cap="none" dirty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73" y="4211327"/>
            <a:ext cx="7552054" cy="15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57CB228-16A3-4782-BBCF-9DA7E889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AB0-F3E3-427E-82AB-2A7F65484B0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67361A-6502-4AFE-B148-503FCF08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77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988840"/>
            <a:ext cx="10945216" cy="4411960"/>
          </a:xfrm>
        </p:spPr>
        <p:txBody>
          <a:bodyPr>
            <a:normAutofit/>
          </a:bodyPr>
          <a:lstStyle/>
          <a:p>
            <a:r>
              <a:rPr lang="ru-RU" sz="2400" cap="none" dirty="0"/>
              <a:t>Далее, при вычислении элементов следующей строки результирующей матрицы элементы первых столбцов матрицы </a:t>
            </a:r>
            <a:r>
              <a:rPr lang="ru-RU" sz="2400" b="1" cap="none" dirty="0"/>
              <a:t>B</a:t>
            </a:r>
            <a:r>
              <a:rPr lang="ru-RU" sz="2400" cap="none" dirty="0"/>
              <a:t> необходимо будет снова загрузить в кэш.</a:t>
            </a:r>
          </a:p>
          <a:p>
            <a:r>
              <a:rPr lang="ru-RU" sz="2400" cap="none" dirty="0"/>
              <a:t>Итак, если размер матриц составляет </a:t>
            </a:r>
            <a:r>
              <a:rPr lang="ru-RU" sz="2400" b="1" i="1" cap="none" dirty="0" err="1"/>
              <a:t>n×n</a:t>
            </a:r>
            <a:r>
              <a:rPr lang="ru-RU" sz="2400" cap="none" dirty="0"/>
              <a:t> элементов, то матрицы </a:t>
            </a:r>
            <a:r>
              <a:rPr lang="ru-RU" sz="2400" b="1" cap="none" dirty="0"/>
              <a:t>A</a:t>
            </a:r>
            <a:r>
              <a:rPr lang="ru-RU" sz="2400" cap="none" dirty="0"/>
              <a:t> и </a:t>
            </a:r>
            <a:r>
              <a:rPr lang="ru-RU" sz="2400" b="1" cap="none" dirty="0"/>
              <a:t>B</a:t>
            </a:r>
            <a:r>
              <a:rPr lang="ru-RU" sz="2400" cap="none" dirty="0"/>
              <a:t> могут переписываться </a:t>
            </a:r>
            <a:r>
              <a:rPr lang="ru-RU" sz="2400" b="1" i="1" cap="none" dirty="0"/>
              <a:t>n</a:t>
            </a:r>
            <a:r>
              <a:rPr lang="ru-RU" sz="2400" cap="none" dirty="0"/>
              <a:t> раз. Эта ситуация имеет место и в случае ленточного и блочного разбиения, если части матриц </a:t>
            </a:r>
            <a:r>
              <a:rPr lang="ru-RU" sz="2400" b="1" cap="none" dirty="0"/>
              <a:t>А</a:t>
            </a:r>
            <a:r>
              <a:rPr lang="ru-RU" sz="2400" cap="none" dirty="0"/>
              <a:t> и </a:t>
            </a:r>
            <a:r>
              <a:rPr lang="ru-RU" sz="2400" b="1" cap="none" dirty="0"/>
              <a:t>B</a:t>
            </a:r>
            <a:r>
              <a:rPr lang="ru-RU" sz="2400" cap="none" dirty="0"/>
              <a:t> не могут быть помещены в кэш полностью.</a:t>
            </a:r>
          </a:p>
          <a:p>
            <a:r>
              <a:rPr lang="ru-RU" sz="2400" cap="none" dirty="0"/>
              <a:t>Такая организация работы с кэш не может быть признана эффективной.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9EBF-D1E2-4A63-B50A-A3FA28A212B4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C482F9-D87E-46CE-8EF8-4983B9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89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2060848"/>
            <a:ext cx="10873208" cy="4339952"/>
          </a:xfrm>
        </p:spPr>
        <p:txBody>
          <a:bodyPr>
            <a:normAutofit/>
          </a:bodyPr>
          <a:lstStyle/>
          <a:p>
            <a:r>
              <a:rPr lang="ru-RU" sz="2400" cap="none" dirty="0"/>
              <a:t>Для организации алгоритма умножения матриц, который более эффективно использует кэш-память, воспользуемся разделением матриц на блоки.</a:t>
            </a:r>
          </a:p>
          <a:p>
            <a:r>
              <a:rPr lang="ru-RU" sz="2400" cap="none" dirty="0"/>
              <a:t>В случае, когда необходимо посчитать результат матричного умножения </a:t>
            </a:r>
            <a:r>
              <a:rPr lang="ru-RU" sz="2400" b="1" cap="none" dirty="0"/>
              <a:t>С = A×B</a:t>
            </a:r>
            <a:r>
              <a:rPr lang="ru-RU" sz="2400" cap="none" dirty="0"/>
              <a:t>, и матрицы, участвующие в умножении, настолько велики, что не могут быть помещены в кэш полностью, то становится возможным разделить матрицы на несколько матричных блоков меньшего размера и воспользоваться идеей блочного умножения матриц для того, чтобы получить результат матричного умножения.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3CE6-D993-414F-A052-4E6035B07331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ACE5D-6244-45A9-ADF6-3CEF195B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972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4" y="2214694"/>
            <a:ext cx="10726842" cy="4186106"/>
          </a:xfrm>
        </p:spPr>
        <p:txBody>
          <a:bodyPr>
            <a:normAutofit/>
          </a:bodyPr>
          <a:lstStyle/>
          <a:p>
            <a:r>
              <a:rPr lang="ru-RU" sz="2400" cap="none" dirty="0"/>
              <a:t>Разделение на блоки следует проводить таким образом, чтобы размер блока был настолько мал, что три блока, участвующие в умножении на данной итерации, возможно было поместить в кэш. </a:t>
            </a:r>
          </a:p>
          <a:p>
            <a:r>
              <a:rPr lang="ru-RU" sz="2400" cap="none" dirty="0"/>
              <a:t>Если блоки матриц </a:t>
            </a:r>
            <a:r>
              <a:rPr lang="ru-RU" sz="2400" b="1" cap="none" dirty="0"/>
              <a:t>A</a:t>
            </a:r>
            <a:r>
              <a:rPr lang="ru-RU" sz="2400" cap="none" dirty="0"/>
              <a:t> и </a:t>
            </a:r>
            <a:r>
              <a:rPr lang="ru-RU" sz="2400" b="1" cap="none" dirty="0"/>
              <a:t>B</a:t>
            </a:r>
            <a:r>
              <a:rPr lang="ru-RU" sz="2400" cap="none" dirty="0"/>
              <a:t> могут быть помещены в кэш полностью, то при вычислении результата умножения матричных блоков не происходит многократного чтения элементов блока в кэш, и, следовательно, затраты на загрузку данных из оперативной памяти существенно сокращаются.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D8F-595D-40CF-AAE6-4108A6382A5D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7F3E26-FA89-4301-952D-48D5C885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0"/>
            <a:ext cx="10364452" cy="403244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Последовательный алгоритм</a:t>
            </a:r>
          </a:p>
          <a:p>
            <a:pPr marL="114300" indent="0">
              <a:buNone/>
            </a:pPr>
            <a:endParaRPr lang="ru-RU" sz="800" cap="none" dirty="0"/>
          </a:p>
          <a:p>
            <a:r>
              <a:rPr lang="ru-RU" sz="2400" cap="none" dirty="0"/>
              <a:t>Для реализации последовательного алгоритма умножения матриц, основанного на блочном разбиении матриц и ориентированного на максимально эффективное использование кэш, воспользуемся предыдущим алгоритмом</a:t>
            </a:r>
          </a:p>
          <a:p>
            <a:r>
              <a:rPr lang="ru-RU" sz="2400" cap="none" dirty="0"/>
              <a:t>Отличие состоит лишь в том, что количество разбиений матриц теперь определяется не количеством потоков, а объемом кэш памяти.</a:t>
            </a:r>
            <a:endParaRPr lang="en-GB" sz="2400" cap="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2187-0D48-482B-A82D-0A7A11BAE85B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C266F8-294C-45F1-808B-EA740243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56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988840"/>
                <a:ext cx="10364452" cy="4104455"/>
              </a:xfrm>
            </p:spPr>
            <p:txBody>
              <a:bodyPr>
                <a:normAutofit/>
              </a:bodyPr>
              <a:lstStyle/>
              <a:p>
                <a:r>
                  <a:rPr lang="ru-RU" sz="2400" cap="none" dirty="0"/>
                  <a:t>Количество разбиений матриц должно быть таким, чтобы в кэш одновременно могли быть помещены три матричных блока – блоки матриц </a:t>
                </a:r>
                <a:r>
                  <a:rPr lang="ru-RU" sz="2400" b="1" cap="none" dirty="0"/>
                  <a:t>А</a:t>
                </a:r>
                <a:r>
                  <a:rPr lang="ru-RU" sz="2400" cap="none" dirty="0"/>
                  <a:t>, </a:t>
                </a:r>
                <a:r>
                  <a:rPr lang="ru-RU" sz="2400" b="1" cap="none" dirty="0"/>
                  <a:t>B</a:t>
                </a:r>
                <a:r>
                  <a:rPr lang="ru-RU" sz="2400" cap="none" dirty="0"/>
                  <a:t> и </a:t>
                </a:r>
                <a:r>
                  <a:rPr lang="ru-RU" sz="2400" b="1" cap="none" dirty="0"/>
                  <a:t>С</a:t>
                </a:r>
                <a:r>
                  <a:rPr lang="ru-RU" sz="2400" cap="none" dirty="0"/>
                  <a:t>.</a:t>
                </a:r>
              </a:p>
              <a:p>
                <a:r>
                  <a:rPr lang="ru-RU" sz="2400" cap="none" dirty="0"/>
                  <a:t>Пусть </a:t>
                </a:r>
                <a:r>
                  <a:rPr lang="ru-RU" sz="2400" b="1" cap="none" dirty="0" err="1"/>
                  <a:t>V</a:t>
                </a:r>
                <a:r>
                  <a:rPr lang="ru-RU" sz="2400" b="1" cap="none" baseline="-25000" dirty="0" err="1"/>
                  <a:t>cache</a:t>
                </a:r>
                <a:r>
                  <a:rPr lang="ru-RU" sz="2400" cap="none" dirty="0"/>
                  <a:t> – объем кэш в байтах. Тогда количество элементов типа </a:t>
                </a:r>
                <a:r>
                  <a:rPr lang="ru-RU" sz="2400" b="1" i="1" cap="none" dirty="0" err="1"/>
                  <a:t>double</a:t>
                </a:r>
                <a:r>
                  <a:rPr lang="ru-RU" sz="2400" cap="none" dirty="0"/>
                  <a:t>, которые могут быть помещены в кэш, составляет </a:t>
                </a:r>
                <a:r>
                  <a:rPr lang="ru-RU" sz="2400" b="1" cap="none" dirty="0"/>
                  <a:t>V/8</a:t>
                </a:r>
                <a:r>
                  <a:rPr lang="ru-RU" sz="2400" cap="none" dirty="0"/>
                  <a:t> (для хранения одного элемента типа </a:t>
                </a:r>
                <a:r>
                  <a:rPr lang="ru-RU" sz="2400" b="1" i="1" cap="none" dirty="0" err="1"/>
                  <a:t>double</a:t>
                </a:r>
                <a:r>
                  <a:rPr lang="ru-RU" sz="2400" cap="none" dirty="0"/>
                  <a:t> используется 8 байт). Таким образом, максимальный размер квадратного </a:t>
                </a:r>
                <a:r>
                  <a:rPr lang="ru-RU" sz="2400" b="1" i="1" cap="none" dirty="0" err="1"/>
                  <a:t>k×k</a:t>
                </a:r>
                <a:r>
                  <a:rPr lang="ru-RU" sz="2400" cap="none" dirty="0"/>
                  <a:t> матричного блока составляет: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𝒎𝒂𝒙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𝒄𝒂𝒄𝒉𝒆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/(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988840"/>
                <a:ext cx="10364452" cy="4104455"/>
              </a:xfrm>
              <a:blipFill>
                <a:blip r:embed="rId2"/>
                <a:stretch>
                  <a:fillRect l="-824" t="-148" r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C2A5-AA69-4501-8FDA-E5194664C277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9205A1-F97A-4139-B1B9-35987D57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4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916832"/>
                <a:ext cx="10364452" cy="4104455"/>
              </a:xfrm>
            </p:spPr>
            <p:txBody>
              <a:bodyPr>
                <a:normAutofit/>
              </a:bodyPr>
              <a:lstStyle/>
              <a:p>
                <a:r>
                  <a:rPr lang="ru-RU" cap="none" dirty="0"/>
                  <a:t>Следовательно, минимально необходимое число разбиений </a:t>
                </a:r>
                <a:r>
                  <a:rPr lang="ru-RU" b="1" cap="none" dirty="0" err="1"/>
                  <a:t>GridSize</a:t>
                </a:r>
                <a:r>
                  <a:rPr lang="ru-RU" cap="none" dirty="0"/>
                  <a:t> при разделении матриц размером </a:t>
                </a:r>
                <a:r>
                  <a:rPr lang="ru-RU" b="1" i="1" cap="none" dirty="0" err="1"/>
                  <a:t>n×n</a:t>
                </a:r>
                <a:r>
                  <a:rPr lang="ru-RU" cap="none" dirty="0"/>
                  <a:t> составляет: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cap="none"/>
                        <m:t>GridSize</m:t>
                      </m:r>
                      <m:r>
                        <a:rPr lang="en-US" b="1" i="1" cap="none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cap="non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cap="none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cap="none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cap="none" smtClean="0">
                                      <a:latin typeface="Cambria Math"/>
                                    </a:rPr>
                                    <m:t>𝒎𝒂𝒙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cap="none" dirty="0"/>
              </a:p>
              <a:p>
                <a:r>
                  <a:rPr lang="ru-RU" cap="none" dirty="0"/>
                  <a:t>Для снижения сложности программной реализации алгоритма количество блоков по горизонтали и вертикали </a:t>
                </a:r>
                <a:r>
                  <a:rPr lang="ru-RU" b="1" cap="none" dirty="0" err="1"/>
                  <a:t>GridSize</a:t>
                </a:r>
                <a:r>
                  <a:rPr lang="ru-RU" cap="none" dirty="0"/>
                  <a:t> должно быть таким, чтобы размер матриц </a:t>
                </a:r>
                <a:r>
                  <a:rPr lang="ru-RU" b="1" i="1" cap="none" dirty="0"/>
                  <a:t>n</a:t>
                </a:r>
                <a:r>
                  <a:rPr lang="ru-RU" cap="none" dirty="0"/>
                  <a:t> мог быть поделен на </a:t>
                </a:r>
                <a:r>
                  <a:rPr lang="ru-RU" b="1" cap="none" dirty="0" err="1"/>
                  <a:t>GridSize</a:t>
                </a:r>
                <a:r>
                  <a:rPr lang="ru-RU" cap="none" dirty="0"/>
                  <a:t> без остатка.</a:t>
                </a:r>
                <a:endParaRPr lang="en-US" cap="none" dirty="0"/>
              </a:p>
              <a:p>
                <a:pPr marL="114300" indent="0">
                  <a:buNone/>
                </a:pPr>
                <a:r>
                  <a:rPr lang="ru-RU" cap="none" dirty="0">
                    <a:solidFill>
                      <a:srgbClr val="0070C0"/>
                    </a:solidFill>
                  </a:rPr>
                  <a:t>Например, если объем кэш второго уровня составляет 2 Мб, то размер блока будет равен 250</a:t>
                </a:r>
                <a:endParaRPr lang="en-GB" cap="non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916832"/>
                <a:ext cx="10364452" cy="4104455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3255-7702-4546-8B9B-87DEE825D476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7D687A-F769-44C4-A250-39501A0B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18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13775" y="1844824"/>
            <a:ext cx="10364452" cy="4608511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Последовательный алгоритм</a:t>
            </a: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2100" cap="none" dirty="0"/>
              <a:t>при использовании вычислительных систем с размером кэша, отличным от 2 Мб, следует варьировать параметр </a:t>
            </a:r>
            <a:r>
              <a:rPr lang="ru-RU" sz="2100" cap="none" dirty="0" err="1"/>
              <a:t>BlockSize</a:t>
            </a:r>
            <a:r>
              <a:rPr lang="ru-RU" sz="2100" cap="none" dirty="0"/>
              <a:t> таким образом, чтобы три матричных блока могли быть одновременно помещены в кэш.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B399-A566-40AF-89F4-672A2CC981B8}" type="datetime10">
              <a:rPr lang="ru-RU" smtClean="0"/>
              <a:t>23:11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19536" y="2492896"/>
            <a:ext cx="7848872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SerialResultCalculation (double* pAMatrix,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pBMatrix, double* pCMatrix, int Size)</a:t>
            </a:r>
            <a:endParaRPr lang="ru-RU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BlockSize = 250;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GridSize = int (Size/double(BlockSize));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n=0; n&lt;GridSize; n++)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m=0; m&lt;GridSize; m++)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iter=0; iter&lt;GridSize; iter++)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i=n*BlockSize;i&lt;(n+1)*BlockSize; i++)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j=m*BlockSize;j&lt;(m+1)*BlockSize; j++)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k=iter*BlockSize;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k&lt;(iter+1)*BlockSize; k++)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pCMatrix[i*Size+j] +=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pAMatrix[i*Size+k] * pBMatrix[k*Size+j];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980C8-ABD1-4907-9EA9-62BB7683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60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0"/>
            <a:ext cx="10364452" cy="42595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Параллельный алгоритм</a:t>
            </a:r>
          </a:p>
          <a:p>
            <a:pPr marL="114300" indent="0">
              <a:buNone/>
            </a:pPr>
            <a:endParaRPr lang="ru-RU" sz="800" cap="none" dirty="0"/>
          </a:p>
          <a:p>
            <a:r>
              <a:rPr lang="ru-RU" cap="none" dirty="0"/>
              <a:t>Для распараллеливания представленного блочного алгоритма умножения матриц воспользуемся подходом, который основывается на предложениях, изложенных при рассмотрении ленточного и блочного алгоритмов. Пусть базовая подзадача (поток) отвечает за вычисление блока результирующей матрицы. Однако теперь, когда количество блоков определяется не количеством потоков, а объемом кэш памяти, число блоков может существенно превосходить число доступных потоков.</a:t>
            </a:r>
          </a:p>
          <a:p>
            <a:r>
              <a:rPr lang="ru-RU" cap="none" dirty="0"/>
              <a:t>Проведем агрегацию вычислений – пусть каждый поток обеспечивает получение нескольких матричных блоков результирующей матрицы </a:t>
            </a:r>
            <a:r>
              <a:rPr lang="ru-RU" b="1" cap="none" dirty="0"/>
              <a:t>C</a:t>
            </a:r>
            <a:r>
              <a:rPr lang="ru-RU" cap="none" dirty="0"/>
              <a:t>.</a:t>
            </a:r>
            <a:endParaRPr lang="en-GB" cap="none" dirty="0">
              <a:solidFill>
                <a:srgbClr val="0070C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C95B-61D4-4F5B-ABB9-65BB8CF1F6D9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442C22-48A0-4545-B76D-1E6AEDB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753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4259560"/>
          </a:xfrm>
        </p:spPr>
        <p:txBody>
          <a:bodyPr>
            <a:normAutofit/>
          </a:bodyPr>
          <a:lstStyle/>
          <a:p>
            <a:r>
              <a:rPr lang="ru-RU" sz="2800" cap="none" dirty="0"/>
              <a:t>Распределим между потоками параллельной программы итерации внешнего цикла (цикла по переменной </a:t>
            </a:r>
            <a:r>
              <a:rPr lang="ru-RU" sz="2800" b="1" cap="none" dirty="0"/>
              <a:t>n</a:t>
            </a:r>
            <a:r>
              <a:rPr lang="ru-RU" sz="2800" cap="none" dirty="0"/>
              <a:t>).</a:t>
            </a:r>
          </a:p>
          <a:p>
            <a:r>
              <a:rPr lang="ru-RU" sz="2800" cap="none" dirty="0"/>
              <a:t>При таком распределении нагрузки на каждой итерации внешнего цикла поток последовательно выполняет поблочное умножение горизонтальной полосы матрицы </a:t>
            </a:r>
            <a:r>
              <a:rPr lang="ru-RU" sz="2800" b="1" cap="none" dirty="0"/>
              <a:t>А</a:t>
            </a:r>
            <a:r>
              <a:rPr lang="ru-RU" sz="2800" cap="none" dirty="0"/>
              <a:t> на вертикальные полосы матрицы </a:t>
            </a:r>
            <a:r>
              <a:rPr lang="ru-RU" sz="2800" b="1" cap="none" dirty="0"/>
              <a:t>В</a:t>
            </a:r>
            <a:endParaRPr lang="en-GB" sz="2800" b="1" cap="none" dirty="0">
              <a:solidFill>
                <a:srgbClr val="0070C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8F0-EA61-4508-A0AB-5CAEA224F29E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ADB601-89BB-403D-967A-DAF75C2B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5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13775" y="1916832"/>
            <a:ext cx="10364452" cy="43924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Параллельный алгоритм</a:t>
            </a: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2100" cap="none" dirty="0"/>
              <a:t>Можно отметить, что, несмотря на определенную логическую сложность рассмотренного алгоритма, его программная реализация не требует каких-либо значительных усилий.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5B92-D782-440B-B9BB-F63C8ADCE3AF}" type="datetime10">
              <a:rPr lang="ru-RU" smtClean="0"/>
              <a:t>23:11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19536" y="2408689"/>
            <a:ext cx="7848872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ParallelResultCalculation (double* pAMatrix,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pBMatrix, double* pCMatrix, int Size)</a:t>
            </a:r>
            <a:endParaRPr lang="ru-RU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BlockSize = 250;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GridSize = int (Size/double(BlockSize));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</a:t>
            </a:r>
          </a:p>
          <a:p>
            <a:pPr marL="114300"/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n=0; n&lt;GridSize; n++)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m=0; m&lt;GridSize; m++)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iter=0; iter&lt;GridSize; iter++)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i=n*BlockSize;i&lt;(n+1)*BlockSize; i++)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j=m*BlockSize;j&lt;(m+1)*BlockSize; j++)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k=iter*BlockSize; k&lt;(iter+1)*BlockSize; k++)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pCMatrix[i*Size+j] += pAMatrix[i*Size+k] * pBMatrix[k*Size+j];</a:t>
            </a:r>
          </a:p>
          <a:p>
            <a:pPr marL="114300"/>
            <a:r>
              <a:rPr lang="nn-NO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8C708-AB81-4E8C-A648-C172A20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9474" y="2032248"/>
            <a:ext cx="9433049" cy="460648"/>
          </a:xfrm>
          <a:solidFill>
            <a:srgbClr val="00B0F0">
              <a:alpha val="23000"/>
            </a:srgbClr>
          </a:solidFill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Последовательный алгоритм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475" y="2482025"/>
            <a:ext cx="9433049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= 0; i &lt; m; i++)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c[i] = 0;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 = 0; j &lt; n; j++)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c[i] += A[i][j]*b[j]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/>
            <a:r>
              <a:rPr lang="nn-NO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9475" y="5036570"/>
            <a:ext cx="9433049" cy="1200329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Для выполнения матрично-векторного умножения необходимо выполнить </a:t>
            </a:r>
            <a:r>
              <a:rPr lang="ru-RU" sz="2400" b="1" i="1" dirty="0"/>
              <a:t>m</a:t>
            </a:r>
            <a:r>
              <a:rPr lang="ru-RU" sz="2400" dirty="0"/>
              <a:t> операций вычисления скалярного произведения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Трудоемкость вычислений имеет порядок </a:t>
            </a:r>
            <a:r>
              <a:rPr lang="ru-RU" sz="2400" b="1" i="1" dirty="0"/>
              <a:t>O(</a:t>
            </a:r>
            <a:r>
              <a:rPr lang="ru-RU" sz="2400" b="1" i="1" dirty="0" err="1"/>
              <a:t>mn</a:t>
            </a:r>
            <a:r>
              <a:rPr lang="ru-RU" sz="2400" b="1" i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9616" y="6260465"/>
            <a:ext cx="683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</a:t>
            </a:r>
            <a:r>
              <a:rPr lang="en-US" dirty="0"/>
              <a:t> - </a:t>
            </a:r>
            <a:r>
              <a:rPr lang="ru-RU" dirty="0"/>
              <a:t>асимптотическая оценка для алгоритма</a:t>
            </a:r>
            <a:r>
              <a:rPr lang="en-US" dirty="0"/>
              <a:t> (</a:t>
            </a:r>
            <a:r>
              <a:rPr lang="ru-RU" dirty="0"/>
              <a:t>количество операций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D1290A-D895-4B9C-B82F-B90D086E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0296" y="6077902"/>
            <a:ext cx="2743200" cy="365125"/>
          </a:xfrm>
        </p:spPr>
        <p:txBody>
          <a:bodyPr/>
          <a:lstStyle/>
          <a:p>
            <a:fld id="{8FAA0A77-E990-407F-9503-127639D1C076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C7D6CF8-9883-4640-A2C1-096CF27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69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ru-RU" sz="3600" b="1" dirty="0">
                <a:solidFill>
                  <a:srgbClr val="0070C0"/>
                </a:solidFill>
              </a:rPr>
              <a:t>рассмотрим алгоритмы блочного умножения матриц Фокса и </a:t>
            </a:r>
            <a:r>
              <a:rPr lang="ru-RU" sz="3600" b="1" dirty="0" err="1">
                <a:solidFill>
                  <a:srgbClr val="0070C0"/>
                </a:solidFill>
              </a:rPr>
              <a:t>Кэннона</a:t>
            </a:r>
            <a:endParaRPr lang="ru-RU" sz="3600" b="1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endParaRPr lang="ru-RU" sz="3600" b="1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r>
              <a:rPr lang="ru-RU" sz="3600" b="1" dirty="0">
                <a:solidFill>
                  <a:srgbClr val="0070C0"/>
                </a:solidFill>
              </a:rPr>
              <a:t>Использование данных алгоритмов характерно для систем с распределенной памятью</a:t>
            </a:r>
            <a:endParaRPr lang="ru-RU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0102-4AC1-4DB3-8D60-4AB76E49B297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E100CD-1844-44FD-9240-2C2A02F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73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ru-RU" sz="800" cap="none" dirty="0"/>
          </a:p>
          <a:p>
            <a:pPr marL="114300" indent="0">
              <a:buNone/>
            </a:pPr>
            <a:r>
              <a:rPr lang="ru-RU" sz="2800" cap="none" dirty="0"/>
              <a:t>Для организации параллельных вычислений при блочном представлении матриц предположим, что процессоры образуют логическую прямоугольную решетку размером </a:t>
            </a:r>
            <a:r>
              <a:rPr lang="ru-RU" sz="2800" b="1" i="1" cap="none" dirty="0" err="1"/>
              <a:t>k×k</a:t>
            </a:r>
            <a:r>
              <a:rPr lang="ru-RU" sz="2800" cap="none" dirty="0"/>
              <a:t> (обозначим через </a:t>
            </a:r>
            <a:r>
              <a:rPr lang="ru-RU" sz="2800" b="1" i="1" cap="none" dirty="0" err="1"/>
              <a:t>p</a:t>
            </a:r>
            <a:r>
              <a:rPr lang="ru-RU" sz="2800" b="1" i="1" cap="none" baseline="-25000" dirty="0" err="1"/>
              <a:t>ij</a:t>
            </a:r>
            <a:r>
              <a:rPr lang="ru-RU" sz="2800" cap="none" dirty="0"/>
              <a:t> процессор, располагаемый на пересечении </a:t>
            </a:r>
            <a:r>
              <a:rPr lang="ru-RU" sz="2800" b="1" i="1" cap="none" dirty="0"/>
              <a:t>i</a:t>
            </a:r>
            <a:r>
              <a:rPr lang="ru-RU" sz="2800" cap="none" dirty="0"/>
              <a:t> строки и </a:t>
            </a:r>
            <a:r>
              <a:rPr lang="ru-RU" sz="2800" b="1" i="1" cap="none" dirty="0"/>
              <a:t>j</a:t>
            </a:r>
            <a:r>
              <a:rPr lang="ru-RU" sz="2800" cap="none" dirty="0"/>
              <a:t> столбца решетки).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5C2-728F-46A3-90F0-4CB61854F258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5606AA-5513-44B0-B9A4-67B18906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29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ru-RU" sz="800" cap="none" dirty="0"/>
          </a:p>
          <a:p>
            <a:r>
              <a:rPr lang="ru-RU" cap="none" dirty="0"/>
              <a:t>Основные положения параллельного метода, известного как алгоритм Фокса </a:t>
            </a:r>
            <a:r>
              <a:rPr lang="ru-RU" i="1" cap="none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i="1" cap="none" dirty="0" err="1">
                <a:solidFill>
                  <a:schemeClr val="bg2">
                    <a:lumMod val="50000"/>
                  </a:schemeClr>
                </a:solidFill>
              </a:rPr>
              <a:t>Fox</a:t>
            </a:r>
            <a:r>
              <a:rPr lang="ru-RU" i="1" cap="none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ru-RU" cap="none" dirty="0"/>
              <a:t>, состоят в следующем: </a:t>
            </a:r>
          </a:p>
          <a:p>
            <a:pPr marL="571500" indent="-457200">
              <a:buFont typeface="+mj-lt"/>
              <a:buAutoNum type="arabicPeriod"/>
            </a:pPr>
            <a:r>
              <a:rPr lang="ru-RU" cap="none" dirty="0"/>
              <a:t>каждый из процессоров решетки отвечает за вычисление одного блока матрицы </a:t>
            </a:r>
            <a:r>
              <a:rPr lang="ru-RU" b="1" cap="none" dirty="0"/>
              <a:t>C</a:t>
            </a:r>
          </a:p>
          <a:p>
            <a:pPr marL="571500" indent="-457200">
              <a:buFont typeface="+mj-lt"/>
              <a:buAutoNum type="arabicPeriod"/>
            </a:pPr>
            <a:r>
              <a:rPr lang="ru-RU" cap="none" dirty="0"/>
              <a:t>в ходе вычислений на каждом из процессоров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cap="none" dirty="0"/>
              <a:t> располагается четыре матричных блока: </a:t>
            </a:r>
          </a:p>
          <a:p>
            <a:pPr marL="715963" indent="-179388">
              <a:buFont typeface="Symbol" panose="05050102010706020507" pitchFamily="18" charset="2"/>
              <a:buChar char=""/>
            </a:pPr>
            <a:r>
              <a:rPr lang="ru-RU" cap="none" dirty="0"/>
              <a:t>блок </a:t>
            </a:r>
            <a:r>
              <a:rPr lang="ru-RU" b="1" cap="none" dirty="0" err="1"/>
              <a:t>C</a:t>
            </a:r>
            <a:r>
              <a:rPr lang="ru-RU" b="1" cap="none" baseline="-25000" dirty="0" err="1"/>
              <a:t>ij</a:t>
            </a:r>
            <a:r>
              <a:rPr lang="ru-RU" cap="none" dirty="0"/>
              <a:t> матрицы </a:t>
            </a:r>
            <a:r>
              <a:rPr lang="ru-RU" b="1" cap="none" dirty="0"/>
              <a:t>C</a:t>
            </a:r>
            <a:r>
              <a:rPr lang="ru-RU" cap="none" dirty="0"/>
              <a:t>, вычисляемый процессором;</a:t>
            </a:r>
          </a:p>
          <a:p>
            <a:pPr marL="715963" indent="-179388">
              <a:buFont typeface="Symbol" panose="05050102010706020507" pitchFamily="18" charset="2"/>
              <a:buChar char=""/>
            </a:pPr>
            <a:r>
              <a:rPr lang="ru-RU" cap="none" dirty="0"/>
              <a:t>блок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cap="none" dirty="0"/>
              <a:t> матрицы </a:t>
            </a:r>
            <a:r>
              <a:rPr lang="ru-RU" b="1" cap="none" dirty="0"/>
              <a:t>A</a:t>
            </a:r>
            <a:r>
              <a:rPr lang="ru-RU" cap="none" dirty="0"/>
              <a:t>, размещенный в процессоре перед началом вычислений; </a:t>
            </a:r>
          </a:p>
          <a:p>
            <a:pPr marL="715963" indent="-179388">
              <a:buFont typeface="Symbol" panose="05050102010706020507" pitchFamily="18" charset="2"/>
              <a:buChar char=""/>
            </a:pPr>
            <a:r>
              <a:rPr lang="ru-RU" cap="none" dirty="0"/>
              <a:t>блоки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, </a:t>
            </a:r>
            <a:r>
              <a:rPr lang="ru-RU" b="1" cap="none" dirty="0" err="1"/>
              <a:t>B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матриц </a:t>
            </a:r>
            <a:r>
              <a:rPr lang="ru-RU" b="1" cap="none" dirty="0"/>
              <a:t>A</a:t>
            </a:r>
            <a:r>
              <a:rPr lang="ru-RU" cap="none" dirty="0"/>
              <a:t> и </a:t>
            </a:r>
            <a:r>
              <a:rPr lang="ru-RU" b="1" cap="none" dirty="0"/>
              <a:t>B</a:t>
            </a:r>
            <a:r>
              <a:rPr lang="ru-RU" cap="none" dirty="0"/>
              <a:t>, получаемые процессором в ходе выполнения вычислений.</a:t>
            </a:r>
            <a:endParaRPr lang="en-GB" cap="none" dirty="0">
              <a:solidFill>
                <a:srgbClr val="0070C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1B6E-194A-475B-8D18-90218874B902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F49B2-4E0F-4340-966A-A71CEB86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494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ru-RU" sz="800" cap="none" dirty="0"/>
          </a:p>
          <a:p>
            <a:r>
              <a:rPr lang="ru-RU" cap="none" dirty="0"/>
              <a:t>Выполнение параллельного метода включает</a:t>
            </a:r>
          </a:p>
          <a:p>
            <a:pPr marL="571500" indent="-457200">
              <a:buFont typeface="+mj-lt"/>
              <a:buAutoNum type="arabicPeriod"/>
            </a:pPr>
            <a:r>
              <a:rPr lang="ru-RU" cap="none" dirty="0"/>
              <a:t>этап инициализации, на котором на каждый процессор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cap="none" dirty="0"/>
              <a:t> передаются блоки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cap="none" dirty="0"/>
              <a:t>, </a:t>
            </a:r>
            <a:r>
              <a:rPr lang="ru-RU" b="1" cap="none" dirty="0" err="1"/>
              <a:t>B</a:t>
            </a:r>
            <a:r>
              <a:rPr lang="ru-RU" b="1" cap="none" baseline="-25000" dirty="0" err="1"/>
              <a:t>ij</a:t>
            </a:r>
            <a:r>
              <a:rPr lang="ru-RU" cap="none" dirty="0"/>
              <a:t> и обнуляются блоки </a:t>
            </a:r>
            <a:r>
              <a:rPr lang="ru-RU" b="1" cap="none" dirty="0" err="1"/>
              <a:t>C</a:t>
            </a:r>
            <a:r>
              <a:rPr lang="ru-RU" b="1" cap="none" baseline="-25000" dirty="0" err="1"/>
              <a:t>ij</a:t>
            </a:r>
            <a:r>
              <a:rPr lang="ru-RU" cap="none" dirty="0"/>
              <a:t> на всех процессорах</a:t>
            </a:r>
          </a:p>
          <a:p>
            <a:pPr marL="571500" indent="-457200">
              <a:buFont typeface="+mj-lt"/>
              <a:buAutoNum type="arabicPeriod"/>
            </a:pPr>
            <a:r>
              <a:rPr lang="ru-RU" cap="none" dirty="0"/>
              <a:t>этап вычислений, на каждой итерации </a:t>
            </a:r>
            <a:r>
              <a:rPr lang="ru-RU" b="1" i="1" cap="none" dirty="0"/>
              <a:t>l, 1≤ l ≤k</a:t>
            </a:r>
            <a:r>
              <a:rPr lang="ru-RU" i="1" cap="none" dirty="0"/>
              <a:t>, </a:t>
            </a:r>
            <a:r>
              <a:rPr lang="ru-RU" cap="none" dirty="0"/>
              <a:t>которого выполняется:</a:t>
            </a:r>
          </a:p>
          <a:p>
            <a:pPr marL="811213" indent="-274638">
              <a:buFont typeface="Symbol" panose="05050102010706020507" pitchFamily="18" charset="2"/>
              <a:buChar char=""/>
            </a:pPr>
            <a:r>
              <a:rPr lang="ru-RU" cap="none" dirty="0"/>
              <a:t>для каждой строки </a:t>
            </a:r>
            <a:r>
              <a:rPr lang="ru-RU" b="1" i="1" cap="none" dirty="0"/>
              <a:t>i, 1 ≤ i ≤ k </a:t>
            </a:r>
            <a:r>
              <a:rPr lang="ru-RU" cap="none" dirty="0"/>
              <a:t>, процессорной решетки блок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cap="none" dirty="0"/>
              <a:t> процессора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b="1" i="1" cap="none" baseline="-25000" dirty="0"/>
              <a:t> </a:t>
            </a:r>
            <a:r>
              <a:rPr lang="ru-RU" cap="none" dirty="0"/>
              <a:t>пересылается на все процессоры той же строки </a:t>
            </a:r>
            <a:r>
              <a:rPr lang="ru-RU" b="1" i="1" cap="none" dirty="0"/>
              <a:t>i</a:t>
            </a:r>
            <a:r>
              <a:rPr lang="ru-RU" cap="none" dirty="0"/>
              <a:t> ; индекс </a:t>
            </a:r>
            <a:r>
              <a:rPr lang="ru-RU" b="1" i="1" cap="none" dirty="0"/>
              <a:t>j</a:t>
            </a:r>
            <a:r>
              <a:rPr lang="ru-RU" cap="none" dirty="0"/>
              <a:t>, определяющий положение процессора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b="1" i="1" cap="none" baseline="-25000" dirty="0"/>
              <a:t> </a:t>
            </a:r>
            <a:r>
              <a:rPr lang="ru-RU" cap="none" dirty="0"/>
              <a:t>в строке, вычисляется по соотношению </a:t>
            </a:r>
            <a:r>
              <a:rPr lang="ru-RU" b="1" i="1" cap="none" dirty="0"/>
              <a:t>j = (i + l −1) % k +1</a:t>
            </a:r>
            <a:endParaRPr lang="en-GB" b="1" i="1" cap="none" dirty="0">
              <a:solidFill>
                <a:srgbClr val="0070C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24C-7744-4101-92A3-C458DE2DF757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E9E103-4E00-4A33-B8B4-DDBF312F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72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ru-RU" sz="800" cap="none" dirty="0"/>
          </a:p>
          <a:p>
            <a:pPr marL="811213" indent="-274638">
              <a:buFont typeface="Symbol" panose="05050102010706020507" pitchFamily="18" charset="2"/>
              <a:buChar char=""/>
            </a:pPr>
            <a:r>
              <a:rPr lang="ru-RU" cap="none" dirty="0"/>
              <a:t>полученные в результате пересылок блоки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, </a:t>
            </a:r>
            <a:r>
              <a:rPr lang="en-US" b="1" cap="none" dirty="0"/>
              <a:t>B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каждого процессора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b="1" i="1" cap="none" baseline="-25000" dirty="0"/>
              <a:t> </a:t>
            </a:r>
            <a:r>
              <a:rPr lang="ru-RU" cap="none" dirty="0"/>
              <a:t>перемножаются и прибавляются к блоку </a:t>
            </a:r>
            <a:r>
              <a:rPr lang="ru-RU" b="1" cap="none" dirty="0" err="1"/>
              <a:t>C</a:t>
            </a:r>
            <a:r>
              <a:rPr lang="ru-RU" b="1" cap="none" baseline="-25000" dirty="0" err="1"/>
              <a:t>ij</a:t>
            </a:r>
            <a:r>
              <a:rPr lang="ru-RU" cap="none" dirty="0"/>
              <a:t>, </a:t>
            </a:r>
            <a:r>
              <a:rPr lang="en-US" cap="none" dirty="0"/>
              <a:t>     </a:t>
            </a:r>
            <a:r>
              <a:rPr lang="ru-RU" b="1" cap="none" dirty="0" err="1"/>
              <a:t>C</a:t>
            </a:r>
            <a:r>
              <a:rPr lang="ru-RU" b="1" cap="none" baseline="-25000" dirty="0" err="1"/>
              <a:t>ij</a:t>
            </a:r>
            <a:r>
              <a:rPr lang="ru-RU" cap="none" dirty="0"/>
              <a:t> = </a:t>
            </a:r>
            <a:r>
              <a:rPr lang="ru-RU" b="1" cap="none" dirty="0" err="1"/>
              <a:t>C</a:t>
            </a:r>
            <a:r>
              <a:rPr lang="ru-RU" b="1" cap="none" baseline="-25000" dirty="0" err="1"/>
              <a:t>ij</a:t>
            </a:r>
            <a:r>
              <a:rPr lang="ru-RU" cap="none" dirty="0"/>
              <a:t>  +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× </a:t>
            </a:r>
            <a:r>
              <a:rPr lang="en-US" b="1" cap="none" dirty="0"/>
              <a:t>B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endParaRPr lang="en-US" b="1" cap="none" dirty="0"/>
          </a:p>
          <a:p>
            <a:pPr marL="811213" indent="-274638">
              <a:buFont typeface="Symbol" panose="05050102010706020507" pitchFamily="18" charset="2"/>
              <a:buChar char=""/>
            </a:pPr>
            <a:r>
              <a:rPr lang="ru-RU" cap="none" dirty="0"/>
              <a:t>блоки </a:t>
            </a:r>
            <a:r>
              <a:rPr lang="en-US" b="1" cap="none" dirty="0"/>
              <a:t>B</a:t>
            </a:r>
            <a:r>
              <a:rPr lang="ru-RU" b="1" cap="none" baseline="-25000" dirty="0" err="1"/>
              <a:t>ij</a:t>
            </a:r>
            <a:r>
              <a:rPr lang="ru-RU" b="1" cap="none" dirty="0"/>
              <a:t>’</a:t>
            </a:r>
            <a:r>
              <a:rPr lang="ru-RU" cap="none" dirty="0"/>
              <a:t> каждого процессора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b="1" i="1" cap="none" baseline="-25000" dirty="0"/>
              <a:t> </a:t>
            </a:r>
            <a:r>
              <a:rPr lang="ru-RU" cap="none" dirty="0"/>
              <a:t>пересылаются процессорам </a:t>
            </a:r>
            <a:r>
              <a:rPr lang="ru-RU" b="1" i="1" cap="none" dirty="0" err="1"/>
              <a:t>p</a:t>
            </a:r>
            <a:r>
              <a:rPr lang="ru-RU" b="1" i="1" cap="none" baseline="-25000" dirty="0" err="1"/>
              <a:t>ij</a:t>
            </a:r>
            <a:r>
              <a:rPr lang="ru-RU" cap="none" dirty="0"/>
              <a:t>, являющимися соседями сверху в столбцах процессорной решетки (блоки процессоров из первой строки решетки пересылаются процессорам последней строки решетки).</a:t>
            </a:r>
            <a:endParaRPr lang="en-GB" b="1" i="1" cap="none" dirty="0">
              <a:solidFill>
                <a:srgbClr val="0070C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A627-FABF-4A0B-8FAC-D924C08A40EA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F553F0-CEA8-470A-840D-1C5B596A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737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628801"/>
            <a:ext cx="10364452" cy="416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cap="none" dirty="0"/>
              <a:t>Схема вызовов функций в программе, реализующей метод Фокса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8B74-2F7B-4CE5-951C-973D850158AE}" type="datetime10">
              <a:rPr lang="ru-RU" smtClean="0"/>
              <a:t>23:11</a:t>
            </a:fld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449069"/>
            <a:ext cx="7361832" cy="259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800E02-01E6-413C-AB0F-F572B9EF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25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4" y="2367093"/>
            <a:ext cx="10798849" cy="3726203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b="1" cap="none" dirty="0"/>
              <a:t>Управляющий процессор (процессор 0) выполняет:</a:t>
            </a:r>
            <a:endParaRPr lang="en-US" sz="2400" b="1" cap="none" dirty="0"/>
          </a:p>
          <a:p>
            <a:r>
              <a:rPr lang="ru-RU" sz="2400" cap="none" dirty="0"/>
              <a:t>создание топологии "решетка" (функция </a:t>
            </a:r>
            <a:r>
              <a:rPr lang="ru-RU" sz="2400" i="1" cap="none" dirty="0" err="1"/>
              <a:t>CreateGrid</a:t>
            </a:r>
            <a:r>
              <a:rPr lang="ru-RU" sz="2400" cap="none" dirty="0"/>
              <a:t>);</a:t>
            </a:r>
            <a:endParaRPr lang="en-US" sz="2400" cap="none" dirty="0"/>
          </a:p>
          <a:p>
            <a:r>
              <a:rPr lang="ru-RU" sz="2400" cap="none" dirty="0"/>
              <a:t>создание производного типа – "блок матрицы" (функция </a:t>
            </a:r>
            <a:r>
              <a:rPr lang="ru-RU" sz="2400" i="1" cap="none" dirty="0" err="1"/>
              <a:t>DefineType</a:t>
            </a:r>
            <a:r>
              <a:rPr lang="ru-RU" sz="2400" cap="none" dirty="0"/>
              <a:t>) и пересылку блоков на соответствующие процессоры в топологии "решетка" (функция </a:t>
            </a:r>
            <a:r>
              <a:rPr lang="ru-RU" sz="2400" i="1" cap="none" dirty="0" err="1"/>
              <a:t>BcastMatrixFox</a:t>
            </a:r>
            <a:r>
              <a:rPr lang="ru-RU" sz="2400" cap="none" dirty="0"/>
              <a:t>);</a:t>
            </a:r>
            <a:endParaRPr lang="en-US" sz="2400" cap="none" dirty="0"/>
          </a:p>
          <a:p>
            <a:r>
              <a:rPr lang="ru-RU" sz="2400" cap="none" dirty="0"/>
              <a:t>выполнение итераций параллельного перемножения матриц (функция </a:t>
            </a:r>
            <a:r>
              <a:rPr lang="ru-RU" sz="2400" i="1" cap="none" dirty="0" err="1"/>
              <a:t>MultiplyMatrixFox</a:t>
            </a:r>
            <a:r>
              <a:rPr lang="ru-RU" sz="2400" cap="none" dirty="0"/>
              <a:t>);</a:t>
            </a:r>
            <a:endParaRPr lang="en-US" sz="2400" cap="none" dirty="0"/>
          </a:p>
          <a:p>
            <a:r>
              <a:rPr lang="ru-RU" sz="2400" cap="none" dirty="0"/>
              <a:t>сбор результатов (перемноженных блоков) от всех процессоров (функция </a:t>
            </a:r>
            <a:r>
              <a:rPr lang="ru-RU" sz="2400" i="1" cap="none" dirty="0" err="1"/>
              <a:t>GatherMatrixFox</a:t>
            </a:r>
            <a:r>
              <a:rPr lang="ru-RU" sz="2400" cap="none" dirty="0"/>
              <a:t>).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F5C-5EDA-4CDC-A2F7-AEDAD7435E63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56B1A6-19B6-44F5-A4C0-322DC843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19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Фокса</a:t>
            </a: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b="1" cap="none" dirty="0"/>
              <a:t>Функциональные процессоры выполняют:</a:t>
            </a:r>
          </a:p>
          <a:p>
            <a:r>
              <a:rPr lang="ru-RU" sz="2400" cap="none" dirty="0"/>
              <a:t>создание топологии "решетка" (функция </a:t>
            </a:r>
            <a:r>
              <a:rPr lang="ru-RU" sz="2400" i="1" cap="none" dirty="0" err="1"/>
              <a:t>CreateGrid</a:t>
            </a:r>
            <a:r>
              <a:rPr lang="ru-RU" sz="2400" cap="none" dirty="0"/>
              <a:t>);</a:t>
            </a:r>
          </a:p>
          <a:p>
            <a:r>
              <a:rPr lang="ru-RU" sz="2400" cap="none" dirty="0"/>
              <a:t>создание производного типа блок матрицы (функция </a:t>
            </a:r>
            <a:r>
              <a:rPr lang="ru-RU" sz="2400" i="1" cap="none" dirty="0" err="1"/>
              <a:t>DefineType</a:t>
            </a:r>
            <a:r>
              <a:rPr lang="ru-RU" sz="2400" cap="none" dirty="0"/>
              <a:t>);</a:t>
            </a:r>
          </a:p>
          <a:p>
            <a:r>
              <a:rPr lang="ru-RU" sz="2400" cap="none" dirty="0"/>
              <a:t>прием от процессора 0 соответствующих блоков матриц (функция </a:t>
            </a:r>
            <a:r>
              <a:rPr lang="ru-RU" sz="2400" i="1" cap="none" dirty="0" err="1"/>
              <a:t>BcastMatrixFox</a:t>
            </a:r>
            <a:r>
              <a:rPr lang="ru-RU" sz="2400" cap="none" dirty="0"/>
              <a:t>);</a:t>
            </a:r>
          </a:p>
          <a:p>
            <a:r>
              <a:rPr lang="ru-RU" sz="2400" cap="none" dirty="0"/>
              <a:t>выполнение итераций параллельного перемножения матриц (функция </a:t>
            </a:r>
            <a:r>
              <a:rPr lang="ru-RU" sz="2400" i="1" cap="none" dirty="0" err="1"/>
              <a:t>MultiplyMatrixFox</a:t>
            </a:r>
            <a:r>
              <a:rPr lang="ru-RU" sz="2400" cap="none" dirty="0"/>
              <a:t>);</a:t>
            </a:r>
          </a:p>
          <a:p>
            <a:r>
              <a:rPr lang="ru-RU" sz="2400" cap="none" dirty="0"/>
              <a:t>передача результата (перемноженного блока) на управляющий процессор.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C892-8495-4E7E-A854-21EA58B78EA2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A55B41-B31E-489F-9234-84F94ABA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06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916832"/>
            <a:ext cx="10364452" cy="4331567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</a:t>
            </a:r>
            <a:r>
              <a:rPr lang="ru-RU" sz="3600" b="1" cap="none" dirty="0" err="1">
                <a:solidFill>
                  <a:srgbClr val="0070C0"/>
                </a:solidFill>
              </a:rPr>
              <a:t>Кэннона</a:t>
            </a:r>
            <a:endParaRPr lang="ru-RU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cap="none" dirty="0"/>
              <a:t>Отличие алгоритма </a:t>
            </a:r>
            <a:r>
              <a:rPr lang="ru-RU" sz="2400" cap="none" dirty="0" err="1"/>
              <a:t>Кэннона</a:t>
            </a:r>
            <a:r>
              <a:rPr lang="ru-RU" sz="2400" cap="none" dirty="0"/>
              <a:t> от метода Фокса состоит в изменении схемы начального распределения блоков перемножаемых матриц между процессорами вычислительной системы. </a:t>
            </a:r>
          </a:p>
          <a:p>
            <a:pPr marL="114300" indent="0">
              <a:buNone/>
            </a:pPr>
            <a:r>
              <a:rPr lang="ru-RU" sz="2400" cap="none" dirty="0"/>
              <a:t>Начальное расположение блоков в алгоритме </a:t>
            </a:r>
            <a:r>
              <a:rPr lang="ru-RU" sz="2400" cap="none" dirty="0" err="1"/>
              <a:t>Кэннона</a:t>
            </a:r>
            <a:r>
              <a:rPr lang="ru-RU" sz="2400" cap="none" dirty="0"/>
              <a:t> подбирается таким образом, чтобы располагаемые блоки на процессорах могли бы быть перемножены без каких-либо дополнительных передач данных между процессорами.</a:t>
            </a:r>
          </a:p>
          <a:p>
            <a:pPr marL="114300" indent="0">
              <a:buNone/>
            </a:pPr>
            <a:r>
              <a:rPr lang="ru-RU" sz="2400" cap="none" dirty="0"/>
              <a:t>При этом подобное распределение блоков может быть организовано таким образом, что перемещение блоков между процессорами в ходе вычислений может осуществляться с использованием более простых коммуникационных операций.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DE9-EC27-4586-A57A-8242A392E6CC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AFA56-5BF8-4B25-A647-778200DA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04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844825"/>
            <a:ext cx="10364452" cy="440357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</a:t>
            </a:r>
            <a:r>
              <a:rPr lang="ru-RU" sz="3600" b="1" cap="none" dirty="0" err="1">
                <a:solidFill>
                  <a:srgbClr val="0070C0"/>
                </a:solidFill>
              </a:rPr>
              <a:t>Кэннона</a:t>
            </a:r>
            <a:endParaRPr lang="ru-RU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2400" cap="none" dirty="0"/>
              <a:t>Этап инициализации алгоритма </a:t>
            </a:r>
            <a:r>
              <a:rPr lang="ru-RU" sz="2400" cap="none" dirty="0" err="1"/>
              <a:t>Кэннона</a:t>
            </a:r>
            <a:r>
              <a:rPr lang="ru-RU" sz="2400" cap="none" dirty="0"/>
              <a:t> включает выполнение следующих операций передач данных:</a:t>
            </a:r>
          </a:p>
          <a:p>
            <a:r>
              <a:rPr lang="ru-RU" sz="2400" cap="none" dirty="0"/>
              <a:t>на каждый процессор </a:t>
            </a:r>
            <a:r>
              <a:rPr lang="ru-RU" sz="2400" b="1" i="1" cap="none" dirty="0" err="1"/>
              <a:t>p</a:t>
            </a:r>
            <a:r>
              <a:rPr lang="ru-RU" sz="2400" b="1" i="1" cap="none" baseline="-25000" dirty="0" err="1"/>
              <a:t>ij</a:t>
            </a:r>
            <a:r>
              <a:rPr lang="ru-RU" sz="2400" cap="none" dirty="0"/>
              <a:t> передаются блоки </a:t>
            </a:r>
            <a:r>
              <a:rPr lang="ru-RU" sz="2400" b="1" cap="none" dirty="0" err="1"/>
              <a:t>A</a:t>
            </a:r>
            <a:r>
              <a:rPr lang="ru-RU" sz="2400" b="1" cap="none" baseline="-25000" dirty="0" err="1"/>
              <a:t>ij</a:t>
            </a:r>
            <a:r>
              <a:rPr lang="ru-RU" sz="2400" cap="none" dirty="0"/>
              <a:t>, </a:t>
            </a:r>
            <a:r>
              <a:rPr lang="ru-RU" sz="2400" b="1" cap="none" dirty="0" err="1"/>
              <a:t>B</a:t>
            </a:r>
            <a:r>
              <a:rPr lang="ru-RU" sz="2400" b="1" cap="none" baseline="-25000" dirty="0" err="1"/>
              <a:t>ij</a:t>
            </a:r>
            <a:r>
              <a:rPr lang="ru-RU" sz="2400" cap="none" dirty="0"/>
              <a:t> ;</a:t>
            </a:r>
          </a:p>
          <a:p>
            <a:r>
              <a:rPr lang="ru-RU" sz="2400" cap="none" dirty="0"/>
              <a:t>для каждой строки </a:t>
            </a:r>
            <a:r>
              <a:rPr lang="ru-RU" sz="2400" b="1" i="1" cap="none" dirty="0"/>
              <a:t>i</a:t>
            </a:r>
            <a:r>
              <a:rPr lang="ru-RU" sz="2400" cap="none" dirty="0"/>
              <a:t> процессорной решетки блоки матрицы </a:t>
            </a:r>
            <a:r>
              <a:rPr lang="ru-RU" sz="2400" b="1" cap="none" dirty="0"/>
              <a:t>A</a:t>
            </a:r>
            <a:r>
              <a:rPr lang="ru-RU" sz="2400" cap="none" dirty="0"/>
              <a:t> сдвигаются на (</a:t>
            </a:r>
            <a:r>
              <a:rPr lang="ru-RU" sz="2400" b="1" i="1" cap="none" dirty="0"/>
              <a:t>i-1</a:t>
            </a:r>
            <a:r>
              <a:rPr lang="ru-RU" sz="2400" cap="none" dirty="0"/>
              <a:t>) позиций влево;</a:t>
            </a:r>
          </a:p>
          <a:p>
            <a:r>
              <a:rPr lang="ru-RU" sz="2400" cap="none" dirty="0"/>
              <a:t>для каждого столбца </a:t>
            </a:r>
            <a:r>
              <a:rPr lang="ru-RU" sz="2400" b="1" i="1" cap="none" dirty="0"/>
              <a:t>j</a:t>
            </a:r>
            <a:r>
              <a:rPr lang="ru-RU" sz="2400" cap="none" dirty="0"/>
              <a:t> процессорной решетки блоки матрицы </a:t>
            </a:r>
            <a:r>
              <a:rPr lang="ru-RU" sz="2400" b="1" cap="none" dirty="0"/>
              <a:t>B</a:t>
            </a:r>
            <a:r>
              <a:rPr lang="ru-RU" sz="2400" cap="none" dirty="0"/>
              <a:t> сдвигаются на (</a:t>
            </a:r>
            <a:r>
              <a:rPr lang="ru-RU" sz="2400" b="1" i="1" cap="none" dirty="0"/>
              <a:t>j-1</a:t>
            </a:r>
            <a:r>
              <a:rPr lang="ru-RU" sz="2400" cap="none" dirty="0"/>
              <a:t>) позиций вверх</a:t>
            </a:r>
          </a:p>
          <a:p>
            <a:pPr marL="114300" indent="0">
              <a:buNone/>
            </a:pPr>
            <a:r>
              <a:rPr lang="ru-RU" cap="none" dirty="0"/>
              <a:t>В ходе вычислений на каждой итерации алгоритма </a:t>
            </a:r>
            <a:r>
              <a:rPr lang="ru-RU" cap="none" dirty="0" err="1"/>
              <a:t>Кэннона</a:t>
            </a:r>
            <a:r>
              <a:rPr lang="ru-RU" cap="none" dirty="0"/>
              <a:t> каждый блок матрицы </a:t>
            </a:r>
            <a:r>
              <a:rPr lang="ru-RU" b="1" cap="none" dirty="0"/>
              <a:t>A</a:t>
            </a:r>
            <a:r>
              <a:rPr lang="ru-RU" cap="none" dirty="0"/>
              <a:t> сдвигается на один процессор влево по решетке, а каждый блок матрицы </a:t>
            </a:r>
            <a:r>
              <a:rPr lang="ru-RU" b="1" cap="none" dirty="0"/>
              <a:t>B</a:t>
            </a:r>
            <a:r>
              <a:rPr lang="ru-RU" cap="none" dirty="0"/>
              <a:t> - на один процессор вверх.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78737" y="6304235"/>
            <a:ext cx="2743200" cy="365125"/>
          </a:xfrm>
        </p:spPr>
        <p:txBody>
          <a:bodyPr/>
          <a:lstStyle/>
          <a:p>
            <a:fld id="{7684EAA8-7051-4727-8DE7-450DF8FDB642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7F2B92-9CEB-490D-9ACF-104F8943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4235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6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4400" cap="none" dirty="0"/>
              <a:t>В основу организации параллельных вычислений может быть положен </a:t>
            </a:r>
            <a:r>
              <a:rPr lang="ru-RU" sz="4400" b="1" cap="none" dirty="0"/>
              <a:t>принцип распараллеливания по данным</a:t>
            </a:r>
            <a:endParaRPr lang="en-GB" sz="4400" b="1" cap="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DABC0-F4C5-4428-BDAA-8AAF78EC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F55-B529-490C-98F0-A69A4D7F66D0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87E799-B27C-4CB8-92DE-E0F3B11B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18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700808"/>
            <a:ext cx="10364452" cy="34241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</a:t>
            </a:r>
            <a:r>
              <a:rPr lang="ru-RU" sz="3600" b="1" cap="none" dirty="0" err="1">
                <a:solidFill>
                  <a:srgbClr val="0070C0"/>
                </a:solidFill>
              </a:rPr>
              <a:t>Кэннона</a:t>
            </a:r>
            <a:endParaRPr lang="ru-RU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cap="none" dirty="0"/>
              <a:t>Схема вызовов функций в программе, реализующей метод </a:t>
            </a:r>
            <a:r>
              <a:rPr lang="ru-RU" sz="2400" cap="none" dirty="0" err="1"/>
              <a:t>Кэннона</a:t>
            </a:r>
            <a:endParaRPr lang="ru-RU" cap="none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D832-CB11-4E53-925C-F166BCBB44EB}" type="datetime10">
              <a:rPr lang="ru-RU" smtClean="0"/>
              <a:t>23:11</a:t>
            </a:fld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80" y="3396651"/>
            <a:ext cx="8712240" cy="28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52CB9-1145-475E-BE92-C2DCA5DB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146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988841"/>
            <a:ext cx="10364452" cy="425064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</a:t>
            </a:r>
            <a:r>
              <a:rPr lang="ru-RU" sz="3600" b="1" cap="none" dirty="0" err="1">
                <a:solidFill>
                  <a:srgbClr val="0070C0"/>
                </a:solidFill>
              </a:rPr>
              <a:t>Кэннона</a:t>
            </a:r>
            <a:endParaRPr lang="ru-RU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b="1" cap="none" dirty="0"/>
              <a:t>Управляющий процессор (процессор 0) выполняет:</a:t>
            </a:r>
          </a:p>
          <a:p>
            <a:r>
              <a:rPr lang="ru-RU" cap="none" dirty="0"/>
              <a:t>создание топологии "решетка" (функция </a:t>
            </a:r>
            <a:r>
              <a:rPr lang="ru-RU" i="1" cap="none" dirty="0" err="1"/>
              <a:t>CreateGrid</a:t>
            </a:r>
            <a:r>
              <a:rPr lang="ru-RU" cap="none" dirty="0"/>
              <a:t>);</a:t>
            </a:r>
          </a:p>
          <a:p>
            <a:r>
              <a:rPr lang="ru-RU" cap="none" dirty="0"/>
              <a:t>создание производного типа – "блок матрицы" (функция </a:t>
            </a:r>
            <a:r>
              <a:rPr lang="ru-RU" i="1" cap="none" dirty="0" err="1"/>
              <a:t>DefineType</a:t>
            </a:r>
            <a:r>
              <a:rPr lang="ru-RU" cap="none" dirty="0"/>
              <a:t>) и пересылку блоков на соответствующие процессоры в топологии "решетка" (функция </a:t>
            </a:r>
            <a:r>
              <a:rPr lang="ru-RU" i="1" cap="none" dirty="0" err="1"/>
              <a:t>BcastMatrixCannon</a:t>
            </a:r>
            <a:r>
              <a:rPr lang="ru-RU" cap="none" dirty="0"/>
              <a:t>);</a:t>
            </a:r>
          </a:p>
          <a:p>
            <a:r>
              <a:rPr lang="ru-RU" cap="none" dirty="0"/>
              <a:t>выполнение итераций параллельного перемножения матриц (эта часть действий является общей для всех процессоров и детально описана в алгоритме работы функциональных процессоров);</a:t>
            </a:r>
          </a:p>
          <a:p>
            <a:r>
              <a:rPr lang="ru-RU" cap="none" dirty="0"/>
              <a:t>сбор результатов (перемноженных блоков) от всех процессоров (функция </a:t>
            </a:r>
            <a:r>
              <a:rPr lang="ru-RU" i="1" cap="none" dirty="0" err="1"/>
              <a:t>GatherMatrixCannon</a:t>
            </a:r>
            <a:r>
              <a:rPr lang="ru-RU" cap="none" dirty="0"/>
              <a:t>).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78737" y="6232227"/>
            <a:ext cx="2743200" cy="365125"/>
          </a:xfrm>
        </p:spPr>
        <p:txBody>
          <a:bodyPr/>
          <a:lstStyle/>
          <a:p>
            <a:fld id="{729BA8C9-92F0-4735-877B-674F72F20E5E}" type="datetime10">
              <a:rPr lang="ru-RU" smtClean="0"/>
              <a:t>23:11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3F7CED-F155-49B0-8E45-F9B8B23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32227"/>
            <a:ext cx="764215" cy="365125"/>
          </a:xfrm>
        </p:spPr>
        <p:txBody>
          <a:bodyPr/>
          <a:lstStyle/>
          <a:p>
            <a:fld id="{31283451-D285-49E4-9276-1EAB1899CD69}" type="slidenum">
              <a:rPr lang="ru-RU" smtClean="0"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953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ru-RU" sz="4400" dirty="0"/>
              <a:t>Умножение матриц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3775" y="1844825"/>
            <a:ext cx="10364452" cy="439465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3600" b="1" cap="none" dirty="0">
                <a:solidFill>
                  <a:srgbClr val="0070C0"/>
                </a:solidFill>
              </a:rPr>
              <a:t>Алгоритм </a:t>
            </a:r>
            <a:r>
              <a:rPr lang="ru-RU" sz="3600" b="1" cap="none" dirty="0" err="1">
                <a:solidFill>
                  <a:srgbClr val="0070C0"/>
                </a:solidFill>
              </a:rPr>
              <a:t>Кэннона</a:t>
            </a:r>
            <a:endParaRPr lang="ru-RU" sz="3600" b="1" cap="none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800" cap="none" dirty="0"/>
          </a:p>
          <a:p>
            <a:pPr marL="114300" indent="0">
              <a:buNone/>
            </a:pPr>
            <a:r>
              <a:rPr lang="ru-RU" sz="2400" b="1" cap="none" dirty="0"/>
              <a:t>Функциональные процессоры выполняют:</a:t>
            </a:r>
          </a:p>
          <a:p>
            <a:r>
              <a:rPr lang="ru-RU" cap="none" dirty="0"/>
              <a:t>создание топологии "решетка" (функция </a:t>
            </a:r>
            <a:r>
              <a:rPr lang="ru-RU" i="1" cap="none" dirty="0" err="1"/>
              <a:t>CreateGrid</a:t>
            </a:r>
            <a:r>
              <a:rPr lang="ru-RU" cap="none" dirty="0"/>
              <a:t>);</a:t>
            </a:r>
          </a:p>
          <a:p>
            <a:r>
              <a:rPr lang="ru-RU" cap="none" dirty="0"/>
              <a:t>создание производного типа "блок матрицы" (функция </a:t>
            </a:r>
            <a:r>
              <a:rPr lang="ru-RU" i="1" cap="none" dirty="0" err="1"/>
              <a:t>DefineType</a:t>
            </a:r>
            <a:r>
              <a:rPr lang="ru-RU" cap="none" dirty="0"/>
              <a:t>);</a:t>
            </a:r>
          </a:p>
          <a:p>
            <a:r>
              <a:rPr lang="ru-RU" cap="none" dirty="0"/>
              <a:t>прием от процессора 0 соответствующих блоков матриц (функция </a:t>
            </a:r>
            <a:r>
              <a:rPr lang="ru-RU" i="1" cap="none" dirty="0" err="1"/>
              <a:t>BcastMatrixCannon</a:t>
            </a:r>
            <a:r>
              <a:rPr lang="ru-RU" cap="none" dirty="0"/>
              <a:t>);</a:t>
            </a:r>
          </a:p>
          <a:p>
            <a:r>
              <a:rPr lang="ru-RU" cap="none" dirty="0"/>
              <a:t>выполнение итераций параллельного перемножения матриц (функция </a:t>
            </a:r>
            <a:r>
              <a:rPr lang="ru-RU" i="1" cap="none" dirty="0" err="1"/>
              <a:t>MultiplyMatrixCannon</a:t>
            </a:r>
            <a:r>
              <a:rPr lang="ru-RU" cap="none" dirty="0"/>
              <a:t>):</a:t>
            </a:r>
          </a:p>
          <a:p>
            <a:pPr marL="536575" indent="-177800">
              <a:buFont typeface="Symbol" panose="05050102010706020507" pitchFamily="18" charset="2"/>
              <a:buChar char=""/>
            </a:pPr>
            <a:r>
              <a:rPr lang="ru-RU" cap="none" dirty="0"/>
              <a:t>локальное перемножение блоков матриц на каждом процессоре (функция </a:t>
            </a:r>
            <a:r>
              <a:rPr lang="ru-RU" i="1" cap="none" dirty="0" err="1"/>
              <a:t>MultiplyLocalMatrixCannon</a:t>
            </a:r>
            <a:r>
              <a:rPr lang="ru-RU" cap="none" dirty="0"/>
              <a:t>); </a:t>
            </a:r>
          </a:p>
          <a:p>
            <a:pPr marL="536575" indent="-177800">
              <a:buFont typeface="Symbol" panose="05050102010706020507" pitchFamily="18" charset="2"/>
              <a:buChar char=""/>
            </a:pPr>
            <a:r>
              <a:rPr lang="ru-RU" cap="none" dirty="0"/>
              <a:t>циклический сдвиг блоков </a:t>
            </a:r>
            <a:r>
              <a:rPr lang="ru-RU" b="1" cap="none" dirty="0" err="1"/>
              <a:t>A</a:t>
            </a:r>
            <a:r>
              <a:rPr lang="ru-RU" b="1" cap="none" baseline="-25000" dirty="0" err="1"/>
              <a:t>ij</a:t>
            </a:r>
            <a:r>
              <a:rPr lang="ru-RU" cap="none" dirty="0"/>
              <a:t> влево на один шаг;</a:t>
            </a:r>
          </a:p>
          <a:p>
            <a:pPr marL="536575" indent="-177800">
              <a:buFont typeface="Symbol" panose="05050102010706020507" pitchFamily="18" charset="2"/>
              <a:buChar char=""/>
            </a:pPr>
            <a:r>
              <a:rPr lang="ru-RU" cap="none" dirty="0"/>
              <a:t>циклический сдвиг блоков </a:t>
            </a:r>
            <a:r>
              <a:rPr lang="ru-RU" b="1" cap="none" dirty="0" err="1"/>
              <a:t>B</a:t>
            </a:r>
            <a:r>
              <a:rPr lang="ru-RU" b="1" cap="none" baseline="-25000" dirty="0" err="1"/>
              <a:t>ij</a:t>
            </a:r>
            <a:r>
              <a:rPr lang="ru-RU" cap="none" dirty="0"/>
              <a:t> вверх на один шаг;</a:t>
            </a:r>
          </a:p>
          <a:p>
            <a:r>
              <a:rPr lang="ru-RU" cap="none" dirty="0"/>
              <a:t>передача результата (перемноженного блока) на управляющий процессор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D9A-8D30-4752-8B79-3E70817C7DD1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9CE4ED-1EDA-4813-ACEB-EC6A5CE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7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988840"/>
            <a:ext cx="10364452" cy="34241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/>
              <a:t>Способы распределения данных: </a:t>
            </a:r>
            <a:r>
              <a:rPr lang="ru-RU" b="1" i="1" dirty="0">
                <a:solidFill>
                  <a:srgbClr val="0070C0"/>
                </a:solidFill>
              </a:rPr>
              <a:t>ленточная схема</a:t>
            </a:r>
          </a:p>
          <a:p>
            <a:pPr marL="114300" indent="0" algn="ctr">
              <a:buNone/>
            </a:pPr>
            <a:r>
              <a:rPr lang="ru-RU" dirty="0"/>
              <a:t>Чередующееся горизонтальное разбиение</a:t>
            </a:r>
          </a:p>
          <a:p>
            <a:pPr marL="114300" indent="0" algn="ctr">
              <a:buNone/>
            </a:pPr>
            <a:endParaRPr lang="ru-RU" dirty="0"/>
          </a:p>
          <a:p>
            <a:pPr marL="114300" indent="0" algn="ctr">
              <a:buNone/>
            </a:pPr>
            <a:endParaRPr lang="ru-RU" dirty="0"/>
          </a:p>
          <a:p>
            <a:pPr marL="114300" indent="0" algn="ctr">
              <a:buNone/>
            </a:pPr>
            <a:endParaRPr lang="ru-RU" dirty="0"/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2400" b="1" i="1" cap="none" dirty="0"/>
              <a:t>m</a:t>
            </a:r>
            <a:r>
              <a:rPr lang="en-US" sz="2400" cap="none" dirty="0"/>
              <a:t> – </a:t>
            </a:r>
            <a:r>
              <a:rPr lang="ru-RU" sz="2400" cap="none" dirty="0"/>
              <a:t>число базовых подзадач (строк)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2400" b="1" i="1" cap="none" dirty="0"/>
              <a:t>p </a:t>
            </a:r>
            <a:r>
              <a:rPr lang="en-US" sz="2400" cap="none" dirty="0"/>
              <a:t>– </a:t>
            </a:r>
            <a:r>
              <a:rPr lang="ru-RU" sz="2400" cap="none" dirty="0"/>
              <a:t>число процессоров</a:t>
            </a:r>
            <a:endParaRPr lang="en-GB" sz="2400" cap="non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04" y="5373216"/>
            <a:ext cx="497161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71538A8-464C-47F2-AD41-A95E6E3C526F}"/>
              </a:ext>
            </a:extLst>
          </p:cNvPr>
          <p:cNvGrpSpPr/>
          <p:nvPr/>
        </p:nvGrpSpPr>
        <p:grpSpPr>
          <a:xfrm>
            <a:off x="3791744" y="2924944"/>
            <a:ext cx="4608512" cy="1631216"/>
            <a:chOff x="3719736" y="3158496"/>
            <a:chExt cx="4608512" cy="163121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760" y="3186719"/>
              <a:ext cx="4392488" cy="15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19736" y="3186559"/>
              <a:ext cx="36004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/>
                <a:t>0</a:t>
              </a:r>
            </a:p>
            <a:p>
              <a:r>
                <a:rPr lang="en-US" sz="1150" dirty="0"/>
                <a:t>1</a:t>
              </a:r>
            </a:p>
            <a:p>
              <a:r>
                <a:rPr lang="en-US" sz="1150" dirty="0"/>
                <a:t>2</a:t>
              </a:r>
            </a:p>
            <a:p>
              <a:r>
                <a:rPr lang="en-US" sz="1150" dirty="0"/>
                <a:t>3</a:t>
              </a:r>
            </a:p>
            <a:p>
              <a:r>
                <a:rPr lang="en-US" sz="1150" dirty="0"/>
                <a:t>4</a:t>
              </a:r>
            </a:p>
            <a:p>
              <a:r>
                <a:rPr lang="en-US" sz="1150" dirty="0"/>
                <a:t>5</a:t>
              </a:r>
            </a:p>
            <a:p>
              <a:r>
                <a:rPr lang="en-US" sz="1150" dirty="0"/>
                <a:t>6</a:t>
              </a:r>
            </a:p>
            <a:p>
              <a:r>
                <a:rPr lang="en-US" sz="1150" dirty="0"/>
                <a:t>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41721" y="3158496"/>
              <a:ext cx="3600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</a:p>
            <a:p>
              <a:r>
                <a:rPr lang="en-US" sz="1000" dirty="0"/>
                <a:t>3</a:t>
              </a:r>
            </a:p>
            <a:p>
              <a:r>
                <a:rPr lang="en-US" sz="1000" dirty="0"/>
                <a:t>6</a:t>
              </a:r>
            </a:p>
            <a:p>
              <a:endParaRPr lang="en-US" sz="900" dirty="0"/>
            </a:p>
            <a:p>
              <a:r>
                <a:rPr lang="en-US" sz="1000" dirty="0"/>
                <a:t>1</a:t>
              </a:r>
            </a:p>
            <a:p>
              <a:r>
                <a:rPr lang="en-US" sz="1000" dirty="0"/>
                <a:t>4</a:t>
              </a:r>
            </a:p>
            <a:p>
              <a:r>
                <a:rPr lang="en-US" sz="1000" dirty="0"/>
                <a:t>7</a:t>
              </a:r>
            </a:p>
            <a:p>
              <a:endParaRPr lang="en-US" sz="800" dirty="0"/>
            </a:p>
            <a:p>
              <a:r>
                <a:rPr lang="en-US" sz="1000" dirty="0"/>
                <a:t>2</a:t>
              </a:r>
            </a:p>
            <a:p>
              <a:r>
                <a:rPr lang="en-US" sz="1000" dirty="0"/>
                <a:t>5</a:t>
              </a:r>
            </a:p>
          </p:txBody>
        </p:sp>
      </p:grpSp>
      <p:sp>
        <p:nvSpPr>
          <p:cNvPr id="6" name="Дата 5">
            <a:extLst>
              <a:ext uri="{FF2B5EF4-FFF2-40B4-BE49-F238E27FC236}">
                <a16:creationId xmlns:a16="http://schemas.microsoft.com/office/drawing/2014/main" id="{5D8B9400-375B-4E9D-8076-009BC04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1B80-2D68-4D1D-8D42-AF36F09F8B93}" type="datetime10">
              <a:rPr lang="ru-RU" smtClean="0"/>
              <a:t>23:11</a:t>
            </a:fld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A53D4E-501D-4197-A1EE-2E3DA2E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9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Умножение матрицы на 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2007053"/>
            <a:ext cx="10364452" cy="3942227"/>
          </a:xfrm>
        </p:spPr>
        <p:txBody>
          <a:bodyPr>
            <a:normAutofit fontScale="92500" lnSpcReduction="20000"/>
          </a:bodyPr>
          <a:lstStyle/>
          <a:p>
            <a:pPr marL="92075" indent="0">
              <a:buNone/>
            </a:pPr>
            <a:r>
              <a:rPr lang="ru-RU" sz="2600" cap="none" dirty="0"/>
              <a:t>При ленточном разбиении </a:t>
            </a:r>
            <a:r>
              <a:rPr lang="ru-RU" sz="2600" b="1" cap="none" dirty="0"/>
              <a:t>базовой подзадачей параллельного алгоритма</a:t>
            </a:r>
            <a:r>
              <a:rPr lang="ru-RU" sz="2600" cap="none" dirty="0"/>
              <a:t> будет - </a:t>
            </a:r>
            <a:r>
              <a:rPr lang="ru-RU" sz="2600" b="1" cap="none" dirty="0"/>
              <a:t>операция скалярного умножения одной строки матрицы на вектор.</a:t>
            </a:r>
          </a:p>
          <a:p>
            <a:pPr marL="114300" indent="0" algn="ctr">
              <a:buNone/>
            </a:pPr>
            <a:endParaRPr lang="ru-RU" b="1" dirty="0"/>
          </a:p>
          <a:p>
            <a:pPr marL="114300" indent="0" algn="ctr">
              <a:buNone/>
            </a:pPr>
            <a:endParaRPr lang="ru-RU" b="1" dirty="0"/>
          </a:p>
          <a:p>
            <a:pPr marL="114300" indent="0" algn="ctr">
              <a:buNone/>
            </a:pPr>
            <a:endParaRPr lang="ru-RU" b="1" dirty="0"/>
          </a:p>
          <a:p>
            <a:r>
              <a:rPr lang="ru-RU" sz="2600" cap="none" dirty="0"/>
              <a:t>Базовая подзадача для выполнения вычисления должна содержать строку матрицы </a:t>
            </a:r>
            <a:r>
              <a:rPr lang="ru-RU" sz="2600" b="1" i="1" cap="none" dirty="0"/>
              <a:t>А</a:t>
            </a:r>
            <a:r>
              <a:rPr lang="ru-RU" sz="2600" cap="none" dirty="0"/>
              <a:t> и копию вектора </a:t>
            </a:r>
            <a:r>
              <a:rPr lang="ru-RU" sz="2600" b="1" i="1" cap="none" dirty="0"/>
              <a:t>b</a:t>
            </a:r>
            <a:r>
              <a:rPr lang="ru-RU" sz="2600" cap="none" dirty="0"/>
              <a:t>.</a:t>
            </a:r>
          </a:p>
          <a:p>
            <a:r>
              <a:rPr lang="ru-RU" sz="2600" cap="none" dirty="0"/>
              <a:t>После завершения вычислений каждая базовая подзадача будет содержать один из элементов вектора результата </a:t>
            </a:r>
            <a:r>
              <a:rPr lang="ru-RU" sz="2600" b="1" i="1" cap="none" dirty="0"/>
              <a:t>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29" y="2996952"/>
            <a:ext cx="5687541" cy="12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C09B675-9D97-46B8-B96B-29171BC1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479C-836E-45F2-883E-2280783309ED}" type="datetime10">
              <a:rPr lang="ru-RU" smtClean="0"/>
              <a:t>23:11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145922-642E-4088-AAC4-B40DF070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305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660</TotalTime>
  <Words>4503</Words>
  <Application>Microsoft Office PowerPoint</Application>
  <PresentationFormat>Широкоэкранный</PresentationFormat>
  <Paragraphs>551</Paragraphs>
  <Slides>72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Symbol</vt:lpstr>
      <vt:lpstr>Times New Roman</vt:lpstr>
      <vt:lpstr>Капля</vt:lpstr>
      <vt:lpstr>Параллельное программирование</vt:lpstr>
      <vt:lpstr>Содержание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матрицы на вектор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КЭШ-ПАМЯТЬ ПРОЦЕССОРА</vt:lpstr>
      <vt:lpstr>КЭШ-ПАМЯТЬ ПРОЦЕССОРА</vt:lpstr>
      <vt:lpstr>КЭШ-ПАМЯТЬ ПРОЦЕССОРА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  <vt:lpstr>Умножение матриц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Admin</dc:creator>
  <cp:lastModifiedBy>Иванов Евгений Александрович</cp:lastModifiedBy>
  <cp:revision>54</cp:revision>
  <dcterms:created xsi:type="dcterms:W3CDTF">2015-02-09T13:21:17Z</dcterms:created>
  <dcterms:modified xsi:type="dcterms:W3CDTF">2023-09-10T20:18:41Z</dcterms:modified>
</cp:coreProperties>
</file>