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5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4816-E251-4FAB-96E8-FAB6B08F0FB6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3832-8B8D-498B-AE49-C95D5D26B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8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149B-563A-40C2-8D45-44144F6C6359}" type="datetime10">
              <a:rPr lang="ru-RU" smtClean="0"/>
              <a:t>22:26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4CEF-7A98-4C07-B1BA-934EFF3B605C}" type="datetime10">
              <a:rPr lang="ru-RU" smtClean="0"/>
              <a:t>22:26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1C0A-216F-4146-9009-53350DF20247}" type="datetime10">
              <a:rPr lang="ru-RU" smtClean="0"/>
              <a:t>22:26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EF65-8210-465F-AB92-F5EDCECAE655}" type="datetime10">
              <a:rPr lang="ru-RU" smtClean="0"/>
              <a:t>22:26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6B24-4A29-4ADA-94B6-4D4ABB45B5A1}" type="datetime10">
              <a:rPr lang="ru-RU" smtClean="0"/>
              <a:t>22:26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18B-4021-41B1-872D-99E1980175E1}" type="datetime10">
              <a:rPr lang="ru-RU" smtClean="0"/>
              <a:t>22:26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CEEF-DBE0-4420-832B-A4B1BEDC9533}" type="datetime10">
              <a:rPr lang="ru-RU" smtClean="0"/>
              <a:t>22:26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AC2A-3807-4EF5-8141-F83CBC585725}" type="datetime10">
              <a:rPr lang="ru-RU" smtClean="0"/>
              <a:t>22:26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D6F4-E446-44EF-927B-73DF0236B5F4}" type="datetime10">
              <a:rPr lang="ru-RU" smtClean="0"/>
              <a:t>22:26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B2FA-1E84-4209-BE0C-2A7E61A0E504}" type="datetime10">
              <a:rPr lang="ru-RU" smtClean="0"/>
              <a:t>22:26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F37C-8CEA-414D-B474-83CA0380B6A2}" type="datetime10">
              <a:rPr lang="ru-RU" smtClean="0"/>
              <a:t>22:26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283451-D285-49E4-9276-1EAB1899CD6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26AC555-CFF5-496B-B790-C937EC1F71B7}" type="datetime10">
              <a:rPr lang="ru-RU" smtClean="0"/>
              <a:t>22:26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b="1" dirty="0"/>
              <a:t>Метод Гаусса </a:t>
            </a:r>
            <a:r>
              <a:rPr lang="ru-RU" sz="2800" dirty="0"/>
              <a:t>основывается на возможности выполнения преобразований линейных уравнений, которые не меняют при этом решение рассматриваемой системы </a:t>
            </a: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(такие преобразования носят наименование эквивалентных)</a:t>
            </a:r>
            <a:r>
              <a:rPr lang="ru-RU" sz="2800" dirty="0"/>
              <a:t>.</a:t>
            </a:r>
          </a:p>
          <a:p>
            <a:pPr marL="114300" indent="0">
              <a:buNone/>
            </a:pPr>
            <a:endParaRPr lang="en-US" sz="2800" b="1" dirty="0"/>
          </a:p>
          <a:p>
            <a:pPr marL="114300" indent="0">
              <a:buNone/>
            </a:pPr>
            <a:r>
              <a:rPr lang="ru-RU" sz="2800" b="1" dirty="0"/>
              <a:t>К числу таких</a:t>
            </a:r>
            <a:r>
              <a:rPr lang="en-US" sz="2800" b="1" dirty="0"/>
              <a:t> (</a:t>
            </a:r>
            <a:r>
              <a:rPr lang="ru-RU" sz="2800" b="1" dirty="0"/>
              <a:t>эквивалентных) преобразований относятся:</a:t>
            </a:r>
          </a:p>
          <a:p>
            <a:r>
              <a:rPr lang="ru-RU" sz="2400" dirty="0"/>
              <a:t>умножение любого из уравнений на ненулевую константу,</a:t>
            </a:r>
          </a:p>
          <a:p>
            <a:r>
              <a:rPr lang="ru-RU" sz="2400" dirty="0"/>
              <a:t>перестановка уравнений,</a:t>
            </a:r>
          </a:p>
          <a:p>
            <a:r>
              <a:rPr lang="ru-RU" sz="2400" dirty="0"/>
              <a:t>прибавление к уравнению любого другого уравнения системы.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1090-CC6C-4F47-BC25-5EF067B63355}" type="datetime10">
              <a:rPr lang="ru-RU" smtClean="0"/>
              <a:t>22:26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1AC633-FDC5-4940-80A8-B14E2FB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1600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ru-RU" sz="2400" dirty="0"/>
                  <a:t>Метод Гаусса включает последовательное выполнение двух этапов.</a:t>
                </a:r>
                <a:endParaRPr lang="ru-RU" sz="2400" b="1" dirty="0"/>
              </a:p>
              <a:p>
                <a:pPr marL="114300" indent="0">
                  <a:buNone/>
                </a:pPr>
                <a:r>
                  <a:rPr lang="ru-RU" sz="2400" b="1" dirty="0"/>
                  <a:t>На первом этапе</a:t>
                </a:r>
                <a:r>
                  <a:rPr lang="ru-RU" sz="2400" dirty="0"/>
                  <a:t>, который называется </a:t>
                </a:r>
                <a:r>
                  <a:rPr lang="ru-RU" sz="2400" b="1" i="1" dirty="0">
                    <a:solidFill>
                      <a:srgbClr val="0070C0"/>
                    </a:solidFill>
                  </a:rPr>
                  <a:t>прямой ход</a:t>
                </a:r>
                <a:r>
                  <a:rPr lang="ru-RU" sz="2400" dirty="0"/>
                  <a:t>, исходная система линейных уравнений при помощи последовательного исключения неизвестных приводится к верхнему треугольному виду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114300" indent="0">
                  <a:buNone/>
                </a:pPr>
                <a:r>
                  <a:rPr lang="ru-RU" dirty="0"/>
                  <a:t>где матрица коэффициентов получаемой системы имеет вид</a:t>
                </a:r>
                <a:endParaRPr lang="en-US" dirty="0"/>
              </a:p>
              <a:p>
                <a:pPr marL="114300" indent="0">
                  <a:buNone/>
                </a:pPr>
                <a:endParaRPr lang="ru-RU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eqArr>
                                <m:eqArrPr>
                                  <m:ctrlP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b="1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400" b="1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    … 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  <a:p>
                <a:pPr marL="114300" indent="0">
                  <a:buNone/>
                </a:pPr>
                <a:endParaRPr lang="ru-RU" sz="2400" dirty="0"/>
              </a:p>
              <a:p>
                <a:pPr marL="114300" indent="0">
                  <a:buNone/>
                </a:pPr>
                <a:r>
                  <a:rPr lang="ru-RU" sz="2400" b="1" dirty="0"/>
                  <a:t>На втором</a:t>
                </a:r>
                <a:r>
                  <a:rPr lang="ru-RU" sz="2400" dirty="0"/>
                  <a:t> этапе </a:t>
                </a:r>
                <a:r>
                  <a:rPr lang="en-US" sz="2400" dirty="0"/>
                  <a:t>(</a:t>
                </a:r>
                <a:r>
                  <a:rPr lang="ru-RU" sz="2400" b="1" i="1" dirty="0">
                    <a:solidFill>
                      <a:srgbClr val="0070C0"/>
                    </a:solidFill>
                  </a:rPr>
                  <a:t>обратный ход</a:t>
                </a:r>
                <a:r>
                  <a:rPr lang="en-US" sz="2400" dirty="0"/>
                  <a:t>),</a:t>
                </a:r>
                <a:r>
                  <a:rPr lang="ru-RU" sz="2400" dirty="0"/>
                  <a:t> осуществляется определение значений неизвестных.</a:t>
                </a:r>
                <a:r>
                  <a:rPr lang="en-US" sz="2400" dirty="0"/>
                  <a:t> </a:t>
                </a:r>
                <a:r>
                  <a:rPr lang="ru-RU" dirty="0"/>
                  <a:t>Из последнего уравнения преобразованной системы может быть вычислено значение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r>
                  <a:rPr lang="ru-RU" sz="2400" dirty="0"/>
                  <a:t> </a:t>
                </a:r>
                <a:r>
                  <a:rPr lang="ru-RU" dirty="0"/>
                  <a:t>после этого из предпоследнего уравнения становится возможным определение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i="1" baseline="30000" dirty="0"/>
                  <a:t> </a:t>
                </a:r>
                <a:r>
                  <a:rPr lang="ru-RU" dirty="0"/>
                  <a:t>и т.д.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160000" cy="4800600"/>
              </a:xfrm>
              <a:blipFill>
                <a:blip r:embed="rId2"/>
                <a:stretch>
                  <a:fillRect t="-2160" r="-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53DE-234D-4B90-BB12-EABD0C6EAD2E}" type="datetime10">
              <a:rPr lang="ru-RU" smtClean="0"/>
              <a:t>22:26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385D6A-70EB-4244-96BB-0F7D7D69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sz="2400" b="1" dirty="0"/>
                  <a:t>Алгоритм</a:t>
                </a:r>
              </a:p>
              <a:p>
                <a:pPr marL="114300" indent="0">
                  <a:buNone/>
                </a:pPr>
                <a:r>
                  <a:rPr lang="ru-RU" sz="2300" dirty="0"/>
                  <a:t>На </a:t>
                </a:r>
                <a:r>
                  <a:rPr lang="ru-RU" dirty="0"/>
                  <a:t>итерации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300" dirty="0"/>
                  <a:t>, метода производится исключение неизвестной </a:t>
                </a:r>
                <a:r>
                  <a:rPr lang="ru-RU" sz="2300" i="1" dirty="0"/>
                  <a:t>i</a:t>
                </a:r>
                <a:r>
                  <a:rPr lang="ru-RU" sz="2300" dirty="0"/>
                  <a:t> для всех уравнений с номерами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/>
                  <a:t> </a:t>
                </a:r>
                <a:r>
                  <a:rPr lang="ru-RU" sz="2300" dirty="0"/>
                  <a:t>больше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300" dirty="0"/>
                  <a:t> </a:t>
                </a:r>
                <a:r>
                  <a:rPr lang="pt-BR" dirty="0"/>
                  <a:t>(т.е.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). </a:t>
                </a:r>
                <a:endParaRPr lang="en-US" sz="2300" dirty="0"/>
              </a:p>
              <a:p>
                <a:pPr marL="114300" indent="0">
                  <a:buNone/>
                </a:pPr>
                <a:r>
                  <a:rPr lang="ru-RU" sz="2400" dirty="0"/>
                  <a:t>Для этого из этих уравнений осуществляется вычитание строки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, умноженной на константу </a:t>
                </a:r>
                <a:r>
                  <a:rPr lang="en-GB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i="1" baseline="-25000" dirty="0"/>
                  <a:t> </a:t>
                </a:r>
                <a:r>
                  <a:rPr lang="en-GB" sz="2400" i="1" dirty="0"/>
                  <a:t>/</a:t>
                </a:r>
                <a:r>
                  <a:rPr lang="ru-RU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)</a:t>
                </a:r>
                <a:r>
                  <a:rPr lang="ru-RU" sz="2400" dirty="0"/>
                  <a:t>, чтобы результирующий коэффициент при неизвестной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в строках оказался нулевым.</a:t>
                </a:r>
                <a:endParaRPr lang="en-US" sz="2400" dirty="0"/>
              </a:p>
              <a:p>
                <a:pPr marL="114300" indent="0">
                  <a:buNone/>
                </a:pPr>
                <a:r>
                  <a:rPr lang="ru-RU" sz="2400" dirty="0"/>
                  <a:t>Вычисления определяются коэффициентами</a:t>
                </a:r>
                <a:endParaRPr lang="en-US" sz="24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marL="114300" indent="0">
                  <a:buNone/>
                </a:pPr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- множители Гаусса.</a:t>
                </a:r>
              </a:p>
              <a:p>
                <a:pPr marL="1143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9" r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A3E3-F50C-4483-A3EF-223C042F3E63}" type="datetime10">
              <a:rPr lang="ru-RU" smtClean="0"/>
              <a:t>22:30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9A3B89-8E4E-4F48-B576-EB47DFC1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E65D-B571-428E-8B06-B9C3CBB0E4D4}"/>
              </a:ext>
            </a:extLst>
          </p:cNvPr>
          <p:cNvSpPr txBox="1"/>
          <p:nvPr/>
        </p:nvSpPr>
        <p:spPr>
          <a:xfrm>
            <a:off x="191344" y="3059668"/>
            <a:ext cx="30168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6DA45-737F-42CD-AF55-B31D293E4989}"/>
              </a:ext>
            </a:extLst>
          </p:cNvPr>
          <p:cNvSpPr txBox="1"/>
          <p:nvPr/>
        </p:nvSpPr>
        <p:spPr>
          <a:xfrm>
            <a:off x="191344" y="4941168"/>
            <a:ext cx="30168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8B79B-7FBB-4974-A409-6511732020D9}"/>
              </a:ext>
            </a:extLst>
          </p:cNvPr>
          <p:cNvSpPr txBox="1"/>
          <p:nvPr/>
        </p:nvSpPr>
        <p:spPr>
          <a:xfrm>
            <a:off x="191344" y="4293096"/>
            <a:ext cx="30168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b="1" dirty="0"/>
              <a:t>Алгоритм</a:t>
            </a:r>
          </a:p>
          <a:p>
            <a:pPr marL="114300" indent="0">
              <a:buNone/>
            </a:pPr>
            <a:r>
              <a:rPr lang="ru-RU" sz="2400" dirty="0"/>
              <a:t>Состояние данных на i-ой итерации прямого хода алгоритма.</a:t>
            </a:r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При выполнении прямого хода метода Гаусса строка, которая используется для исключения неизвестных, носит наименование </a:t>
            </a:r>
            <a:r>
              <a:rPr lang="ru-RU" sz="2400" b="1" i="1" dirty="0"/>
              <a:t>ведущей</a:t>
            </a:r>
            <a:r>
              <a:rPr lang="ru-RU" sz="2400" dirty="0"/>
              <a:t>, а диагональный элемент ведущей строки называется </a:t>
            </a:r>
            <a:r>
              <a:rPr lang="ru-RU" sz="2400" b="1" i="1" dirty="0"/>
              <a:t>ведущим элементом</a:t>
            </a:r>
            <a:r>
              <a:rPr lang="ru-RU" sz="2400" dirty="0"/>
              <a:t>.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A50-87DA-4EE0-BECD-6D0CC66502BB}" type="datetime10">
              <a:rPr lang="ru-RU" smtClean="0"/>
              <a:t>22:26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564904"/>
            <a:ext cx="7776864" cy="254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D737DC-0957-4370-AC32-8B9E33E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ru-RU" sz="2400" b="1" dirty="0"/>
                  <a:t>Алгоритм</a:t>
                </a:r>
              </a:p>
              <a:p>
                <a:pPr marL="114300" indent="0">
                  <a:buNone/>
                </a:pPr>
                <a:r>
                  <a:rPr lang="ru-RU" sz="2400" b="1" dirty="0">
                    <a:solidFill>
                      <a:srgbClr val="0070C0"/>
                    </a:solidFill>
                  </a:rPr>
                  <a:t>На обратном ходе алгоритма</a:t>
                </a:r>
                <a:r>
                  <a:rPr lang="ru-RU" sz="2400" dirty="0"/>
                  <a:t>, после приведения матрицы коэффициентов к верхнему треугольному виду становится возможным определение значений неизвестных. Из последнего уравнения преобразованной системы может быть вычислено значение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400" dirty="0"/>
                  <a:t>, после этого из предпоследнего уравнения становится возможным определение переменной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400" i="1" baseline="30000" dirty="0"/>
                  <a:t> </a:t>
                </a:r>
                <a:r>
                  <a:rPr lang="ru-RU" sz="2400" dirty="0"/>
                  <a:t>и т.д. В общем виде, выполняемые вычисления при обратном ходе метода Гаусса могут быть представлены при помощи соотношений: </a:t>
                </a:r>
                <a:endParaRPr lang="en-US" sz="2400" dirty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−3,…,0</m:t>
                      </m:r>
                    </m:oMath>
                  </m:oMathPara>
                </a14:m>
                <a:endParaRPr lang="ru-RU" sz="2400" dirty="0"/>
              </a:p>
              <a:p>
                <a:pPr marL="11430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2" r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B755-6459-4F29-BD88-966A02676033}" type="datetime10">
              <a:rPr lang="ru-RU" smtClean="0"/>
              <a:t>22:30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C6A75-FA9F-49DA-8ABF-3A0D08E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05F39-6579-4E84-AEB2-971F20BAD86E}"/>
              </a:ext>
            </a:extLst>
          </p:cNvPr>
          <p:cNvSpPr txBox="1"/>
          <p:nvPr/>
        </p:nvSpPr>
        <p:spPr>
          <a:xfrm>
            <a:off x="307914" y="5589240"/>
            <a:ext cx="301686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b="1" dirty="0"/>
                  <a:t>Проблемы алгоритма</a:t>
                </a:r>
              </a:p>
              <a:p>
                <a:r>
                  <a:rPr lang="ru-RU" sz="2400" dirty="0"/>
                  <a:t>Выполнение вычислений является возможным только, если ведущий элемент имеет ненулевое значение.</a:t>
                </a:r>
              </a:p>
              <a:p>
                <a:r>
                  <a:rPr lang="ru-RU" sz="2400" dirty="0"/>
                  <a:t>Если ведущий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имеет малое значение, то деление и умножение строк на этот элемент может приводить к накоплению вычислительной погрешности и вычислительной неустойчивости алгоритма.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31C4-B3B0-4C07-A307-811353654CBF}" type="datetime10">
              <a:rPr lang="ru-RU" smtClean="0"/>
              <a:t>22:26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00CAB-78D4-4C81-AB70-6F6DDD6F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2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b="1" dirty="0"/>
                  <a:t>Проблемы алгоритма</a:t>
                </a:r>
              </a:p>
              <a:p>
                <a:pPr marL="114300" indent="0">
                  <a:buNone/>
                </a:pPr>
                <a:r>
                  <a:rPr lang="ru-RU" sz="2400" dirty="0"/>
                  <a:t>Избежать подобной проблемы можно, если при выполнении каждой очередной итерации прямого хода метода Гаусса определить коэффициент с максимальным значением по абсолютной величине в столбце, соответствующем исключаемой неизвестной</a:t>
                </a:r>
                <a:endParaRPr lang="en-US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  <a:p>
                <a:pPr marL="114300" indent="0">
                  <a:buNone/>
                </a:pPr>
                <a:r>
                  <a:rPr lang="ru-RU" sz="2400" dirty="0"/>
                  <a:t>и выбрать в качестве ведущей строку, в которой этот коэффициент располагается (данная схема выбора ведущего значения носит наименование </a:t>
                </a:r>
                <a:r>
                  <a:rPr lang="ru-RU" sz="2400" b="1" i="1" dirty="0">
                    <a:solidFill>
                      <a:srgbClr val="0070C0"/>
                    </a:solidFill>
                  </a:rPr>
                  <a:t>метода главных элементов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7" r="-1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01B-17BF-4450-B384-18EA6149D4B9}" type="datetime10">
              <a:rPr lang="ru-RU" smtClean="0"/>
              <a:t>22:26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6A6932-7E82-4B96-916C-AFAE60C6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Метод Гаусса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408" y="1600200"/>
            <a:ext cx="9649072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2400" b="1" dirty="0"/>
              <a:t>Трудоемкость алгоритма</a:t>
            </a:r>
          </a:p>
          <a:p>
            <a:pPr marL="114300" indent="0">
              <a:buNone/>
            </a:pPr>
            <a:r>
              <a:rPr lang="ru-RU" sz="2400" dirty="0"/>
              <a:t>При выполнении прямого хода число операций составит</a:t>
            </a:r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Обратный ход потребует</a:t>
            </a:r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общее время </a:t>
            </a:r>
            <a:r>
              <a:rPr lang="ru-RU" sz="2400" b="1" dirty="0">
                <a:solidFill>
                  <a:srgbClr val="0070C0"/>
                </a:solidFill>
              </a:rPr>
              <a:t>при больших </a:t>
            </a:r>
            <a:r>
              <a:rPr lang="en-US" sz="2400" b="1" i="1" dirty="0"/>
              <a:t>n</a:t>
            </a:r>
            <a:r>
              <a:rPr lang="en-US" sz="2400" dirty="0"/>
              <a:t> </a:t>
            </a:r>
            <a:r>
              <a:rPr lang="ru-RU" sz="2400" dirty="0"/>
              <a:t>можно оценить как</a:t>
            </a:r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где </a:t>
            </a:r>
            <a:r>
              <a:rPr lang="ru-RU" sz="2400" dirty="0">
                <a:sym typeface="Symbol"/>
              </a:rPr>
              <a:t> -</a:t>
            </a:r>
            <a:r>
              <a:rPr lang="ru-RU" sz="2400" dirty="0"/>
              <a:t> время выполнения одной операции.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095B-D3E7-443C-9B34-C572B709C3FB}" type="datetime10">
              <a:rPr lang="ru-RU" smtClean="0"/>
              <a:t>22:26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034" y="2420889"/>
            <a:ext cx="4896544" cy="87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3645024"/>
            <a:ext cx="2736304" cy="69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81" y="4823048"/>
            <a:ext cx="1314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597FF-AC2C-4A31-B41B-AD21EB7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83451-D285-49E4-9276-1EAB1899CD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44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1627</TotalTime>
  <Words>544</Words>
  <Application>Microsoft Office PowerPoint</Application>
  <PresentationFormat>Широкоэкранный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Соседство</vt:lpstr>
      <vt:lpstr>Метод Гаусса</vt:lpstr>
      <vt:lpstr>Метод Гаусса</vt:lpstr>
      <vt:lpstr>Метод Гаусса</vt:lpstr>
      <vt:lpstr>Метод Гаусса</vt:lpstr>
      <vt:lpstr>Метод Гаусса</vt:lpstr>
      <vt:lpstr>Метод Гаусса</vt:lpstr>
      <vt:lpstr>Метод Гаусса</vt:lpstr>
      <vt:lpstr>Метод Гаусса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Параллельное программирование</dc:title>
  <dc:creator>Admin</dc:creator>
  <cp:lastModifiedBy>Иванов Евгений Александрович</cp:lastModifiedBy>
  <cp:revision>107</cp:revision>
  <dcterms:created xsi:type="dcterms:W3CDTF">2015-02-09T13:21:17Z</dcterms:created>
  <dcterms:modified xsi:type="dcterms:W3CDTF">2021-11-30T19:31:33Z</dcterms:modified>
</cp:coreProperties>
</file>