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143BC9-E0CE-46CB-A7B9-1278EC5BE62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F4F4F5-13AB-4FF7-8E29-FA77E997F41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F434FB-3A9B-4B98-8873-500F5201CA9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E9E095-EFAA-46F9-84CE-E73980B0C09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828EA9A-5BDC-4957-9153-63907E3D1E1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4B9E7EA-8E96-4A38-B9E2-1CAAC43BF85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C7D7CF6-46F5-4009-A668-B08BA3677E4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7862F8A-3018-422E-BB2F-56C82BFCFA6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CA98AC5-CD2C-4422-AD70-9AE14CE27F8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F942817-4E61-4C03-B115-2D868D42987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59DDADA-7676-4532-8380-B613D90A0F3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BA31C1-572D-4408-AF8B-0D4280ABA3E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FD05198-90B2-49E7-A50D-0922AC2C9B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629CB79-E6F3-45F4-8E6E-A4646BE5990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63DCBF4-8A2A-40F2-8564-0644EBCE258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4B0545C-6959-4DAD-982D-C31C2186153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AB3BCA-EC0A-4AD0-90E0-FFC8084614C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362E32-59D7-46B7-9FF3-0A03B18A4E1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18ECE2-BA15-4EFE-99C5-803E3090BD6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6AB177-AB1D-42F1-977F-D26959AB92C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0262A5-B2A7-4585-B19E-FD63BDC7243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ABAFF9-6841-43C3-95E6-1A851814A3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CDC1A5-586C-4CA5-91A1-72FDB6F130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05DE12-C0E2-4D72-B5E7-DA63EAEB6B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Рисунок 14" descr=""/>
          <p:cNvPicPr/>
          <p:nvPr/>
        </p:nvPicPr>
        <p:blipFill>
          <a:blip r:embed="rId2"/>
          <a:srcRect l="29419" t="0" r="57219" b="0"/>
          <a:stretch/>
        </p:blipFill>
        <p:spPr>
          <a:xfrm>
            <a:off x="0" y="0"/>
            <a:ext cx="1630440" cy="6856920"/>
          </a:xfrm>
          <a:prstGeom prst="rect">
            <a:avLst/>
          </a:prstGeom>
          <a:ln w="0">
            <a:noFill/>
          </a:ln>
          <a:effectLst>
            <a:outerShdw algn="l" blurRad="50760" dist="38160" rotWithShape="0">
              <a:srgbClr val="000000">
                <a:alpha val="40000"/>
              </a:srgbClr>
            </a:outerShdw>
          </a:effectLst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1"/>
          </p:nvPr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2"/>
          </p:nvPr>
        </p:nvSpPr>
        <p:spPr>
          <a:xfrm>
            <a:off x="645804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6C1D3C2-6DBD-407D-85A9-CD7957EC85D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dt" idx="3"/>
          </p:nvPr>
        </p:nvSpPr>
        <p:spPr>
          <a:xfrm>
            <a:off x="62856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Рисунок 14" descr=""/>
          <p:cNvPicPr/>
          <p:nvPr/>
        </p:nvPicPr>
        <p:blipFill>
          <a:blip r:embed="rId2"/>
          <a:srcRect l="29419" t="0" r="57219" b="0"/>
          <a:stretch/>
        </p:blipFill>
        <p:spPr>
          <a:xfrm>
            <a:off x="0" y="0"/>
            <a:ext cx="1630440" cy="6856920"/>
          </a:xfrm>
          <a:prstGeom prst="rect">
            <a:avLst/>
          </a:prstGeom>
          <a:ln w="0">
            <a:noFill/>
          </a:ln>
          <a:effectLst>
            <a:outerShdw algn="l" blurRad="50760" dist="38160" rotWithShape="0">
              <a:srgbClr val="000000">
                <a:alpha val="40000"/>
              </a:srgbClr>
            </a:outerShdw>
          </a:effectLst>
        </p:spPr>
      </p:pic>
      <p:sp>
        <p:nvSpPr>
          <p:cNvPr id="43" name="PlaceHolder 1"/>
          <p:cNvSpPr>
            <a:spLocks noGrp="1"/>
          </p:cNvSpPr>
          <p:nvPr>
            <p:ph type="ftr" idx="4"/>
          </p:nvPr>
        </p:nvSpPr>
        <p:spPr>
          <a:xfrm>
            <a:off x="3029040" y="6356520"/>
            <a:ext cx="30852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5"/>
          </p:nvPr>
        </p:nvSpPr>
        <p:spPr>
          <a:xfrm>
            <a:off x="645804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25C07A6-219C-4449-9573-66C116BE749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6"/>
          </p:nvPr>
        </p:nvSpPr>
        <p:spPr>
          <a:xfrm>
            <a:off x="628560" y="635652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2451600" y="3427920"/>
            <a:ext cx="5320080" cy="68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6000" spc="43" strike="noStrike">
                <a:solidFill>
                  <a:srgbClr val="ea7500"/>
                </a:solidFill>
                <a:latin typeface="Times New Roman"/>
              </a:rPr>
              <a:t>Артур Шопенгауэр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646640" y="0"/>
            <a:ext cx="6865920" cy="133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Calibri Light"/>
              </a:rPr>
              <a:t>  </a:t>
            </a:r>
            <a:r>
              <a:rPr b="0" lang="ru-RU" sz="4000" spc="-1" strike="noStrike">
                <a:solidFill>
                  <a:srgbClr val="000000"/>
                </a:solidFill>
                <a:latin typeface="Times New Roman"/>
              </a:rPr>
              <a:t>Биография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6" name="Group 92"/>
          <p:cNvGrpSpPr/>
          <p:nvPr/>
        </p:nvGrpSpPr>
        <p:grpSpPr>
          <a:xfrm>
            <a:off x="1985760" y="1047960"/>
            <a:ext cx="7012440" cy="900720"/>
            <a:chOff x="1985760" y="1047960"/>
            <a:chExt cx="7012440" cy="900720"/>
          </a:xfrm>
        </p:grpSpPr>
        <p:sp>
          <p:nvSpPr>
            <p:cNvPr id="87" name="AutoShape 3"/>
            <p:cNvSpPr/>
            <p:nvPr/>
          </p:nvSpPr>
          <p:spPr>
            <a:xfrm>
              <a:off x="1985760" y="1047960"/>
              <a:ext cx="7012440" cy="90072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chemeClr val="dk1"/>
                </a:solidFill>
                <a:latin typeface="Calibri"/>
                <a:ea typeface="DejaVu Sans"/>
              </a:endParaRPr>
            </a:p>
          </p:txBody>
        </p:sp>
        <p:sp>
          <p:nvSpPr>
            <p:cNvPr id="88" name="Text Box 4"/>
            <p:cNvSpPr/>
            <p:nvPr/>
          </p:nvSpPr>
          <p:spPr>
            <a:xfrm>
              <a:off x="2223360" y="1172160"/>
              <a:ext cx="6073560" cy="69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ru-RU" sz="20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Артур Шопенгауэр- немецкий философ является представителем иррационализма. (1788-1860)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9" name="Прямоугольник 2"/>
          <p:cNvSpPr/>
          <p:nvPr/>
        </p:nvSpPr>
        <p:spPr>
          <a:xfrm>
            <a:off x="2286000" y="2967480"/>
            <a:ext cx="457092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0" name="Прямоугольник 55"/>
          <p:cNvSpPr/>
          <p:nvPr/>
        </p:nvSpPr>
        <p:spPr>
          <a:xfrm>
            <a:off x="2286000" y="2967480"/>
            <a:ext cx="457092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1" name="Прямоугольник 56"/>
          <p:cNvSpPr/>
          <p:nvPr/>
        </p:nvSpPr>
        <p:spPr>
          <a:xfrm>
            <a:off x="2286000" y="2413440"/>
            <a:ext cx="457092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2" name="Прямоугольник 57"/>
          <p:cNvSpPr/>
          <p:nvPr/>
        </p:nvSpPr>
        <p:spPr>
          <a:xfrm>
            <a:off x="2286000" y="1998000"/>
            <a:ext cx="457092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pic>
        <p:nvPicPr>
          <p:cNvPr id="93" name="Рисунок 62" descr=""/>
          <p:cNvPicPr/>
          <p:nvPr/>
        </p:nvPicPr>
        <p:blipFill>
          <a:blip r:embed="rId1"/>
          <a:stretch/>
        </p:blipFill>
        <p:spPr>
          <a:xfrm>
            <a:off x="0" y="333360"/>
            <a:ext cx="1629720" cy="1953360"/>
          </a:xfrm>
          <a:prstGeom prst="rect">
            <a:avLst/>
          </a:prstGeom>
          <a:ln w="0">
            <a:noFill/>
          </a:ln>
        </p:spPr>
      </p:pic>
      <p:sp>
        <p:nvSpPr>
          <p:cNvPr id="94" name=""/>
          <p:cNvSpPr/>
          <p:nvPr/>
        </p:nvSpPr>
        <p:spPr>
          <a:xfrm>
            <a:off x="2286000" y="2286000"/>
            <a:ext cx="6400080" cy="297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Важные факты биографии: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Родился Шопенгауэр в прусском городе Данциге в состоятельной культурной семье.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Его отец, банкир и коммерсант. Мать была писательницей и хозяйкой литературного салона.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 1819 году опубликовал свой основной труд «Мир как воля и представление».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035440" y="-137160"/>
            <a:ext cx="6865920" cy="133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Философ иррационалист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751400" y="830520"/>
            <a:ext cx="4503600" cy="478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Иррационализм для Шопенгауэра- это идеалистическая философия, которая ограничивает роль разума. Немецкий философ определил жизнь как проявление некой мировой воли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: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 людям кажется, что они поступают по собственному желанию, но на деле ими движет чужая воля.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Picture 2" descr="C:\Users\Пользователь\Desktop\schopenhauer-10.jpg.c5199479d80e6fb56e039800ccb15258.jpg"/>
          <p:cNvPicPr/>
          <p:nvPr/>
        </p:nvPicPr>
        <p:blipFill>
          <a:blip r:embed="rId1"/>
          <a:stretch/>
        </p:blipFill>
        <p:spPr>
          <a:xfrm>
            <a:off x="6195240" y="2414160"/>
            <a:ext cx="2901960" cy="319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654560" y="266760"/>
            <a:ext cx="6865920" cy="133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7000"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000" spc="-1" strike="noStrike">
                <a:solidFill>
                  <a:srgbClr val="000000"/>
                </a:solidFill>
                <a:latin typeface="Times New Roman"/>
              </a:rPr>
              <a:t>Основные положения в философии Артура Шопенгауэра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1644840" y="1562040"/>
            <a:ext cx="6892560" cy="4669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Его философия носит пессимистический характер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Окружающий мир есть мир представлений в сознании человека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Абсолютное начало, идеальная сила, определяющая всё сущее и влияющее на него есть воля.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944000" y="205920"/>
            <a:ext cx="6865920" cy="133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000" spc="-1" strike="noStrike">
                <a:solidFill>
                  <a:srgbClr val="000000"/>
                </a:solidFill>
                <a:latin typeface="Times New Roman"/>
              </a:rPr>
              <a:t>Основные философские и литературные произведения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1621800" y="1580040"/>
            <a:ext cx="6892560" cy="471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Мир как воля и представления.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Афоризмы житейской мудрости.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О ничтожестве и горестях жизни.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</a:rPr>
              <a:t>Мысли.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3"/>
          <p:cNvSpPr/>
          <p:nvPr/>
        </p:nvSpPr>
        <p:spPr>
          <a:xfrm>
            <a:off x="2057400" y="457200"/>
            <a:ext cx="6857640" cy="11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Его главным трудом стал трактат «Мир как воля и представление», но самой популярной его работой считается книга «Афоризмы житейской мудрости».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2057400" y="2286000"/>
            <a:ext cx="6628680" cy="297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4" name=""/>
          <p:cNvSpPr/>
          <p:nvPr/>
        </p:nvSpPr>
        <p:spPr>
          <a:xfrm>
            <a:off x="2057400" y="2120040"/>
            <a:ext cx="6987240" cy="373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Богатство подобно соленой воде, чем больше ее пьешь, тем сильнее жажда. Это относится и к славе.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Любой ум останется незамеченным тем, кто сам его не имеет.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Средний человек озабочен тем, как бы ему убить время, человек же талантливый стремится его использовать.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Следует воздерживаться в беседе от всяких критических, хотя бы и доброжелательных замечаний: обидеть человека — легко, исправить же его — трудно, если не невозможно.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Восклицать с энтузиазмом: «честь выше жизни», значит в сущности утверждать: «наша жизнь и довольство — ничто, суть в том, что думают о нас другие».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654560" y="-167760"/>
            <a:ext cx="6865920" cy="133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000" spc="-1" strike="noStrike">
                <a:solidFill>
                  <a:srgbClr val="000000"/>
                </a:solidFill>
                <a:latin typeface="Times New Roman"/>
              </a:rPr>
              <a:t>Тезаурус Шопенгауэра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1652400" y="924840"/>
            <a:ext cx="7208640" cy="533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Мировая Воля – это представление собой принципа, порождающего все вещи и процессы.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Желание – это страдание, поскольку удовлетворение потребности приводит к скуке, возникает отчаяние.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Счастье – это избавление от страдания, но это избавление сопровождается новым страданием, скукой.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Страдание – это постоянная форма проявления жизни, человек может избавляться в конкретном его выражении.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631520" y="-266760"/>
            <a:ext cx="7412400" cy="133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000" spc="-1" strike="noStrike">
                <a:solidFill>
                  <a:srgbClr val="000000"/>
                </a:solidFill>
                <a:latin typeface="Times New Roman"/>
              </a:rPr>
              <a:t>Цитаты Философа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1614240" y="882720"/>
            <a:ext cx="6892560" cy="471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“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умные не столько ищут одиночества, сколько избегают создаваемой дураками суеты.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”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“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с точки зрения молодости жизнь есть бесконечное будущее, с точки зрения старости– очень короткое прошлое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”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9" name="Picture 2" descr="C:\Users\Пользователь\Desktop\galeri_arthur_schopenhauer_1-jpg_330741857_1429784203.jpg"/>
          <p:cNvPicPr/>
          <p:nvPr/>
        </p:nvPicPr>
        <p:blipFill>
          <a:blip r:embed="rId1"/>
          <a:stretch/>
        </p:blipFill>
        <p:spPr>
          <a:xfrm>
            <a:off x="3154680" y="3413520"/>
            <a:ext cx="4631760" cy="331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684800" y="-350640"/>
            <a:ext cx="6865920" cy="133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000" spc="-1" strike="noStrike">
                <a:solidFill>
                  <a:srgbClr val="000000"/>
                </a:solidFill>
                <a:latin typeface="Times New Roman"/>
              </a:rPr>
              <a:t>Интересные факты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1659960" y="688320"/>
            <a:ext cx="6892560" cy="437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Артур Шопенгауэр был убежденным холостяком, ставившим на первое место состояние своего здоровья.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Он свободно говорил и писал на шести языках.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Любимыми книгами Шопенгауэра были индийские религиозные трактаты, переведенные с санскрита на латынь.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Философ не доверял людям и по возможности избегал общения с ними.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Picture 2" descr="C:\Users\Пользователь\Desktop\1494846576822_365935.jpg"/>
          <p:cNvPicPr/>
          <p:nvPr/>
        </p:nvPicPr>
        <p:blipFill>
          <a:blip r:embed="rId1"/>
          <a:stretch/>
        </p:blipFill>
        <p:spPr>
          <a:xfrm>
            <a:off x="3765600" y="4915080"/>
            <a:ext cx="3197880" cy="1865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493</TotalTime>
  <Application>LibreOffice/7.4.3.2$Windows_X86_64 LibreOffice_project/1048a8393ae2eeec98dff31b5c133c5f1d08b890</Application>
  <AppVersion>15.0000</AppVersion>
  <Words>579</Words>
  <Paragraphs>61</Paragraphs>
  <Company>PJSC "New Engineering Technologies"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2016-11-18T14:12:19Z</dcterms:created>
  <dc:creator>Markasian, Pavel (KIEVH)</dc:creator>
  <dc:description/>
  <dc:language>en-US</dc:language>
  <cp:lastModifiedBy/>
  <dcterms:modified xsi:type="dcterms:W3CDTF">2022-12-01T14:52:59Z</dcterms:modified>
  <cp:revision>72</cp:revision>
  <dc:subject/>
  <dc:title>Name of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(4:3)</vt:lpwstr>
  </property>
  <property fmtid="{D5CDD505-2E9C-101B-9397-08002B2CF9AE}" pid="3" name="Slides">
    <vt:i4>13</vt:i4>
  </property>
</Properties>
</file>