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Average"/>
      <p:regular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Averag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datascienceblog.net/post/machine-learning/interpreting-roc-curves-auc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datascienceblog.net/post/machine-learning/interpreting-roc-curves-auc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datascienceblog.net/post/machine-learning/interpreting-roc-curves-auc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datascienceblog.net/post/machine-learning/interpreting-roc-curves-auc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wardsdatascience.com/evaluate-model-performance-with-cumulative-gains-and-lift-curves-1f3f8f79da01#_=_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malthe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9c812943c_1_1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a9c812943c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4240420c5_5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4240420c5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recall= TP/TP + FN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Precision= TP/TP+FP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https://www.datascienceblog.net/post/machine-learning/interpreting-roc-curves-auc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9c812943c_1_1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9c812943c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recall= TP/TP + FN True Positive predicted  compared to all true positives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Precision= TP/TP+FP Of all positive predictions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c606cf15b_1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c606cf15b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recall= TP/TP + FN True Positive predicted  compared to all true positives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Precision= TP/TP+FP Of all positive predictions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9c812943c_3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a9c812943c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9c812943c_1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9c812943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c7c24eeb6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c7c24ee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a9c812943c_1_1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a9c812943c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4240420c5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4240420c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recall= TP/TP + FN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Precision= TP/TP+FP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https://www.datascienceblog.net/post/machine-learning/interpreting-roc-curves-auc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9c812943c_1_1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9c812943c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recall= TP/TP + FN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Precision= TP/TP+FP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https://www.datascienceblog.net/post/machine-learning/interpreting-roc-curves-auc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malthe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ac606cf15b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ac606cf1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recall= TP/TP + FN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Precision= TP/TP+FP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https://www.datascienceblog.net/post/machine-learning/interpreting-roc-curves-auc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ac606cf15b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ac606cf15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c606cf15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ac606cf15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https://towardsdatascience.com/evaluate-model-performance-with-cumulative-gains-and-lift-curves-1f3f8f79da01#_=_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ac606cf15b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ac606cf15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Luke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a9ee63ece9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a9ee63ece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Cadri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malthe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Malthe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9c812943c_1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9c812943c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Cadri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9c812943c_1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9c812943c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a9ee63ece9_0_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a9ee63ece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Edii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9ee63ece9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9ee63ece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Edii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9ee63ece9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9ee63ece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4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19777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AAA Cross Selling Opportunities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217545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 460 - Big Data Analytics </a:t>
            </a:r>
            <a:endParaRPr/>
          </a:p>
        </p:txBody>
      </p:sp>
      <p:pic>
        <p:nvPicPr>
          <p:cNvPr descr="AAA Car Insurance Review 2020"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2450" y="3816950"/>
            <a:ext cx="2201550" cy="13265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671250" y="321562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Sean Lohle, Luke Therieau, Malthe Helt, Edmilson Da Moura, Cadri Folami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545038" y="19209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Auto Loan vs. Auto Loan and Insurance</a:t>
            </a:r>
            <a:endParaRPr/>
          </a:p>
        </p:txBody>
      </p:sp>
      <p:sp>
        <p:nvSpPr>
          <p:cNvPr id="162" name="Google Shape;162;p22"/>
          <p:cNvSpPr txBox="1"/>
          <p:nvPr>
            <p:ph type="title"/>
          </p:nvPr>
        </p:nvSpPr>
        <p:spPr>
          <a:xfrm>
            <a:off x="746763" y="17107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Model</a:t>
            </a:r>
            <a:endParaRPr/>
          </a:p>
        </p:txBody>
      </p:sp>
      <p:pic>
        <p:nvPicPr>
          <p:cNvPr descr="AAA International Relations" id="163" name="Google Shape;163;p22"/>
          <p:cNvPicPr preferRelativeResize="0"/>
          <p:nvPr/>
        </p:nvPicPr>
        <p:blipFill rotWithShape="1">
          <a:blip r:embed="rId3">
            <a:alphaModFix amt="7000"/>
          </a:blip>
          <a:srcRect b="0" l="0" r="0" t="0"/>
          <a:stretch/>
        </p:blipFill>
        <p:spPr>
          <a:xfrm>
            <a:off x="2452163" y="1255025"/>
            <a:ext cx="4239673" cy="26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idx="4294967295" type="body"/>
          </p:nvPr>
        </p:nvSpPr>
        <p:spPr>
          <a:xfrm>
            <a:off x="0" y="1211700"/>
            <a:ext cx="2842800" cy="26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Individual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Emails Received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Mortgage Flag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Credit Card Flag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Count Clicks or Opens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Mortgage Count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 Theft Flag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Emails Received</a:t>
            </a:r>
            <a:endParaRPr sz="1600"/>
          </a:p>
        </p:txBody>
      </p:sp>
      <p:sp>
        <p:nvSpPr>
          <p:cNvPr id="169" name="Google Shape;169;p2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Included - </a:t>
            </a:r>
            <a:r>
              <a:rPr lang="en"/>
              <a:t>Auto Loan vs. Both Products</a:t>
            </a:r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2792125" y="2427600"/>
            <a:ext cx="3000000" cy="19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Members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Member Tenure Years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ERS ENT Count Year 1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Member Excessive Use Flag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Member_Type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Member Tenure Years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2792125" y="1211700"/>
            <a:ext cx="30000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Household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Est. Household Income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Auto In The Market - New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2" name="Google Shape;172;p23"/>
          <p:cNvSpPr txBox="1"/>
          <p:nvPr>
            <p:ph idx="4294967295" type="body"/>
          </p:nvPr>
        </p:nvSpPr>
        <p:spPr>
          <a:xfrm>
            <a:off x="6068325" y="1211700"/>
            <a:ext cx="30756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Demographics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Exact Age Decode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Priceline Count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Education Model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Occupation Group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Marital Status</a:t>
            </a:r>
            <a:endParaRPr sz="1600"/>
          </a:p>
        </p:txBody>
      </p:sp>
      <p:sp>
        <p:nvSpPr>
          <p:cNvPr id="173" name="Google Shape;173;p23"/>
          <p:cNvSpPr txBox="1"/>
          <p:nvPr/>
        </p:nvSpPr>
        <p:spPr>
          <a:xfrm>
            <a:off x="6068325" y="3322500"/>
            <a:ext cx="3075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Auto Loan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Lead Source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Borrower Length of Employment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idx="4294967295" type="title"/>
          </p:nvPr>
        </p:nvSpPr>
        <p:spPr>
          <a:xfrm>
            <a:off x="311700" y="41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</a:t>
            </a:r>
            <a:r>
              <a:rPr lang="en"/>
              <a:t>Forest</a:t>
            </a:r>
            <a:r>
              <a:rPr lang="en"/>
              <a:t> - Auto Loan vs. Both Products</a:t>
            </a:r>
            <a:endParaRPr/>
          </a:p>
        </p:txBody>
      </p:sp>
      <p:sp>
        <p:nvSpPr>
          <p:cNvPr id="179" name="Google Shape;179;p24"/>
          <p:cNvSpPr txBox="1"/>
          <p:nvPr>
            <p:ph idx="4294967295" type="body"/>
          </p:nvPr>
        </p:nvSpPr>
        <p:spPr>
          <a:xfrm>
            <a:off x="311700" y="1083600"/>
            <a:ext cx="2709600" cy="3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Findings</a:t>
            </a:r>
            <a:endParaRPr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94.43% of all predictions were correct.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50.28% of all predictions for customers having both policies were correct.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Of all actual customers who had both policies, we predicted 8.7% of them correctly.</a:t>
            </a:r>
            <a:endParaRPr sz="1600"/>
          </a:p>
        </p:txBody>
      </p:sp>
      <p:pic>
        <p:nvPicPr>
          <p:cNvPr id="180" name="Google Shape;18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0025" y="1542325"/>
            <a:ext cx="5811227" cy="263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idx="4294967295" type="title"/>
          </p:nvPr>
        </p:nvSpPr>
        <p:spPr>
          <a:xfrm>
            <a:off x="311700" y="41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GBT</a:t>
            </a:r>
            <a:r>
              <a:rPr lang="en"/>
              <a:t> - Auto Loan vs. Both Products</a:t>
            </a:r>
            <a:endParaRPr/>
          </a:p>
        </p:txBody>
      </p:sp>
      <p:sp>
        <p:nvSpPr>
          <p:cNvPr id="186" name="Google Shape;186;p25"/>
          <p:cNvSpPr txBox="1"/>
          <p:nvPr>
            <p:ph idx="4294967295" type="body"/>
          </p:nvPr>
        </p:nvSpPr>
        <p:spPr>
          <a:xfrm>
            <a:off x="311700" y="1083600"/>
            <a:ext cx="2709600" cy="3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Findings</a:t>
            </a:r>
            <a:endParaRPr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92.63% of all predictions were correct.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23.28% of all predictions for customers having both policies were correct.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Of all actual customers who had both policies, we predicted 14.71% of them correctly.</a:t>
            </a:r>
            <a:endParaRPr sz="1600"/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1300" y="1700888"/>
            <a:ext cx="5817902" cy="2653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idx="4294967295" type="title"/>
          </p:nvPr>
        </p:nvSpPr>
        <p:spPr>
          <a:xfrm>
            <a:off x="1237050" y="330225"/>
            <a:ext cx="666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Gains Curve</a:t>
            </a:r>
            <a:r>
              <a:rPr lang="en"/>
              <a:t> - </a:t>
            </a:r>
            <a:r>
              <a:rPr lang="en"/>
              <a:t>Auto Loan vs. Both Products</a:t>
            </a:r>
            <a:endParaRPr/>
          </a:p>
        </p:txBody>
      </p:sp>
      <p:sp>
        <p:nvSpPr>
          <p:cNvPr id="193" name="Google Shape;193;p26"/>
          <p:cNvSpPr txBox="1"/>
          <p:nvPr>
            <p:ph idx="4294967295" type="body"/>
          </p:nvPr>
        </p:nvSpPr>
        <p:spPr>
          <a:xfrm>
            <a:off x="116275" y="902925"/>
            <a:ext cx="6093900" cy="10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Findings</a:t>
            </a:r>
            <a:endParaRPr sz="17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Top 10% of customers contain approximately 21% of responses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Top 20% of customers contain approximately 37% of the responses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94" name="Google Shape;19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97625"/>
            <a:ext cx="4194471" cy="314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1654" y="1224925"/>
            <a:ext cx="4092349" cy="3918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idx="4294967295" type="body"/>
          </p:nvPr>
        </p:nvSpPr>
        <p:spPr>
          <a:xfrm>
            <a:off x="311700" y="1017725"/>
            <a:ext cx="3355500" cy="38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Findings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SzPts val="2100"/>
              <a:buChar char="●"/>
            </a:pPr>
            <a:r>
              <a:rPr lang="en" sz="1600"/>
              <a:t>The orange line represents the total lift our model provides compared to the blue line which is if we had no model and picked randomly.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the  top 10% of customers, our model is 2.12 times better then without out it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For the top 20% it’s 1.66 times better.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01" name="Google Shape;201;p27"/>
          <p:cNvSpPr txBox="1"/>
          <p:nvPr>
            <p:ph idx="4294967295" type="title"/>
          </p:nvPr>
        </p:nvSpPr>
        <p:spPr>
          <a:xfrm>
            <a:off x="311700" y="28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Lift Curve - </a:t>
            </a:r>
            <a:r>
              <a:rPr lang="en"/>
              <a:t>Auto Loan vs. Both Products</a:t>
            </a:r>
            <a:endParaRPr/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200" y="1148850"/>
            <a:ext cx="5172001" cy="356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/>
          <p:nvPr/>
        </p:nvSpPr>
        <p:spPr>
          <a:xfrm>
            <a:off x="5808150" y="3734800"/>
            <a:ext cx="2781000" cy="116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Ex: Completed</a:t>
            </a:r>
            <a:r>
              <a:rPr lang="en" sz="16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800">
                <a:solidFill>
                  <a:srgbClr val="B7B7B7"/>
                </a:solidFill>
                <a:latin typeface="Average"/>
                <a:ea typeface="Average"/>
                <a:cs typeface="Average"/>
                <a:sym typeface="Average"/>
              </a:rPr>
              <a:t>high school, college, or neither</a:t>
            </a:r>
            <a:endParaRPr sz="2000">
              <a:solidFill>
                <a:srgbClr val="B7B7B7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8" name="Google Shape;208;p28"/>
          <p:cNvSpPr txBox="1"/>
          <p:nvPr>
            <p:ph type="title"/>
          </p:nvPr>
        </p:nvSpPr>
        <p:spPr>
          <a:xfrm>
            <a:off x="311700" y="295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Features - Auto Loan vs. Both Products</a:t>
            </a:r>
            <a:endParaRPr/>
          </a:p>
        </p:txBody>
      </p:sp>
      <p:grpSp>
        <p:nvGrpSpPr>
          <p:cNvPr id="209" name="Google Shape;209;p28"/>
          <p:cNvGrpSpPr/>
          <p:nvPr/>
        </p:nvGrpSpPr>
        <p:grpSpPr>
          <a:xfrm>
            <a:off x="3703468" y="2088454"/>
            <a:ext cx="1874077" cy="1863988"/>
            <a:chOff x="3320450" y="1304875"/>
            <a:chExt cx="2632500" cy="3416400"/>
          </a:xfrm>
        </p:grpSpPr>
        <p:sp>
          <p:nvSpPr>
            <p:cNvPr id="210" name="Google Shape;210;p28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2" name="Google Shape;212;p28"/>
          <p:cNvSpPr txBox="1"/>
          <p:nvPr>
            <p:ph idx="4294967295" type="body"/>
          </p:nvPr>
        </p:nvSpPr>
        <p:spPr>
          <a:xfrm>
            <a:off x="3777900" y="2480475"/>
            <a:ext cx="1700100" cy="13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7B7B7"/>
                </a:solidFill>
              </a:rPr>
              <a:t>Number of emails customers have received from AAA over a period of time</a:t>
            </a:r>
            <a:endParaRPr sz="1600"/>
          </a:p>
        </p:txBody>
      </p:sp>
      <p:sp>
        <p:nvSpPr>
          <p:cNvPr id="213" name="Google Shape;213;p28"/>
          <p:cNvSpPr txBox="1"/>
          <p:nvPr>
            <p:ph idx="4294967295" type="body"/>
          </p:nvPr>
        </p:nvSpPr>
        <p:spPr>
          <a:xfrm>
            <a:off x="6700225" y="1499763"/>
            <a:ext cx="1886700" cy="13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7B7B7"/>
                </a:solidFill>
              </a:rPr>
              <a:t>Ex: Management, Professional, etc.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6579338" y="1428338"/>
            <a:ext cx="2005800" cy="152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8"/>
          <p:cNvSpPr txBox="1"/>
          <p:nvPr/>
        </p:nvSpPr>
        <p:spPr>
          <a:xfrm>
            <a:off x="6579338" y="1075150"/>
            <a:ext cx="2005800" cy="39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#1 </a:t>
            </a:r>
            <a:r>
              <a:rPr lang="en" sz="1500">
                <a:latin typeface="Average"/>
                <a:ea typeface="Average"/>
                <a:cs typeface="Average"/>
                <a:sym typeface="Average"/>
              </a:rPr>
              <a:t>Occupation_Group</a:t>
            </a:r>
            <a:endParaRPr sz="17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5808150" y="3511925"/>
            <a:ext cx="2781000" cy="39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#3 </a:t>
            </a:r>
            <a:r>
              <a:rPr lang="en" sz="1800">
                <a:latin typeface="Average"/>
                <a:ea typeface="Average"/>
                <a:cs typeface="Average"/>
                <a:sym typeface="Average"/>
              </a:rPr>
              <a:t>Education_ModelIndex</a:t>
            </a:r>
            <a:endParaRPr sz="20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descr="AAA International Relations" id="217" name="Google Shape;217;p28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4024475" y="924162"/>
            <a:ext cx="1673069" cy="103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8"/>
          <p:cNvSpPr txBox="1"/>
          <p:nvPr>
            <p:ph idx="4294967295" type="body"/>
          </p:nvPr>
        </p:nvSpPr>
        <p:spPr>
          <a:xfrm>
            <a:off x="3690800" y="2019075"/>
            <a:ext cx="1874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#2 Emails_Received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219" name="Google Shape;21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75" y="924150"/>
            <a:ext cx="3174462" cy="42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Auto Insurance vs. Auto Insurance and Loan</a:t>
            </a:r>
            <a:endParaRPr/>
          </a:p>
        </p:txBody>
      </p:sp>
      <p:pic>
        <p:nvPicPr>
          <p:cNvPr descr="AAA International Relations" id="225" name="Google Shape;225;p29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2402100" y="1255025"/>
            <a:ext cx="4239673" cy="26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idx="4294967295" type="body"/>
          </p:nvPr>
        </p:nvSpPr>
        <p:spPr>
          <a:xfrm>
            <a:off x="0" y="1152475"/>
            <a:ext cx="2842800" cy="28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Individual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Mortgage Count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State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Mortgage Flag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Total Travel Records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Credit Card Flag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Member Count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Count Clicks or Opens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Driving School Flag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TrueCar Leads Count</a:t>
            </a:r>
            <a:endParaRPr sz="1600"/>
          </a:p>
        </p:txBody>
      </p:sp>
      <p:sp>
        <p:nvSpPr>
          <p:cNvPr id="231" name="Google Shape;231;p3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Included- Auto Insurance </a:t>
            </a:r>
            <a:r>
              <a:rPr lang="en"/>
              <a:t>vs. Both Products</a:t>
            </a:r>
            <a:endParaRPr/>
          </a:p>
        </p:txBody>
      </p:sp>
      <p:sp>
        <p:nvSpPr>
          <p:cNvPr id="232" name="Google Shape;232;p30"/>
          <p:cNvSpPr txBox="1"/>
          <p:nvPr/>
        </p:nvSpPr>
        <p:spPr>
          <a:xfrm>
            <a:off x="2792125" y="1152475"/>
            <a:ext cx="3000000" cy="1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INS Policy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Total Claims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Length of Auto Insurance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3" name="Google Shape;233;p30"/>
          <p:cNvSpPr txBox="1"/>
          <p:nvPr/>
        </p:nvSpPr>
        <p:spPr>
          <a:xfrm>
            <a:off x="2792125" y="3635575"/>
            <a:ext cx="3000000" cy="1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Members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Member Tenure Years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4" name="Google Shape;234;p30"/>
          <p:cNvSpPr txBox="1"/>
          <p:nvPr/>
        </p:nvSpPr>
        <p:spPr>
          <a:xfrm>
            <a:off x="2792125" y="2419675"/>
            <a:ext cx="30000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Household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Est. Household Income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Auto In The Market- Used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5" name="Google Shape;235;p30"/>
          <p:cNvSpPr txBox="1"/>
          <p:nvPr>
            <p:ph idx="4294967295" type="body"/>
          </p:nvPr>
        </p:nvSpPr>
        <p:spPr>
          <a:xfrm>
            <a:off x="6068325" y="1211700"/>
            <a:ext cx="3075600" cy="27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Individual 2 (Demographics)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Exact Age Decode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 Theft Flag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Emails Received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Priceline Count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Education Model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Occupation Group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Marital Status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- Auto Insurance </a:t>
            </a:r>
            <a:r>
              <a:rPr lang="en"/>
              <a:t>vs. Both Products</a:t>
            </a:r>
            <a:endParaRPr/>
          </a:p>
        </p:txBody>
      </p:sp>
      <p:pic>
        <p:nvPicPr>
          <p:cNvPr id="241" name="Google Shape;2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2445" y="1378850"/>
            <a:ext cx="5471029" cy="22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2501" y="1328900"/>
            <a:ext cx="5471023" cy="251494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31"/>
          <p:cNvSpPr txBox="1"/>
          <p:nvPr>
            <p:ph idx="4294967295" type="body"/>
          </p:nvPr>
        </p:nvSpPr>
        <p:spPr>
          <a:xfrm>
            <a:off x="0" y="1266250"/>
            <a:ext cx="3622500" cy="26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Findings</a:t>
            </a:r>
            <a:endParaRPr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93% of all predictions were correct.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30% of all predictions for customers having both policies were correct.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Of all actual customers who had both policies, we predicted 3% of them correctly.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18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1098002" y="3882250"/>
            <a:ext cx="2174400" cy="46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Recommendations</a:t>
            </a:r>
            <a:endParaRPr sz="1100"/>
          </a:p>
        </p:txBody>
      </p:sp>
      <p:sp>
        <p:nvSpPr>
          <p:cNvPr id="69" name="Google Shape;69;p14"/>
          <p:cNvSpPr/>
          <p:nvPr/>
        </p:nvSpPr>
        <p:spPr>
          <a:xfrm>
            <a:off x="1097750" y="3378523"/>
            <a:ext cx="2174400" cy="46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Results</a:t>
            </a:r>
            <a:endParaRPr sz="1100"/>
          </a:p>
        </p:txBody>
      </p:sp>
      <p:sp>
        <p:nvSpPr>
          <p:cNvPr id="70" name="Google Shape;70;p14"/>
          <p:cNvSpPr/>
          <p:nvPr/>
        </p:nvSpPr>
        <p:spPr>
          <a:xfrm>
            <a:off x="1097750" y="2873008"/>
            <a:ext cx="2174400" cy="46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Analysis</a:t>
            </a:r>
            <a:endParaRPr sz="1100">
              <a:solidFill>
                <a:srgbClr val="CC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1097750" y="2365710"/>
            <a:ext cx="2174400" cy="46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Methodology</a:t>
            </a:r>
            <a:endParaRPr sz="1100"/>
          </a:p>
        </p:txBody>
      </p:sp>
      <p:sp>
        <p:nvSpPr>
          <p:cNvPr id="72" name="Google Shape;72;p14"/>
          <p:cNvSpPr/>
          <p:nvPr/>
        </p:nvSpPr>
        <p:spPr>
          <a:xfrm>
            <a:off x="1097750" y="1863751"/>
            <a:ext cx="2174400" cy="46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Model Building</a:t>
            </a:r>
            <a:endParaRPr sz="1100"/>
          </a:p>
        </p:txBody>
      </p:sp>
      <p:sp>
        <p:nvSpPr>
          <p:cNvPr id="73" name="Google Shape;73;p14"/>
          <p:cNvSpPr/>
          <p:nvPr/>
        </p:nvSpPr>
        <p:spPr>
          <a:xfrm>
            <a:off x="1097750" y="1359125"/>
            <a:ext cx="2174400" cy="46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Project </a:t>
            </a:r>
            <a:r>
              <a:rPr lang="en" sz="1100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Objectives</a:t>
            </a:r>
            <a:endParaRPr sz="1100"/>
          </a:p>
        </p:txBody>
      </p:sp>
      <p:sp>
        <p:nvSpPr>
          <p:cNvPr id="74" name="Google Shape;74;p14"/>
          <p:cNvSpPr/>
          <p:nvPr/>
        </p:nvSpPr>
        <p:spPr>
          <a:xfrm>
            <a:off x="1097750" y="854490"/>
            <a:ext cx="2174400" cy="46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rPr>
              <a:t>Data Background</a:t>
            </a:r>
            <a:endParaRPr sz="1100"/>
          </a:p>
        </p:txBody>
      </p:sp>
      <p:pic>
        <p:nvPicPr>
          <p:cNvPr descr="AAA International Relations" id="75" name="Google Shape;75;p14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3922225" y="1434675"/>
            <a:ext cx="4239673" cy="26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GBT</a:t>
            </a:r>
            <a:r>
              <a:rPr lang="en"/>
              <a:t> - Auto Insurance vs. Both Products</a:t>
            </a:r>
            <a:endParaRPr/>
          </a:p>
        </p:txBody>
      </p:sp>
      <p:sp>
        <p:nvSpPr>
          <p:cNvPr id="249" name="Google Shape;249;p32"/>
          <p:cNvSpPr txBox="1"/>
          <p:nvPr>
            <p:ph idx="4294967295" type="body"/>
          </p:nvPr>
        </p:nvSpPr>
        <p:spPr>
          <a:xfrm>
            <a:off x="0" y="1266250"/>
            <a:ext cx="3622500" cy="26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Findings</a:t>
            </a:r>
            <a:endParaRPr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91% of all predictions were correct.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19% of all predictions for customers having both policies were correct.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Of all actual customers who had both policies, we predicted 9% of them correctly.</a:t>
            </a:r>
            <a:endParaRPr sz="1600"/>
          </a:p>
        </p:txBody>
      </p:sp>
      <p:pic>
        <p:nvPicPr>
          <p:cNvPr id="250" name="Google Shape;2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3075" y="1352099"/>
            <a:ext cx="5460924" cy="23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Gains Curve (GBT) - Auto Insurance vs. Both Products</a:t>
            </a:r>
            <a:endParaRPr/>
          </a:p>
        </p:txBody>
      </p:sp>
      <p:sp>
        <p:nvSpPr>
          <p:cNvPr id="256" name="Google Shape;256;p33"/>
          <p:cNvSpPr txBox="1"/>
          <p:nvPr>
            <p:ph idx="4294967295" type="body"/>
          </p:nvPr>
        </p:nvSpPr>
        <p:spPr>
          <a:xfrm>
            <a:off x="311700" y="1017725"/>
            <a:ext cx="3999900" cy="15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Findings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By contacting 20% of customers (top 2 deciles), you will gain approx. 38% of total sales by using this model</a:t>
            </a:r>
            <a:endParaRPr sz="1600"/>
          </a:p>
        </p:txBody>
      </p:sp>
      <p:sp>
        <p:nvSpPr>
          <p:cNvPr id="257" name="Google Shape;257;p33"/>
          <p:cNvSpPr txBox="1"/>
          <p:nvPr/>
        </p:nvSpPr>
        <p:spPr>
          <a:xfrm>
            <a:off x="47325" y="3216400"/>
            <a:ext cx="5334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Average"/>
                <a:ea typeface="Average"/>
                <a:cs typeface="Average"/>
                <a:sym typeface="Average"/>
              </a:rPr>
              <a:t>Auto Insurance Only</a:t>
            </a:r>
            <a:endParaRPr sz="4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8" name="Google Shape;258;p33"/>
          <p:cNvSpPr txBox="1"/>
          <p:nvPr/>
        </p:nvSpPr>
        <p:spPr>
          <a:xfrm>
            <a:off x="512900" y="3280025"/>
            <a:ext cx="336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latin typeface="Average"/>
                <a:ea typeface="Average"/>
                <a:cs typeface="Average"/>
                <a:sym typeface="Average"/>
              </a:rPr>
              <a:t>Both</a:t>
            </a:r>
            <a:endParaRPr sz="4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59" name="Google Shape;25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49000"/>
            <a:ext cx="4421375" cy="22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6725" y="1068775"/>
            <a:ext cx="402727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Lift Curve (GBT) - Auto Insurance vs. Both Products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4"/>
          <p:cNvSpPr txBox="1"/>
          <p:nvPr>
            <p:ph idx="4294967295" type="body"/>
          </p:nvPr>
        </p:nvSpPr>
        <p:spPr>
          <a:xfrm>
            <a:off x="311700" y="1152475"/>
            <a:ext cx="3999900" cy="29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Findings</a:t>
            </a:r>
            <a:endParaRPr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Lift is a measure of the effectiveness of a predictive model represented by the ratio between the results obtained with and without the predictive model</a:t>
            </a:r>
            <a:endParaRPr sz="21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At a percentage sample of .2, using no model we predict 20% of total sales and using the model we predict 38% of total sales (lift is 1.66)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267" name="Google Shape;26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063832"/>
            <a:ext cx="4680000" cy="3264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 txBox="1"/>
          <p:nvPr>
            <p:ph type="title"/>
          </p:nvPr>
        </p:nvSpPr>
        <p:spPr>
          <a:xfrm>
            <a:off x="311700" y="295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Features (GBT)- Auto Insurance vs. Both Products</a:t>
            </a:r>
            <a:endParaRPr/>
          </a:p>
        </p:txBody>
      </p:sp>
      <p:sp>
        <p:nvSpPr>
          <p:cNvPr id="273" name="Google Shape;273;p35"/>
          <p:cNvSpPr txBox="1"/>
          <p:nvPr/>
        </p:nvSpPr>
        <p:spPr>
          <a:xfrm>
            <a:off x="3703447" y="2088496"/>
            <a:ext cx="1556572" cy="38139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5"/>
          <p:cNvSpPr txBox="1"/>
          <p:nvPr>
            <p:ph idx="4294967295" type="body"/>
          </p:nvPr>
        </p:nvSpPr>
        <p:spPr>
          <a:xfrm>
            <a:off x="3690800" y="2019063"/>
            <a:ext cx="15588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</a:rPr>
              <a:t>#2 StateIndex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275" name="Google Shape;275;p35"/>
          <p:cNvSpPr txBox="1"/>
          <p:nvPr>
            <p:ph idx="4294967295" type="body"/>
          </p:nvPr>
        </p:nvSpPr>
        <p:spPr>
          <a:xfrm>
            <a:off x="6700225" y="1499763"/>
            <a:ext cx="1886700" cy="13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7B7B7"/>
                </a:solidFill>
              </a:rPr>
              <a:t>Ex: Management, Professional, etc.</a:t>
            </a:r>
            <a:endParaRPr sz="1600"/>
          </a:p>
        </p:txBody>
      </p:sp>
      <p:sp>
        <p:nvSpPr>
          <p:cNvPr id="276" name="Google Shape;276;p35"/>
          <p:cNvSpPr/>
          <p:nvPr/>
        </p:nvSpPr>
        <p:spPr>
          <a:xfrm>
            <a:off x="6579338" y="1428338"/>
            <a:ext cx="2005800" cy="1523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5"/>
          <p:cNvSpPr txBox="1"/>
          <p:nvPr/>
        </p:nvSpPr>
        <p:spPr>
          <a:xfrm>
            <a:off x="5808150" y="3511925"/>
            <a:ext cx="2781000" cy="39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#3 INS_Length_Of_AutoIns</a:t>
            </a:r>
            <a:endParaRPr/>
          </a:p>
        </p:txBody>
      </p:sp>
      <p:pic>
        <p:nvPicPr>
          <p:cNvPr descr="AAA International Relations" id="278" name="Google Shape;278;p35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4024475" y="924162"/>
            <a:ext cx="1673069" cy="1039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5"/>
          <p:cNvSpPr txBox="1"/>
          <p:nvPr/>
        </p:nvSpPr>
        <p:spPr>
          <a:xfrm>
            <a:off x="6579338" y="1075150"/>
            <a:ext cx="2005800" cy="392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#1 Occupation_Group</a:t>
            </a:r>
            <a:endParaRPr sz="1200"/>
          </a:p>
        </p:txBody>
      </p:sp>
      <p:sp>
        <p:nvSpPr>
          <p:cNvPr id="280" name="Google Shape;280;p35"/>
          <p:cNvSpPr/>
          <p:nvPr/>
        </p:nvSpPr>
        <p:spPr>
          <a:xfrm>
            <a:off x="5808150" y="3848825"/>
            <a:ext cx="2781000" cy="116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Difference between original start date of the policy and current date</a:t>
            </a:r>
            <a:endParaRPr/>
          </a:p>
        </p:txBody>
      </p:sp>
      <p:sp>
        <p:nvSpPr>
          <p:cNvPr id="281" name="Google Shape;281;p35"/>
          <p:cNvSpPr txBox="1"/>
          <p:nvPr>
            <p:ph idx="4294967295" type="body"/>
          </p:nvPr>
        </p:nvSpPr>
        <p:spPr>
          <a:xfrm>
            <a:off x="3763250" y="2480468"/>
            <a:ext cx="1413900" cy="9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Customer state abbreviation</a:t>
            </a:r>
            <a:endParaRPr sz="1600"/>
          </a:p>
        </p:txBody>
      </p:sp>
      <p:sp>
        <p:nvSpPr>
          <p:cNvPr id="282" name="Google Shape;282;p35"/>
          <p:cNvSpPr/>
          <p:nvPr/>
        </p:nvSpPr>
        <p:spPr>
          <a:xfrm>
            <a:off x="3702325" y="2088498"/>
            <a:ext cx="1556700" cy="1256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80763"/>
            <a:ext cx="2240175" cy="4162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89" name="Google Shape;289;p36"/>
          <p:cNvSpPr txBox="1"/>
          <p:nvPr/>
        </p:nvSpPr>
        <p:spPr>
          <a:xfrm>
            <a:off x="329375" y="1330225"/>
            <a:ext cx="4152900" cy="3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Target married and educated segments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Members with high email responsivity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Members who have policies already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Targeting the top 5 deciles will result in approximately 80% of the responses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Outside the box: Incentivising or bundling the two services can increase potential customers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descr="AAA Car Insurance Review 2020" id="290" name="Google Shape;2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830" y="1285878"/>
            <a:ext cx="426802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Background</a:t>
            </a:r>
            <a:endParaRPr/>
          </a:p>
        </p:txBody>
      </p:sp>
      <p:sp>
        <p:nvSpPr>
          <p:cNvPr id="81" name="Google Shape;81;p15"/>
          <p:cNvSpPr txBox="1"/>
          <p:nvPr>
            <p:ph idx="2" type="body"/>
          </p:nvPr>
        </p:nvSpPr>
        <p:spPr>
          <a:xfrm>
            <a:off x="4731300" y="724200"/>
            <a:ext cx="42327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AAA Northeast (AAANE) </a:t>
            </a:r>
            <a:endParaRPr sz="1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Trebuchet MS"/>
              <a:buChar char="○"/>
            </a:pPr>
            <a:r>
              <a:rPr lang="en" sz="1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3rd largest AAA club in the US</a:t>
            </a:r>
            <a:endParaRPr sz="1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Trebuchet MS"/>
              <a:buChar char="○"/>
            </a:pPr>
            <a:r>
              <a:rPr lang="en" sz="1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Over 60 branches in this region</a:t>
            </a:r>
            <a:endParaRPr sz="1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Trebuchet MS"/>
              <a:buChar char="○"/>
            </a:pPr>
            <a:r>
              <a:rPr lang="en" sz="1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Newly built (CRM) system</a:t>
            </a:r>
            <a:endParaRPr sz="1600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Individuals dataset is primarily provided by 3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party (Experian credit bureau)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 and business line data comes from what the AAA customer has provided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AA International Relations" id="86" name="Google Shape;86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3018425" y="1392025"/>
            <a:ext cx="4239673" cy="26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/>
              <a:t>Project Objective: </a:t>
            </a:r>
            <a:endParaRPr b="1" sz="4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Analyze </a:t>
            </a:r>
            <a:r>
              <a:rPr b="1" lang="en" sz="1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potential cross-sell opportunities between Auto Loan and Auto Insurance </a:t>
            </a:r>
            <a:r>
              <a:rPr lang="en" sz="1600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datasets to target the most appropriate individuals</a:t>
            </a:r>
            <a:endParaRPr sz="4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grpSp>
        <p:nvGrpSpPr>
          <p:cNvPr id="93" name="Google Shape;93;p17"/>
          <p:cNvGrpSpPr/>
          <p:nvPr/>
        </p:nvGrpSpPr>
        <p:grpSpPr>
          <a:xfrm>
            <a:off x="424825" y="1253973"/>
            <a:ext cx="8294371" cy="799416"/>
            <a:chOff x="424813" y="1177875"/>
            <a:chExt cx="8294371" cy="849900"/>
          </a:xfrm>
        </p:grpSpPr>
        <p:sp>
          <p:nvSpPr>
            <p:cNvPr id="94" name="Google Shape;94;p17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7"/>
          <p:cNvSpPr txBox="1"/>
          <p:nvPr>
            <p:ph idx="4294967295" type="body"/>
          </p:nvPr>
        </p:nvSpPr>
        <p:spPr>
          <a:xfrm>
            <a:off x="539675" y="12542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</a:rPr>
              <a:t>Step 1: ETL and Data Exploration</a:t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97" name="Google Shape;97;p17"/>
          <p:cNvSpPr txBox="1"/>
          <p:nvPr>
            <p:ph idx="4294967295" type="body"/>
          </p:nvPr>
        </p:nvSpPr>
        <p:spPr>
          <a:xfrm>
            <a:off x="3480453" y="1254208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Loaded, cleaned, and transformed dataset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Explored data using visualization tools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98" name="Google Shape;98;p17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99" name="Google Shape;99;p17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7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7"/>
          <p:cNvSpPr txBox="1"/>
          <p:nvPr>
            <p:ph idx="4294967295" type="body"/>
          </p:nvPr>
        </p:nvSpPr>
        <p:spPr>
          <a:xfrm>
            <a:off x="539675" y="212745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</a:rPr>
              <a:t>Step 2: Pre-processing/Feature Engineering</a:t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102" name="Google Shape;102;p17"/>
          <p:cNvSpPr txBox="1"/>
          <p:nvPr>
            <p:ph idx="4294967295" type="body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Prepared data for analysis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Dealt with outliers and missing values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03" name="Google Shape;103;p17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104" name="Google Shape;104;p17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7"/>
          <p:cNvSpPr txBox="1"/>
          <p:nvPr>
            <p:ph idx="4294967295" type="body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</a:rPr>
              <a:t>Step 3: Modelling Building/</a:t>
            </a:r>
            <a:r>
              <a:rPr b="1" lang="en" sz="1500">
                <a:solidFill>
                  <a:schemeClr val="dk1"/>
                </a:solidFill>
              </a:rPr>
              <a:t>Tuning</a:t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107" name="Google Shape;107;p17"/>
          <p:cNvSpPr txBox="1"/>
          <p:nvPr>
            <p:ph idx="4294967295" type="body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Built random forest/GBT model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Refined model by adjusting the hyper-parameters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08" name="Google Shape;108;p17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109" name="Google Shape;109;p17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7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7"/>
          <p:cNvSpPr txBox="1"/>
          <p:nvPr>
            <p:ph idx="4294967295" type="body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FFFF"/>
                </a:solidFill>
              </a:rPr>
              <a:t>Step 4: Evaluation/Results</a:t>
            </a:r>
            <a:endParaRPr b="1" sz="1500">
              <a:solidFill>
                <a:srgbClr val="FFFFFF"/>
              </a:solidFill>
            </a:endParaRPr>
          </a:p>
        </p:txBody>
      </p:sp>
      <p:sp>
        <p:nvSpPr>
          <p:cNvPr id="112" name="Google Shape;112;p17"/>
          <p:cNvSpPr txBox="1"/>
          <p:nvPr>
            <p:ph idx="4294967295" type="body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Created report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Included recommendations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4936250" y="4825"/>
            <a:ext cx="4207500" cy="88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4936250" y="4260300"/>
            <a:ext cx="4207500" cy="88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19" name="Google Shape;119;p18"/>
          <p:cNvSpPr txBox="1"/>
          <p:nvPr>
            <p:ph idx="4294967295" type="title"/>
          </p:nvPr>
        </p:nvSpPr>
        <p:spPr>
          <a:xfrm>
            <a:off x="111450" y="555500"/>
            <a:ext cx="510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Exploration: Auto Loan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8"/>
          <p:cNvSpPr txBox="1"/>
          <p:nvPr>
            <p:ph idx="4294967295" type="body"/>
          </p:nvPr>
        </p:nvSpPr>
        <p:spPr>
          <a:xfrm>
            <a:off x="311700" y="1483875"/>
            <a:ext cx="3506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Findings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Majority of the data comes from Massachusetts - 69%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NY and NJ have the lowest Auto Loan percentage compared to the other states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focus on states with the most number of purchases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Rhode Island is the second highest number of auto loan purchases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500" y="849200"/>
            <a:ext cx="4207499" cy="343915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5876750" y="303775"/>
            <a:ext cx="23265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Auto Loans by State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idx="4294967295" type="title"/>
          </p:nvPr>
        </p:nvSpPr>
        <p:spPr>
          <a:xfrm>
            <a:off x="336300" y="198225"/>
            <a:ext cx="461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Exploration: Auto Loan Demographics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9"/>
          <p:cNvSpPr txBox="1"/>
          <p:nvPr>
            <p:ph idx="4294967295" type="body"/>
          </p:nvPr>
        </p:nvSpPr>
        <p:spPr>
          <a:xfrm>
            <a:off x="311700" y="1276750"/>
            <a:ext cx="3230100" cy="3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Findings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56</a:t>
            </a: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% are more likely to be married when purchasing auto loan + auto insurance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61% are more likely to be married when purchasing auto loan only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69% attend at least some college while only 5% of auto loan purchases come from people with less than a HS diploma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7050" y="0"/>
            <a:ext cx="3676950" cy="21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7050" y="457476"/>
            <a:ext cx="3676950" cy="17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7050" y="2444025"/>
            <a:ext cx="3676951" cy="269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/>
        </p:nvSpPr>
        <p:spPr>
          <a:xfrm>
            <a:off x="6793525" y="-15675"/>
            <a:ext cx="15396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Marital Status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7050" y="2062750"/>
            <a:ext cx="3676951" cy="3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6256125" y="2571750"/>
            <a:ext cx="20988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verage"/>
                <a:ea typeface="Average"/>
                <a:cs typeface="Average"/>
                <a:sym typeface="Average"/>
              </a:rPr>
              <a:t>Auto loan school demographics</a:t>
            </a:r>
            <a:endParaRPr sz="1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/>
          <p:nvPr/>
        </p:nvSpPr>
        <p:spPr>
          <a:xfrm>
            <a:off x="4936250" y="4320350"/>
            <a:ext cx="4207500" cy="88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4936250" y="4825"/>
            <a:ext cx="4207500" cy="883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41" name="Google Shape;141;p20"/>
          <p:cNvSpPr txBox="1"/>
          <p:nvPr>
            <p:ph idx="4294967295" type="title"/>
          </p:nvPr>
        </p:nvSpPr>
        <p:spPr>
          <a:xfrm>
            <a:off x="104550" y="315325"/>
            <a:ext cx="425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Data Exploration: Auto Insurance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500" y="775200"/>
            <a:ext cx="4207500" cy="35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0"/>
          <p:cNvSpPr txBox="1"/>
          <p:nvPr>
            <p:ph idx="4294967295" type="body"/>
          </p:nvPr>
        </p:nvSpPr>
        <p:spPr>
          <a:xfrm>
            <a:off x="311700" y="1483875"/>
            <a:ext cx="3506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Findings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Majority of the data comes from Massachusetts - 69%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 and NY have the lowest Auto Insurance  percentage compared to the other states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case, NJ and CT have the second most number of auto loan insurance compared to auto loan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5876750" y="303775"/>
            <a:ext cx="2326500" cy="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Auto Insurance by State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1275" y="0"/>
            <a:ext cx="3732725" cy="206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>
            <p:ph idx="4294967295" type="body"/>
          </p:nvPr>
        </p:nvSpPr>
        <p:spPr>
          <a:xfrm>
            <a:off x="311700" y="1276750"/>
            <a:ext cx="3230100" cy="3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Findings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56% are more likely to be married when purchasing auto loan + auto insurance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49% are more likely to be married when purchasing auto insurance only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64% attend at least some college while only 7% of auto insurance purchases come from people with less than a HS diploma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1275" y="2444025"/>
            <a:ext cx="3732724" cy="269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>
            <p:ph idx="4294967295" type="title"/>
          </p:nvPr>
        </p:nvSpPr>
        <p:spPr>
          <a:xfrm>
            <a:off x="336300" y="198225"/>
            <a:ext cx="461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 Exploration: Auto Insurance Demographics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6772800" y="0"/>
            <a:ext cx="15396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Marital Status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1275" y="2062750"/>
            <a:ext cx="3732724" cy="3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4925" y="455675"/>
            <a:ext cx="3732726" cy="160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 txBox="1"/>
          <p:nvPr/>
        </p:nvSpPr>
        <p:spPr>
          <a:xfrm>
            <a:off x="6134813" y="2613150"/>
            <a:ext cx="24096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verage"/>
                <a:ea typeface="Average"/>
                <a:cs typeface="Average"/>
                <a:sym typeface="Average"/>
              </a:rPr>
              <a:t>Auto insurance school demographics</a:t>
            </a:r>
            <a:endParaRPr sz="10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