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Average"/>
      <p:regular r:id="rId42"/>
    </p:embeddedFont>
    <p:embeddedFont>
      <p:font typeface="Oswald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verage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Oswald-bold.fntdata"/><Relationship Id="rId21" Type="http://schemas.openxmlformats.org/officeDocument/2006/relationships/slide" Target="slides/slide16.xml"/><Relationship Id="rId43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7cd563c5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7cd563c5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cd563c5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cd563c5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af01d2c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af01d2c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7cd563c5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7cd563c5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7cd563c5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7cd563c5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7cd563c5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7cd563c5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7b0bf4994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7b0bf4994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7cd563c51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c7cd563c51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7cd563c51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7cd563c51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7b0bf4994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7b0bf4994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7cd563c5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7cd563c5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b0bf4994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b0bf4994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Topic Modeling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7cd563c51_3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7cd563c51_3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7cd563c51_3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7cd563c51_3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c7cd563c5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c7cd563c5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7cd563c51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7cd563c51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7cd563c5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7cd563c5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7cd563c51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c7cd563c51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7cd563c51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7cd563c51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c7cd563c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c7cd563c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b0bf4994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b0bf4994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7cd563c5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7cd563c5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b0bf4994f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b0bf4994f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7af01d2c6b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7af01d2c6b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b0bf4994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b0bf4994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7af01d2c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7af01d2c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af01d2c6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af01d2c6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7cd563c5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c7cd563c5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c7cd563c5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c7cd563c5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7cd563c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7cd563c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7cd563c5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7cd563c5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7cd563c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7cd563c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Edii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7cd563c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7cd563c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7cd563c5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7cd563c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7cd563c5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7cd563c5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2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Amica Final </a:t>
            </a:r>
            <a:r>
              <a:rPr lang="en"/>
              <a:t>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Eric Zhang, Kathryn Doorley, Wilson Dong, Matthew Houde, and Edmilson Da Moura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52100" y="122475"/>
            <a:ext cx="14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N- Grams 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0" y="969425"/>
            <a:ext cx="3360100" cy="302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7839" y="1140450"/>
            <a:ext cx="3774699" cy="28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124" y="1140450"/>
            <a:ext cx="1780867" cy="28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Graphs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1975" y="1173988"/>
            <a:ext cx="3221875" cy="335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76" y="1247175"/>
            <a:ext cx="4275325" cy="320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 Means Clustering 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Vectorization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Elbow 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6  Clusters 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5175" y="175275"/>
            <a:ext cx="4343400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1" y="3306848"/>
            <a:ext cx="4933375" cy="1476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SCS Primary Reason Frequency</a:t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50" y="1017725"/>
            <a:ext cx="6298349" cy="377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3575" y="1017725"/>
            <a:ext cx="2584625" cy="37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Check &amp; Comments Word Count</a:t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5490" r="0" t="0"/>
          <a:stretch/>
        </p:blipFill>
        <p:spPr>
          <a:xfrm>
            <a:off x="111825" y="1192950"/>
            <a:ext cx="5154024" cy="36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9175" y="1192950"/>
            <a:ext cx="3692975" cy="26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 Data LDA Topic Modeling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925"/>
            <a:ext cx="8520600" cy="4991652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 txBox="1"/>
          <p:nvPr/>
        </p:nvSpPr>
        <p:spPr>
          <a:xfrm>
            <a:off x="2166525" y="4456350"/>
            <a:ext cx="19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SCS Data General</a:t>
            </a:r>
            <a:r>
              <a:rPr lang="en"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LDA Topic Modeling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12500" y="84400"/>
            <a:ext cx="371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Positive </a:t>
            </a:r>
            <a:r>
              <a:rPr lang="en"/>
              <a:t>Comments</a:t>
            </a:r>
            <a:endParaRPr/>
          </a:p>
        </p:txBody>
      </p:sp>
      <p:pic>
        <p:nvPicPr>
          <p:cNvPr id="167" name="Google Shape;16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90" y="657100"/>
            <a:ext cx="4046510" cy="19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 txBox="1"/>
          <p:nvPr>
            <p:ph type="title"/>
          </p:nvPr>
        </p:nvSpPr>
        <p:spPr>
          <a:xfrm>
            <a:off x="412500" y="2706600"/>
            <a:ext cx="547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Comments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500" y="3279300"/>
            <a:ext cx="6697651" cy="180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“Reasons” Exploration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1152475"/>
            <a:ext cx="335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Most Frequent Words in: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SCS Primary Reason Other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SCS Reason Comments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 rotWithShape="1">
          <a:blip r:embed="rId3">
            <a:alphaModFix/>
          </a:blip>
          <a:srcRect b="0" l="39016" r="0" t="24862"/>
          <a:stretch/>
        </p:blipFill>
        <p:spPr>
          <a:xfrm>
            <a:off x="4160875" y="1152487"/>
            <a:ext cx="4839124" cy="262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548" y="1152475"/>
            <a:ext cx="7552924" cy="38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Agenda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5925"/>
            <a:ext cx="8520600" cy="499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2"/>
          <p:cNvSpPr txBox="1"/>
          <p:nvPr/>
        </p:nvSpPr>
        <p:spPr>
          <a:xfrm>
            <a:off x="2166525" y="4456350"/>
            <a:ext cx="19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Negative Comment 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LDA Topic Modeling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/>
          <p:nvPr>
            <p:ph type="title"/>
          </p:nvPr>
        </p:nvSpPr>
        <p:spPr>
          <a:xfrm>
            <a:off x="283725" y="249375"/>
            <a:ext cx="85077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/>
              <a:t>Top </a:t>
            </a:r>
            <a:r>
              <a:rPr lang="en" sz="2400"/>
              <a:t>Frequently</a:t>
            </a:r>
            <a:r>
              <a:rPr lang="en" sz="2400"/>
              <a:t> used Words in Negative Survey</a:t>
            </a:r>
            <a:endParaRPr sz="2400"/>
          </a:p>
        </p:txBody>
      </p:sp>
      <p:sp>
        <p:nvSpPr>
          <p:cNvPr id="196" name="Google Shape;196;p33"/>
          <p:cNvSpPr txBox="1"/>
          <p:nvPr>
            <p:ph idx="1" type="body"/>
          </p:nvPr>
        </p:nvSpPr>
        <p:spPr>
          <a:xfrm>
            <a:off x="1525063" y="740775"/>
            <a:ext cx="28008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/>
              <a:t>SCS Primary Reason Other:</a:t>
            </a:r>
            <a:endParaRPr sz="1900"/>
          </a:p>
        </p:txBody>
      </p:sp>
      <p:sp>
        <p:nvSpPr>
          <p:cNvPr id="197" name="Google Shape;197;p33"/>
          <p:cNvSpPr txBox="1"/>
          <p:nvPr>
            <p:ph idx="2" type="body"/>
          </p:nvPr>
        </p:nvSpPr>
        <p:spPr>
          <a:xfrm>
            <a:off x="4900195" y="740775"/>
            <a:ext cx="26499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495"/>
              <a:t>SCS Reason Comments:</a:t>
            </a:r>
            <a:endParaRPr sz="1495"/>
          </a:p>
        </p:txBody>
      </p:sp>
      <p:pic>
        <p:nvPicPr>
          <p:cNvPr id="198" name="Google Shape;19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629" y="1138265"/>
            <a:ext cx="1785831" cy="3885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8706" y="1138267"/>
            <a:ext cx="1733480" cy="3527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Searches Based on Keywords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52400" y="1085113"/>
            <a:ext cx="27354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Disappointed: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11" y="2439043"/>
            <a:ext cx="4419581" cy="1446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611200"/>
            <a:ext cx="4419600" cy="82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4400" y="1611225"/>
            <a:ext cx="4290701" cy="1840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4724400" y="1105188"/>
            <a:ext cx="2735400" cy="4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Policy</a:t>
            </a:r>
            <a:r>
              <a:rPr lang="en"/>
              <a:t>: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 Data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Reasons in REL</a:t>
            </a:r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950" y="1017725"/>
            <a:ext cx="77618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Respondents by Month and Year</a:t>
            </a:r>
            <a:endParaRPr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00309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311700" y="445025"/>
            <a:ext cx="35460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Comments</a:t>
            </a:r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88" y="3397600"/>
            <a:ext cx="83058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>
            <p:ph type="title"/>
          </p:nvPr>
        </p:nvSpPr>
        <p:spPr>
          <a:xfrm>
            <a:off x="249800" y="2771175"/>
            <a:ext cx="3546000" cy="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</a:t>
            </a:r>
            <a:r>
              <a:rPr lang="en"/>
              <a:t> Comments</a:t>
            </a:r>
            <a:endParaRPr/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538" y="994925"/>
            <a:ext cx="82962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pic>
        <p:nvPicPr>
          <p:cNvPr id="240" name="Google Shape;2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50" y="1017725"/>
            <a:ext cx="5761826" cy="38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Cloud</a:t>
            </a:r>
            <a:endParaRPr/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3117" y="1152475"/>
            <a:ext cx="553583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 Model- Largest Topic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150" y="980700"/>
            <a:ext cx="8109699" cy="375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marR="2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Understand what customers are saying about each Primary Reason category.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2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Determine if there are any topics that are not currently identified as Primary Reasons, but occur frequently in customer comments. 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marR="215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AutoNum type="arabicPeriod"/>
            </a:pPr>
            <a:r>
              <a:rPr lang="en" sz="1900">
                <a:solidFill>
                  <a:schemeClr val="dk1"/>
                </a:solidFill>
              </a:rPr>
              <a:t>Ascertain if there are any business insights or key takeaways that could benefit the company and make recommendations for improvement to Amica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50" y="254200"/>
            <a:ext cx="4467825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50" y="3003150"/>
            <a:ext cx="4467826" cy="180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8207" y="1814513"/>
            <a:ext cx="4450200" cy="151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43"/>
          <p:cNvSpPr txBox="1"/>
          <p:nvPr>
            <p:ph type="title"/>
          </p:nvPr>
        </p:nvSpPr>
        <p:spPr>
          <a:xfrm>
            <a:off x="4799850" y="670700"/>
            <a:ext cx="750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</a:t>
            </a:r>
            <a:endParaRPr/>
          </a:p>
        </p:txBody>
      </p:sp>
      <p:cxnSp>
        <p:nvCxnSpPr>
          <p:cNvPr id="266" name="Google Shape;266;p43"/>
          <p:cNvCxnSpPr>
            <a:stCxn id="262" idx="3"/>
            <a:endCxn id="265" idx="1"/>
          </p:cNvCxnSpPr>
          <p:nvPr/>
        </p:nvCxnSpPr>
        <p:spPr>
          <a:xfrm flipH="1" rot="10800000">
            <a:off x="4530575" y="960138"/>
            <a:ext cx="26940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43"/>
          <p:cNvSpPr txBox="1"/>
          <p:nvPr>
            <p:ph type="title"/>
          </p:nvPr>
        </p:nvSpPr>
        <p:spPr>
          <a:xfrm>
            <a:off x="6560875" y="3688250"/>
            <a:ext cx="750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CTS</a:t>
            </a:r>
            <a:endParaRPr/>
          </a:p>
        </p:txBody>
      </p:sp>
      <p:cxnSp>
        <p:nvCxnSpPr>
          <p:cNvPr id="268" name="Google Shape;268;p43"/>
          <p:cNvCxnSpPr>
            <a:stCxn id="264" idx="2"/>
            <a:endCxn id="267" idx="0"/>
          </p:cNvCxnSpPr>
          <p:nvPr/>
        </p:nvCxnSpPr>
        <p:spPr>
          <a:xfrm>
            <a:off x="6853307" y="3328988"/>
            <a:ext cx="83100" cy="35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43"/>
          <p:cNvSpPr txBox="1"/>
          <p:nvPr>
            <p:ph type="title"/>
          </p:nvPr>
        </p:nvSpPr>
        <p:spPr>
          <a:xfrm>
            <a:off x="1438100" y="2286913"/>
            <a:ext cx="7509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</a:t>
            </a:r>
            <a:endParaRPr/>
          </a:p>
        </p:txBody>
      </p:sp>
      <p:cxnSp>
        <p:nvCxnSpPr>
          <p:cNvPr id="270" name="Google Shape;270;p43"/>
          <p:cNvCxnSpPr>
            <a:stCxn id="263" idx="0"/>
            <a:endCxn id="269" idx="2"/>
          </p:cNvCxnSpPr>
          <p:nvPr/>
        </p:nvCxnSpPr>
        <p:spPr>
          <a:xfrm rot="10800000">
            <a:off x="1813663" y="2866050"/>
            <a:ext cx="483000" cy="13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44"/>
          <p:cNvGrpSpPr/>
          <p:nvPr/>
        </p:nvGrpSpPr>
        <p:grpSpPr>
          <a:xfrm>
            <a:off x="152901" y="1542074"/>
            <a:ext cx="4055942" cy="799416"/>
            <a:chOff x="424813" y="2075689"/>
            <a:chExt cx="8294360" cy="849900"/>
          </a:xfrm>
        </p:grpSpPr>
        <p:sp>
          <p:nvSpPr>
            <p:cNvPr id="276" name="Google Shape;276;p4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78" name="Google Shape;278;p44"/>
          <p:cNvSpPr txBox="1"/>
          <p:nvPr/>
        </p:nvSpPr>
        <p:spPr>
          <a:xfrm>
            <a:off x="209043" y="1542156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Customer Service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9" name="Google Shape;279;p44"/>
          <p:cNvSpPr txBox="1"/>
          <p:nvPr/>
        </p:nvSpPr>
        <p:spPr>
          <a:xfrm>
            <a:off x="1646971" y="1542171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rage"/>
              <a:buChar char="●"/>
            </a:pPr>
            <a:r>
              <a:rPr lang="en" sz="1200"/>
              <a:t>Average/Poor customer service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80" name="Google Shape;280;p44"/>
          <p:cNvGrpSpPr/>
          <p:nvPr/>
        </p:nvGrpSpPr>
        <p:grpSpPr>
          <a:xfrm>
            <a:off x="152901" y="2415440"/>
            <a:ext cx="4055942" cy="799447"/>
            <a:chOff x="424813" y="2974405"/>
            <a:chExt cx="8294360" cy="849933"/>
          </a:xfrm>
        </p:grpSpPr>
        <p:sp>
          <p:nvSpPr>
            <p:cNvPr id="281" name="Google Shape;281;p44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83" name="Google Shape;283;p44"/>
          <p:cNvSpPr txBox="1"/>
          <p:nvPr/>
        </p:nvSpPr>
        <p:spPr>
          <a:xfrm>
            <a:off x="209043" y="2415469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Price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1646971" y="2419011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verage"/>
              <a:buChar char="●"/>
            </a:pPr>
            <a:r>
              <a:rPr lang="en" sz="1200"/>
              <a:t>Outrageous prices</a:t>
            </a:r>
            <a:endParaRPr sz="1200">
              <a:solidFill>
                <a:srgbClr val="37474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285" name="Google Shape;285;p44"/>
          <p:cNvGrpSpPr/>
          <p:nvPr/>
        </p:nvGrpSpPr>
        <p:grpSpPr>
          <a:xfrm>
            <a:off x="152901" y="3288837"/>
            <a:ext cx="4055942" cy="799447"/>
            <a:chOff x="424813" y="3871259"/>
            <a:chExt cx="8294360" cy="849933"/>
          </a:xfrm>
        </p:grpSpPr>
        <p:sp>
          <p:nvSpPr>
            <p:cNvPr id="286" name="Google Shape;286;p44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CC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88" name="Google Shape;288;p44"/>
          <p:cNvSpPr txBox="1"/>
          <p:nvPr/>
        </p:nvSpPr>
        <p:spPr>
          <a:xfrm>
            <a:off x="209043" y="3288781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Policy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Premium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44"/>
          <p:cNvSpPr txBox="1"/>
          <p:nvPr/>
        </p:nvSpPr>
        <p:spPr>
          <a:xfrm>
            <a:off x="1646971" y="3290992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200"/>
              <a:buFont typeface="Average"/>
              <a:buChar char="●"/>
            </a:pPr>
            <a:r>
              <a:rPr lang="en" sz="1200"/>
              <a:t>Complaints about premium increases</a:t>
            </a:r>
            <a:endParaRPr sz="1200"/>
          </a:p>
        </p:txBody>
      </p:sp>
      <p:grpSp>
        <p:nvGrpSpPr>
          <p:cNvPr id="290" name="Google Shape;290;p44"/>
          <p:cNvGrpSpPr/>
          <p:nvPr/>
        </p:nvGrpSpPr>
        <p:grpSpPr>
          <a:xfrm>
            <a:off x="4732976" y="1539599"/>
            <a:ext cx="4055942" cy="799416"/>
            <a:chOff x="424813" y="2075689"/>
            <a:chExt cx="8294360" cy="849900"/>
          </a:xfrm>
        </p:grpSpPr>
        <p:sp>
          <p:nvSpPr>
            <p:cNvPr id="291" name="Google Shape;291;p44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93" name="Google Shape;293;p44"/>
          <p:cNvSpPr txBox="1"/>
          <p:nvPr/>
        </p:nvSpPr>
        <p:spPr>
          <a:xfrm>
            <a:off x="4789118" y="1539681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Customer Service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4" name="Google Shape;294;p44"/>
          <p:cNvSpPr txBox="1"/>
          <p:nvPr/>
        </p:nvSpPr>
        <p:spPr>
          <a:xfrm>
            <a:off x="6227046" y="1539696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verage"/>
              <a:buChar char="●"/>
            </a:pPr>
            <a:r>
              <a:rPr lang="en" sz="900"/>
              <a:t>Improve phone system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900"/>
              <a:buFont typeface="Average"/>
              <a:buChar char="●"/>
            </a:pPr>
            <a:r>
              <a:rPr lang="en" sz="900"/>
              <a:t>Enhance customer service interactions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900"/>
              <a:buFont typeface="Average"/>
              <a:buChar char="●"/>
            </a:pPr>
            <a:r>
              <a:rPr lang="en" sz="900"/>
              <a:t>Provide more feedback/help</a:t>
            </a:r>
            <a:endParaRPr sz="900"/>
          </a:p>
        </p:txBody>
      </p:sp>
      <p:grpSp>
        <p:nvGrpSpPr>
          <p:cNvPr id="295" name="Google Shape;295;p44"/>
          <p:cNvGrpSpPr/>
          <p:nvPr/>
        </p:nvGrpSpPr>
        <p:grpSpPr>
          <a:xfrm>
            <a:off x="4732976" y="2412965"/>
            <a:ext cx="4055942" cy="799447"/>
            <a:chOff x="424813" y="2974405"/>
            <a:chExt cx="8294360" cy="849933"/>
          </a:xfrm>
        </p:grpSpPr>
        <p:sp>
          <p:nvSpPr>
            <p:cNvPr id="296" name="Google Shape;296;p44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298" name="Google Shape;298;p44"/>
          <p:cNvSpPr txBox="1"/>
          <p:nvPr/>
        </p:nvSpPr>
        <p:spPr>
          <a:xfrm>
            <a:off x="4789118" y="2412994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Price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99" name="Google Shape;299;p44"/>
          <p:cNvSpPr txBox="1"/>
          <p:nvPr/>
        </p:nvSpPr>
        <p:spPr>
          <a:xfrm>
            <a:off x="6227046" y="2416536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verage"/>
              <a:buChar char="●"/>
            </a:pPr>
            <a:r>
              <a:rPr lang="en" sz="1000"/>
              <a:t>Provide a wider range of prices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lang="en" sz="1000"/>
              <a:t>More discounts/options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Average"/>
              <a:buChar char="●"/>
            </a:pPr>
            <a:r>
              <a:rPr lang="en" sz="1000"/>
              <a:t>Economic pricing</a:t>
            </a:r>
            <a:endParaRPr sz="1000"/>
          </a:p>
        </p:txBody>
      </p:sp>
      <p:grpSp>
        <p:nvGrpSpPr>
          <p:cNvPr id="300" name="Google Shape;300;p44"/>
          <p:cNvGrpSpPr/>
          <p:nvPr/>
        </p:nvGrpSpPr>
        <p:grpSpPr>
          <a:xfrm>
            <a:off x="4732976" y="3286362"/>
            <a:ext cx="4055942" cy="799447"/>
            <a:chOff x="424813" y="3871259"/>
            <a:chExt cx="8294360" cy="849933"/>
          </a:xfrm>
        </p:grpSpPr>
        <p:sp>
          <p:nvSpPr>
            <p:cNvPr id="301" name="Google Shape;301;p44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/>
            </a:p>
          </p:txBody>
        </p:sp>
      </p:grpSp>
      <p:sp>
        <p:nvSpPr>
          <p:cNvPr id="303" name="Google Shape;303;p44"/>
          <p:cNvSpPr txBox="1"/>
          <p:nvPr/>
        </p:nvSpPr>
        <p:spPr>
          <a:xfrm>
            <a:off x="4789118" y="3286306"/>
            <a:ext cx="11847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Policy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Premium</a:t>
            </a:r>
            <a:endParaRPr b="1" sz="1200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6227046" y="3288517"/>
            <a:ext cx="2499600" cy="7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000"/>
              <a:buFont typeface="Average"/>
              <a:buChar char="●"/>
            </a:pPr>
            <a:r>
              <a:rPr lang="en" sz="1000"/>
              <a:t>More premium options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ACACA"/>
              </a:buClr>
              <a:buSzPts val="1000"/>
              <a:buFont typeface="Average"/>
              <a:buChar char="●"/>
            </a:pPr>
            <a:r>
              <a:rPr lang="en" sz="1000"/>
              <a:t>Optimize product range</a:t>
            </a:r>
            <a:endParaRPr sz="1000"/>
          </a:p>
        </p:txBody>
      </p:sp>
      <p:sp>
        <p:nvSpPr>
          <p:cNvPr id="305" name="Google Shape;305;p44"/>
          <p:cNvSpPr/>
          <p:nvPr/>
        </p:nvSpPr>
        <p:spPr>
          <a:xfrm>
            <a:off x="4342663" y="2722900"/>
            <a:ext cx="256500" cy="17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Primary Reasons Recommendations</a:t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CTS - Inconclusive evidence that there should be another </a:t>
            </a:r>
            <a:r>
              <a:rPr lang="en"/>
              <a:t>category added to Primary Reasons, Website and Mobile App already low response rate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SCS - Remove the last few options, and create a reason ‘Online Experience’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REL - Splitting up Claims Service Reason, going further in-depth.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Learned </a:t>
            </a:r>
            <a:endParaRPr/>
          </a:p>
        </p:txBody>
      </p:sp>
      <p:sp>
        <p:nvSpPr>
          <p:cNvPr id="322" name="Google Shape;32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Natural Language Processing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Text Analysis - N-grams, Topic Modeling, Stop Words, Data Cleaning Process, Sentiment Analysis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Modeling - LDA, CLustering, Vectorization, Embeddings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Communicating Data in Business Terms </a:t>
            </a:r>
            <a:endParaRPr sz="22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You, Any Questions?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 and General Approaches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3999900" cy="37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Respondents who have a more positive sentiment in their comments will use customer service as their primary reason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There are other frequent reasons for choosing their NPS score, but we need to determine them through the comments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Many negative comments for Amica customer service are from unclear/inefficient phone-call communications.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Amica websites and apps are not as welcomed compared to the in-person service.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The cases of error policy renewals have increased within three years.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an unsupervised learning model to cluster respondents into NPS groups and Primary Reasons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Extract n-grams from comments to see what are the most common “other reasons”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 Filter for comments relating to phone operations and gain an understanding to what trends exist in those specific comments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Understanding negative sentiments to better understand how it can be positive for the customer experience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Improve the sentiment accuracy for sentences with double-negative structure/ passive ironic tones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 •  Finalize Learning Agenda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Exploratory Data Analysis on All Datasets 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Feature Engineering (N-grams, Sentiment)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Sentiment Analysis for All Comments and Other Category 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N-Grams Visualizations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Data Preparation and Cleaning (Remove nulls, stop words, etc.) </a:t>
            </a:r>
            <a:endParaRPr sz="1600">
              <a:solidFill>
                <a:schemeClr val="dk1"/>
              </a:solidFill>
            </a:endParaRPr>
          </a:p>
          <a:p>
            <a:pPr indent="0" lvl="0" marL="86995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Model Selection and Training for Clustering of Primary Reasons </a:t>
            </a:r>
            <a:endParaRPr sz="1600">
              <a:solidFill>
                <a:schemeClr val="dk1"/>
              </a:solidFill>
            </a:endParaRPr>
          </a:p>
          <a:p>
            <a:pPr indent="-112395" lvl="0" marL="199390" marR="2520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Model Testing and Deployment</a:t>
            </a:r>
            <a:endParaRPr sz="1600">
              <a:solidFill>
                <a:schemeClr val="dk1"/>
              </a:solidFill>
            </a:endParaRPr>
          </a:p>
          <a:p>
            <a:pPr indent="-112395" lvl="0" marL="199390" marR="2520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• Analysis Presentation and Submission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Handle contractions, make lowercase, remove stopwords, remove </a:t>
            </a:r>
            <a:r>
              <a:rPr lang="en"/>
              <a:t>punctuation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Feature Engineering-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# of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# of Numbers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Sentiment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Vectorization/Tokenization of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Unsupervised ML/Clustering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CTS Data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245175"/>
            <a:ext cx="3265200" cy="10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Words and Categories 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9800" y="0"/>
            <a:ext cx="5556350" cy="289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100" y="2706050"/>
            <a:ext cx="5050724" cy="24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5350" y="2831975"/>
            <a:ext cx="3908649" cy="177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142150"/>
            <a:ext cx="564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Comments 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52" y="3147025"/>
            <a:ext cx="66295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602" y="714850"/>
            <a:ext cx="6563225" cy="20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>
            <a:off x="221988" y="2574325"/>
            <a:ext cx="582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Worst</a:t>
            </a:r>
            <a:r>
              <a:rPr lang="en"/>
              <a:t> Comments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