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roxima Nova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.fntdata"/><Relationship Id="rId11" Type="http://schemas.openxmlformats.org/officeDocument/2006/relationships/slide" Target="slides/slide6.xml"/><Relationship Id="rId22" Type="http://schemas.openxmlformats.org/officeDocument/2006/relationships/font" Target="fonts/ProximaNova-boldItalic.fntdata"/><Relationship Id="rId10" Type="http://schemas.openxmlformats.org/officeDocument/2006/relationships/slide" Target="slides/slide5.xml"/><Relationship Id="rId21" Type="http://schemas.openxmlformats.org/officeDocument/2006/relationships/font" Target="fonts/ProximaNova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ad42ca73d_1_1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7ad42ca73d_1_1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7ad42ca73d_1_16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7ad42ca73d_1_16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ad42ca73d_1_1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ad42ca73d_1_1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142cedb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142cedb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d142cedb2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d142cedb2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d1442f0db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d1442f0db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d142cedb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d142cedb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d142cedb2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d142cedb2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ad42ca73d_2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7ad42ca73d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7ad42ca73d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7ad42ca73d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142cedb2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142cedb2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7ad42ca73d_1_16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7ad42ca73d_1_16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Nuveen Sales Team Optimization</a:t>
            </a:r>
            <a:r>
              <a:rPr lang="en"/>
              <a:t> 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Kathryn Doorley, Matthew Houde, Wilson Dong, Eric Zhang, Edmilson Da Moura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933" y="1017725"/>
            <a:ext cx="5852129" cy="395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AUM Prediction (Linear Regression Based)</a:t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725" y="1157500"/>
            <a:ext cx="881253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Based on each client’s AUM record, the client values are </a:t>
            </a:r>
            <a:r>
              <a:rPr lang="en" sz="1600"/>
              <a:t>determined from the bin with a range in between the minimum and maximum AUM value. Each client’s client value is listed and assigned next to their contact ID.</a:t>
            </a:r>
            <a:endParaRPr sz="1600"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250" y="442300"/>
            <a:ext cx="3535050" cy="425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225" y="3482000"/>
            <a:ext cx="4314825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1925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</a:t>
            </a:r>
            <a:r>
              <a:rPr lang="en"/>
              <a:t> You, 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Nuveen is an asset manager with over $1.2 trillion in AUM (assets under management). Nuveen sells investment funds, such as Mutual funds (MF), Closed-end funds (CEF), Exchange-traded funds (ETF) and Separately-managed accounts (SMA), and it “wholesales” its products to Investment Professions, sometimes referred to as Advisors or IPs for short.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 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Nuuvem is looking to optimize their sales teams. The sales teams will divide clients up based on low, medium and high value indicators. By using a predictive model, we looked to easily classify clients into these three categories.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Process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chose to create bins from each client’s AUM balance. To create the client bins of low, medium and high we used percentages to classify these groups.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‘low’ bin has the lowest 33% of clients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‘medium’ bin has the clients between 33% and 66%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‘high’ bin has the highest 33% of clients.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Details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107"/>
              <a:t>Dependent Variable Used:</a:t>
            </a:r>
            <a:r>
              <a:rPr lang="en" sz="5707"/>
              <a:t> </a:t>
            </a:r>
            <a:r>
              <a:rPr i="1" lang="en" sz="5707"/>
              <a:t>Client Value</a:t>
            </a:r>
            <a:r>
              <a:rPr lang="en" sz="5707"/>
              <a:t> (measured by AUM bins)</a:t>
            </a:r>
            <a:endParaRPr sz="5707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107"/>
              <a:t>Independent Variables Used:</a:t>
            </a:r>
            <a:r>
              <a:rPr b="1" lang="en" sz="6107">
                <a:highlight>
                  <a:schemeClr val="lt1"/>
                </a:highlight>
              </a:rPr>
              <a:t> </a:t>
            </a:r>
            <a:r>
              <a:rPr lang="en" sz="5407">
                <a:highlight>
                  <a:schemeClr val="lt1"/>
                </a:highlight>
              </a:rPr>
              <a:t>'no_of_sales_12M_1', 'no_of_Redemption_12M_1', ‘no_of_sales_12M_10K', 'no_of_Redemption_12M_10K', 'no_of_funds_sold_12M_1', 'no_of_funds_redeemed_12M_1', 'no_of_fund_sales_12M_10K', 'no_of_funds_Redemption_12M_10K',  'no_of_assetclass_sold_12M_1', 'no_of_assetclass_redeemed_12M_1', 'no_of_assetclass_sales_12M_10K', 'no_of_assetclass_Redemption_12M_10K', 'No_of_fund_curr', 'No_of_asset_curr', ‘'sales_curr', 'sales_12M','redemption_curr', 'redemption_12M', 'new _Fund_added_12M', 'redemption_rate', 'aum_AC_EQUITY', 'aum_AC_FIXED_INCOME_MUNI', 'aum_AC_FIXED_INCOME_TAXABLE', 'aum_AC_MONEY', 'aum_AC_MULTIPLE',  'aum_AC_PHYSICAL_COMMODITY', 'aum_AC_REAL_ESTATE', 'aum_AC_TARGET', 'aum_P_529', 'aum_P_ALT', 'aum_P_CEF', 'aum_P_ETF', 'aum_P_MF', 'aum_P_SMA', 'aum_P_UCITS', 'aum_P_UIT'</a:t>
            </a:r>
            <a:endParaRPr sz="15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Type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Accuracy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Accuracy: 78.1%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Gradient Boosting Accuracy: 70.9%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Decision Tree Accuracy: 77.2%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Linear Regression AUM: R-Squared 0.388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500" y="2883300"/>
            <a:ext cx="6338975" cy="214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 Feature Importance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876" y="1017725"/>
            <a:ext cx="6535573" cy="3973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r>
              <a:rPr lang="en"/>
              <a:t> Feature Importance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6425" y="1017725"/>
            <a:ext cx="623112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