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74" r:id="rId4"/>
    <p:sldId id="282" r:id="rId5"/>
    <p:sldId id="276" r:id="rId6"/>
    <p:sldId id="285" r:id="rId7"/>
    <p:sldId id="286" r:id="rId8"/>
    <p:sldId id="277" r:id="rId9"/>
    <p:sldId id="278" r:id="rId10"/>
    <p:sldId id="287" r:id="rId11"/>
    <p:sldId id="284" r:id="rId12"/>
    <p:sldId id="288"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6517" autoAdjust="0"/>
  </p:normalViewPr>
  <p:slideViewPr>
    <p:cSldViewPr snapToGrid="0" snapToObjects="1" showGuides="1">
      <p:cViewPr varScale="1">
        <p:scale>
          <a:sx n="92" d="100"/>
          <a:sy n="92" d="100"/>
        </p:scale>
        <p:origin x="270" y="90"/>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30C9555-C9B4-D94D-A6AC-7000721C11DA}"/>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5" name="Footer Placeholder 4">
            <a:extLst>
              <a:ext uri="{FF2B5EF4-FFF2-40B4-BE49-F238E27FC236}">
                <a16:creationId xmlns:a16="http://schemas.microsoft.com/office/drawing/2014/main" xmlns=""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xmlns=""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xmlns=""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xmlns=""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xmlns=""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EED5707-B915-DA47-9178-0C1ABADB0FD6}"/>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6" name="Footer Placeholder 5">
            <a:extLst>
              <a:ext uri="{FF2B5EF4-FFF2-40B4-BE49-F238E27FC236}">
                <a16:creationId xmlns:a16="http://schemas.microsoft.com/office/drawing/2014/main" xmlns=""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B85B392-C1F3-764E-9AA3-457044F124D7}"/>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6" name="Footer Placeholder 5">
            <a:extLst>
              <a:ext uri="{FF2B5EF4-FFF2-40B4-BE49-F238E27FC236}">
                <a16:creationId xmlns:a16="http://schemas.microsoft.com/office/drawing/2014/main" xmlns=""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7951898-E20A-7241-B4F6-77B54730E075}"/>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5" name="Footer Placeholder 4">
            <a:extLst>
              <a:ext uri="{FF2B5EF4-FFF2-40B4-BE49-F238E27FC236}">
                <a16:creationId xmlns:a16="http://schemas.microsoft.com/office/drawing/2014/main" xmlns=""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4E755452-BB22-FC4D-B6DC-D4C0270D6C42}"/>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5" name="Footer Placeholder 4">
            <a:extLst>
              <a:ext uri="{FF2B5EF4-FFF2-40B4-BE49-F238E27FC236}">
                <a16:creationId xmlns:a16="http://schemas.microsoft.com/office/drawing/2014/main" xmlns=""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09CFA407-11D9-5947-BBF3-D9FAD7D347D0}"/>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5" name="Footer Placeholder 4">
            <a:extLst>
              <a:ext uri="{FF2B5EF4-FFF2-40B4-BE49-F238E27FC236}">
                <a16:creationId xmlns:a16="http://schemas.microsoft.com/office/drawing/2014/main" xmlns=""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AB349ECF-C4D9-6E4A-840B-E852BB7D8AEE}"/>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5" name="Footer Placeholder 4">
            <a:extLst>
              <a:ext uri="{FF2B5EF4-FFF2-40B4-BE49-F238E27FC236}">
                <a16:creationId xmlns:a16="http://schemas.microsoft.com/office/drawing/2014/main" xmlns=""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497FC7F5-0F77-CC4E-A7F3-E09E89CD3354}"/>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6" name="Footer Placeholder 5">
            <a:extLst>
              <a:ext uri="{FF2B5EF4-FFF2-40B4-BE49-F238E27FC236}">
                <a16:creationId xmlns:a16="http://schemas.microsoft.com/office/drawing/2014/main" xmlns=""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E2947992-8148-4B4B-88CE-1BD94B6291A2}"/>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8" name="Footer Placeholder 7">
            <a:extLst>
              <a:ext uri="{FF2B5EF4-FFF2-40B4-BE49-F238E27FC236}">
                <a16:creationId xmlns:a16="http://schemas.microsoft.com/office/drawing/2014/main" xmlns=""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EC14C53A-F68C-C543-B6B1-7918BAF3540B}"/>
              </a:ext>
            </a:extLst>
          </p:cNvPr>
          <p:cNvSpPr>
            <a:spLocks noGrp="1"/>
          </p:cNvSpPr>
          <p:nvPr>
            <p:ph type="dt" sz="half" idx="10"/>
          </p:nvPr>
        </p:nvSpPr>
        <p:spPr/>
        <p:txBody>
          <a:bodyPr/>
          <a:lstStyle/>
          <a:p>
            <a:fld id="{9A82BF8E-211B-9C43-825C-0671E50D7E39}" type="datetimeFigureOut">
              <a:rPr lang="en-US" smtClean="0"/>
              <a:t>02/03/22</a:t>
            </a:fld>
            <a:endParaRPr lang="en-US"/>
          </a:p>
        </p:txBody>
      </p:sp>
      <p:sp>
        <p:nvSpPr>
          <p:cNvPr id="4" name="Footer Placeholder 3">
            <a:extLst>
              <a:ext uri="{FF2B5EF4-FFF2-40B4-BE49-F238E27FC236}">
                <a16:creationId xmlns:a16="http://schemas.microsoft.com/office/drawing/2014/main" xmlns=""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xmlns=""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02/03/22</a:t>
            </a:fld>
            <a:endParaRPr lang="en-US"/>
          </a:p>
        </p:txBody>
      </p:sp>
      <p:sp>
        <p:nvSpPr>
          <p:cNvPr id="5" name="Footer Placeholder 4">
            <a:extLst>
              <a:ext uri="{FF2B5EF4-FFF2-40B4-BE49-F238E27FC236}">
                <a16:creationId xmlns:a16="http://schemas.microsoft.com/office/drawing/2014/main" xmlns=""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F8621ED-814E-F441-93A2-B7DC230A79A3}"/>
              </a:ext>
            </a:extLst>
          </p:cNvPr>
          <p:cNvPicPr>
            <a:picLocks noChangeAspect="1"/>
          </p:cNvPicPr>
          <p:nvPr/>
        </p:nvPicPr>
        <p:blipFill>
          <a:blip r:embed="rId2"/>
          <a:stretch>
            <a:fillRect/>
          </a:stretch>
        </p:blipFill>
        <p:spPr>
          <a:xfrm>
            <a:off x="355765" y="85311"/>
            <a:ext cx="3021463" cy="590312"/>
          </a:xfrm>
          <a:prstGeom prst="rect">
            <a:avLst/>
          </a:prstGeom>
        </p:spPr>
      </p:pic>
      <p:sp>
        <p:nvSpPr>
          <p:cNvPr id="2" name="TextBox 1">
            <a:extLst>
              <a:ext uri="{FF2B5EF4-FFF2-40B4-BE49-F238E27FC236}">
                <a16:creationId xmlns:a16="http://schemas.microsoft.com/office/drawing/2014/main" xmlns="" id="{DF890AA6-3288-7A41-9F48-31D099259D5C}"/>
              </a:ext>
            </a:extLst>
          </p:cNvPr>
          <p:cNvSpPr txBox="1"/>
          <p:nvPr/>
        </p:nvSpPr>
        <p:spPr>
          <a:xfrm>
            <a:off x="59682" y="743907"/>
            <a:ext cx="11983381" cy="769441"/>
          </a:xfrm>
          <a:prstGeom prst="rect">
            <a:avLst/>
          </a:prstGeom>
          <a:noFill/>
        </p:spPr>
        <p:txBody>
          <a:bodyPr wrap="square" rtlCol="0">
            <a:spAutoFit/>
          </a:bodyPr>
          <a:lstStyle/>
          <a:p>
            <a:r>
              <a:rPr lang="en-US" sz="4400" b="1" dirty="0">
                <a:solidFill>
                  <a:srgbClr val="0070C0"/>
                </a:solidFill>
                <a:latin typeface="Times New Roman" panose="02020603050405020304" pitchFamily="18" charset="0"/>
                <a:cs typeface="Times New Roman" panose="02020603050405020304" pitchFamily="18" charset="0"/>
              </a:rPr>
              <a:t>Capstone </a:t>
            </a:r>
            <a:r>
              <a:rPr lang="en-US" sz="4400" b="1" dirty="0" smtClean="0">
                <a:solidFill>
                  <a:srgbClr val="0070C0"/>
                </a:solidFill>
                <a:latin typeface="Times New Roman" panose="02020603050405020304" pitchFamily="18" charset="0"/>
                <a:cs typeface="Times New Roman" panose="02020603050405020304" pitchFamily="18" charset="0"/>
              </a:rPr>
              <a:t>Presentation on Customer Churn </a:t>
            </a:r>
            <a:endParaRPr lang="en-US" sz="4400" b="1"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5A740E41-0F8D-4151-979A-4270FBA95E57}"/>
              </a:ext>
            </a:extLst>
          </p:cNvPr>
          <p:cNvSpPr txBox="1"/>
          <p:nvPr/>
        </p:nvSpPr>
        <p:spPr>
          <a:xfrm>
            <a:off x="63764" y="1588775"/>
            <a:ext cx="6626928" cy="3139321"/>
          </a:xfrm>
          <a:prstGeom prst="rect">
            <a:avLst/>
          </a:prstGeom>
          <a:noFill/>
        </p:spPr>
        <p:txBody>
          <a:bodyPr wrap="square" rtlCol="0">
            <a:spAutoFit/>
          </a:bodyPr>
          <a:lstStyle/>
          <a:p>
            <a:pPr marL="514350" indent="-514350">
              <a:lnSpc>
                <a:spcPct val="150000"/>
              </a:lnSpc>
              <a:buFont typeface="+mj-lt"/>
              <a:buAutoNum type="arabicPeriod"/>
            </a:pPr>
            <a:r>
              <a:rPr lang="en-US" sz="2200" b="1" dirty="0" smtClean="0">
                <a:latin typeface="Times New Roman" panose="02020603050405020304" pitchFamily="18" charset="0"/>
                <a:cs typeface="Times New Roman" panose="02020603050405020304" pitchFamily="18" charset="0"/>
              </a:rPr>
              <a:t>Business </a:t>
            </a:r>
            <a:r>
              <a:rPr lang="en-US" sz="2200" b="1" dirty="0">
                <a:latin typeface="Times New Roman" panose="02020603050405020304" pitchFamily="18" charset="0"/>
                <a:cs typeface="Times New Roman" panose="02020603050405020304" pitchFamily="18" charset="0"/>
              </a:rPr>
              <a:t>p</a:t>
            </a:r>
            <a:r>
              <a:rPr lang="en-US" sz="2200" b="1" dirty="0" smtClean="0">
                <a:latin typeface="Times New Roman" panose="02020603050405020304" pitchFamily="18" charset="0"/>
                <a:cs typeface="Times New Roman" panose="02020603050405020304" pitchFamily="18" charset="0"/>
              </a:rPr>
              <a:t>roblem </a:t>
            </a:r>
            <a:r>
              <a:rPr lang="en-US" sz="2200" b="1" dirty="0">
                <a:latin typeface="Times New Roman" panose="02020603050405020304" pitchFamily="18" charset="0"/>
                <a:cs typeface="Times New Roman" panose="02020603050405020304" pitchFamily="18" charset="0"/>
              </a:rPr>
              <a:t>u</a:t>
            </a:r>
            <a:r>
              <a:rPr lang="en-US" sz="2200" b="1" dirty="0" smtClean="0">
                <a:latin typeface="Times New Roman" panose="02020603050405020304" pitchFamily="18" charset="0"/>
                <a:cs typeface="Times New Roman" panose="02020603050405020304" pitchFamily="18" charset="0"/>
              </a:rPr>
              <a:t>nderstanding</a:t>
            </a:r>
          </a:p>
          <a:p>
            <a:pPr marL="514350" indent="-514350">
              <a:lnSpc>
                <a:spcPct val="150000"/>
              </a:lnSpc>
              <a:buFont typeface="+mj-lt"/>
              <a:buAutoNum type="arabicPeriod"/>
            </a:pPr>
            <a:r>
              <a:rPr lang="en-US" sz="2200" b="1" dirty="0" smtClean="0">
                <a:latin typeface="Times New Roman" panose="02020603050405020304" pitchFamily="18" charset="0"/>
                <a:cs typeface="Times New Roman" panose="02020603050405020304" pitchFamily="18" charset="0"/>
              </a:rPr>
              <a:t>Modeling approach used &amp; </a:t>
            </a:r>
            <a:r>
              <a:rPr lang="en-US" sz="2200" b="1" dirty="0">
                <a:latin typeface="Times New Roman" panose="02020603050405020304" pitchFamily="18" charset="0"/>
                <a:cs typeface="Times New Roman" panose="02020603050405020304" pitchFamily="18" charset="0"/>
              </a:rPr>
              <a:t>w</a:t>
            </a:r>
            <a:r>
              <a:rPr lang="en-US" sz="2200" b="1" dirty="0" smtClean="0">
                <a:latin typeface="Times New Roman" panose="02020603050405020304" pitchFamily="18" charset="0"/>
                <a:cs typeface="Times New Roman" panose="02020603050405020304" pitchFamily="18" charset="0"/>
              </a:rPr>
              <a:t>hy</a:t>
            </a:r>
          </a:p>
          <a:p>
            <a:pPr marL="457200" indent="-457200">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Comparison </a:t>
            </a:r>
            <a:r>
              <a:rPr lang="en-US" sz="2200" dirty="0">
                <a:latin typeface="Times New Roman" panose="02020603050405020304" pitchFamily="18" charset="0"/>
                <a:cs typeface="Times New Roman" panose="02020603050405020304" pitchFamily="18" charset="0"/>
              </a:rPr>
              <a:t>of Models </a:t>
            </a:r>
            <a:r>
              <a:rPr lang="en-US" sz="2200" dirty="0" smtClean="0">
                <a:latin typeface="Times New Roman" panose="02020603050405020304" pitchFamily="18" charset="0"/>
                <a:cs typeface="Times New Roman" panose="02020603050405020304" pitchFamily="18" charset="0"/>
              </a:rPr>
              <a:t>in table</a:t>
            </a:r>
          </a:p>
          <a:p>
            <a:pPr marL="457200" indent="-457200">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ROC Curve for all the models on the Training </a:t>
            </a:r>
            <a:r>
              <a:rPr lang="en-US" sz="2200" dirty="0" smtClean="0">
                <a:latin typeface="Times New Roman" panose="02020603050405020304" pitchFamily="18" charset="0"/>
                <a:cs typeface="Times New Roman" panose="02020603050405020304" pitchFamily="18" charset="0"/>
              </a:rPr>
              <a:t>data</a:t>
            </a:r>
          </a:p>
          <a:p>
            <a:pPr marL="457200" indent="-457200">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ROC Curve for all the models on the Test </a:t>
            </a:r>
            <a:r>
              <a:rPr lang="en-US" sz="2200" dirty="0" smtClean="0">
                <a:latin typeface="Times New Roman" panose="02020603050405020304" pitchFamily="18" charset="0"/>
                <a:cs typeface="Times New Roman" panose="02020603050405020304" pitchFamily="18" charset="0"/>
              </a:rPr>
              <a:t>data</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b="1" dirty="0" smtClean="0">
                <a:latin typeface="Times New Roman" panose="02020603050405020304" pitchFamily="18" charset="0"/>
                <a:cs typeface="Times New Roman" panose="02020603050405020304" pitchFamily="18" charset="0"/>
              </a:rPr>
              <a:t>3.    Insights &amp; Recommendations</a:t>
            </a:r>
            <a:endParaRPr lang="en-IN" sz="22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4013" t="17398" r="20355" b="25273"/>
          <a:stretch/>
        </p:blipFill>
        <p:spPr>
          <a:xfrm>
            <a:off x="6200309" y="4025210"/>
            <a:ext cx="5991691" cy="2670865"/>
          </a:xfrm>
          <a:prstGeom prst="rect">
            <a:avLst/>
          </a:prstGeom>
        </p:spPr>
      </p:pic>
    </p:spTree>
    <p:extLst>
      <p:ext uri="{BB962C8B-B14F-4D97-AF65-F5344CB8AC3E}">
        <p14:creationId xmlns:p14="http://schemas.microsoft.com/office/powerpoint/2010/main" val="325227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946" y="0"/>
            <a:ext cx="10235045" cy="5632311"/>
          </a:xfrm>
          <a:prstGeom prst="rect">
            <a:avLst/>
          </a:prstGeom>
        </p:spPr>
        <p:txBody>
          <a:bodyPr wrap="square">
            <a:spAutoFit/>
          </a:bodyPr>
          <a:lstStyle/>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Maximum Cashback awarded to customers in 12 months </a:t>
            </a:r>
            <a:r>
              <a:rPr lang="en-US" sz="2400" dirty="0" smtClean="0">
                <a:latin typeface="Times New Roman" panose="02020603050405020304" pitchFamily="18" charset="0"/>
                <a:cs typeface="Times New Roman" panose="02020603050405020304" pitchFamily="18" charset="0"/>
              </a:rPr>
              <a:t>is Rs.1997</a:t>
            </a:r>
            <a:r>
              <a:rPr lang="en-US" sz="2400" dirty="0">
                <a:latin typeface="Times New Roman" panose="02020603050405020304" pitchFamily="18" charset="0"/>
                <a:cs typeface="Times New Roman" panose="02020603050405020304" pitchFamily="18" charset="0"/>
              </a:rPr>
              <a:t>.</a:t>
            </a:r>
          </a:p>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Customers </a:t>
            </a:r>
            <a:r>
              <a:rPr lang="en-US" sz="2400" dirty="0" smtClean="0">
                <a:latin typeface="Times New Roman" panose="02020603050405020304" pitchFamily="18" charset="0"/>
                <a:cs typeface="Times New Roman" panose="02020603050405020304" pitchFamily="18" charset="0"/>
              </a:rPr>
              <a:t>who logged in via </a:t>
            </a:r>
            <a:r>
              <a:rPr lang="en-US" sz="2400" dirty="0">
                <a:latin typeface="Times New Roman" panose="02020603050405020304" pitchFamily="18" charset="0"/>
                <a:cs typeface="Times New Roman" panose="02020603050405020304" pitchFamily="18" charset="0"/>
              </a:rPr>
              <a:t>mobile (</a:t>
            </a:r>
            <a:r>
              <a:rPr lang="en-US" sz="2400" dirty="0" smtClean="0">
                <a:latin typeface="Times New Roman" panose="02020603050405020304" pitchFamily="18" charset="0"/>
                <a:cs typeface="Times New Roman" panose="02020603050405020304" pitchFamily="18" charset="0"/>
              </a:rPr>
              <a:t>7482) are more who have churned.</a:t>
            </a:r>
          </a:p>
          <a:p>
            <a:pPr marL="342900" lvl="0" indent="-342900">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Payment </a:t>
            </a:r>
            <a:r>
              <a:rPr lang="en-US" sz="2400" dirty="0">
                <a:latin typeface="Times New Roman" panose="02020603050405020304" pitchFamily="18" charset="0"/>
                <a:cs typeface="Times New Roman" panose="02020603050405020304" pitchFamily="18" charset="0"/>
              </a:rPr>
              <a:t>of 65 % of the churned account made by Debit &amp; Credit Card</a:t>
            </a:r>
            <a:r>
              <a:rPr lang="en-US" sz="2400" dirty="0" smtClean="0">
                <a:latin typeface="Times New Roman" panose="02020603050405020304" pitchFamily="18" charset="0"/>
                <a:cs typeface="Times New Roman" panose="02020603050405020304" pitchFamily="18" charset="0"/>
              </a:rPr>
              <a:t>.</a:t>
            </a:r>
          </a:p>
          <a:p>
            <a:pPr marL="342900" lvl="0" indent="-342900">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Highest </a:t>
            </a:r>
            <a:r>
              <a:rPr lang="en-US" sz="2400" dirty="0">
                <a:latin typeface="Times New Roman" panose="02020603050405020304" pitchFamily="18" charset="0"/>
                <a:cs typeface="Times New Roman" panose="02020603050405020304" pitchFamily="18" charset="0"/>
              </a:rPr>
              <a:t>customers are male </a:t>
            </a:r>
            <a:r>
              <a:rPr lang="en-US" sz="2400" dirty="0" smtClean="0">
                <a:latin typeface="Times New Roman" panose="02020603050405020304" pitchFamily="18" charset="0"/>
                <a:cs typeface="Times New Roman" panose="02020603050405020304" pitchFamily="18" charset="0"/>
              </a:rPr>
              <a:t>(6704) who are churned compared </a:t>
            </a:r>
            <a:r>
              <a:rPr lang="en-US" sz="2400" dirty="0">
                <a:latin typeface="Times New Roman" panose="02020603050405020304" pitchFamily="18" charset="0"/>
                <a:cs typeface="Times New Roman" panose="02020603050405020304" pitchFamily="18" charset="0"/>
              </a:rPr>
              <a:t>to female.</a:t>
            </a:r>
          </a:p>
          <a:p>
            <a:pPr marL="342900" lvl="0" indent="-342900">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4124 customers </a:t>
            </a:r>
            <a:r>
              <a:rPr lang="en-US" sz="2400" dirty="0">
                <a:latin typeface="Times New Roman" panose="02020603050405020304" pitchFamily="18" charset="0"/>
                <a:cs typeface="Times New Roman" panose="02020603050405020304" pitchFamily="18" charset="0"/>
              </a:rPr>
              <a:t>prefer </a:t>
            </a:r>
            <a:r>
              <a:rPr lang="en-US" sz="2400" dirty="0" smtClean="0">
                <a:latin typeface="Times New Roman" panose="02020603050405020304" pitchFamily="18" charset="0"/>
                <a:cs typeface="Times New Roman" panose="02020603050405020304" pitchFamily="18" charset="0"/>
              </a:rPr>
              <a:t>to regular </a:t>
            </a:r>
            <a:r>
              <a:rPr lang="en-US" sz="2400" dirty="0">
                <a:latin typeface="Times New Roman" panose="02020603050405020304" pitchFamily="18" charset="0"/>
                <a:cs typeface="Times New Roman" panose="02020603050405020304" pitchFamily="18" charset="0"/>
              </a:rPr>
              <a:t>plus </a:t>
            </a:r>
            <a:r>
              <a:rPr lang="en-US" sz="2400" dirty="0" smtClean="0">
                <a:latin typeface="Times New Roman" panose="02020603050405020304" pitchFamily="18" charset="0"/>
                <a:cs typeface="Times New Roman" panose="02020603050405020304" pitchFamily="18" charset="0"/>
              </a:rPr>
              <a:t>account segment.</a:t>
            </a:r>
            <a:endParaRPr lang="en-US"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Married customers around 5860 </a:t>
            </a:r>
            <a:r>
              <a:rPr lang="en-US" sz="2400" dirty="0" smtClean="0">
                <a:latin typeface="Times New Roman" panose="02020603050405020304" pitchFamily="18" charset="0"/>
                <a:cs typeface="Times New Roman" panose="02020603050405020304" pitchFamily="18" charset="0"/>
              </a:rPr>
              <a:t>are churned customers when compared to unmarried.</a:t>
            </a:r>
          </a:p>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Male account holders using Regular Plus &amp; Super ‘</a:t>
            </a:r>
            <a:r>
              <a:rPr lang="en-US" sz="2400" dirty="0" smtClean="0">
                <a:latin typeface="Times New Roman" panose="02020603050405020304" pitchFamily="18" charset="0"/>
                <a:cs typeface="Times New Roman" panose="02020603050405020304" pitchFamily="18" charset="0"/>
              </a:rPr>
              <a:t>account segments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logged </a:t>
            </a:r>
            <a:r>
              <a:rPr lang="en-US" sz="2400" dirty="0">
                <a:latin typeface="Times New Roman" panose="02020603050405020304" pitchFamily="18" charset="0"/>
                <a:cs typeface="Times New Roman" panose="02020603050405020304" pitchFamily="18" charset="0"/>
              </a:rPr>
              <a:t>in with mobile and making payments by debit &amp; credit cards are more prone to churn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191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436227" y="117924"/>
            <a:ext cx="5374857" cy="523220"/>
          </a:xfrm>
          <a:prstGeom prst="rect">
            <a:avLst/>
          </a:prstGeom>
        </p:spPr>
        <p:txBody>
          <a:bodyPr wrap="square" anchor="t">
            <a:spAutoFit/>
          </a:bodyPr>
          <a:lstStyle/>
          <a:p>
            <a:r>
              <a:rPr lang="en-US" sz="2800" b="1" dirty="0">
                <a:solidFill>
                  <a:srgbClr val="0070C0"/>
                </a:solidFill>
                <a:latin typeface="Arial" panose="020B0604020202020204" pitchFamily="34" charset="0"/>
                <a:cs typeface="Arial" panose="020B0604020202020204" pitchFamily="34" charset="0"/>
              </a:rPr>
              <a:t>Recommendations</a:t>
            </a:r>
          </a:p>
        </p:txBody>
      </p:sp>
      <p:sp>
        <p:nvSpPr>
          <p:cNvPr id="4" name="TextBox 3">
            <a:extLst>
              <a:ext uri="{FF2B5EF4-FFF2-40B4-BE49-F238E27FC236}">
                <a16:creationId xmlns:a16="http://schemas.microsoft.com/office/drawing/2014/main" xmlns="" id="{834092CB-9AF1-48ED-9CC6-CC3B828CBFA0}"/>
              </a:ext>
            </a:extLst>
          </p:cNvPr>
          <p:cNvSpPr txBox="1"/>
          <p:nvPr/>
        </p:nvSpPr>
        <p:spPr>
          <a:xfrm>
            <a:off x="238800" y="1080130"/>
            <a:ext cx="10567746" cy="4893647"/>
          </a:xfrm>
          <a:prstGeom prst="rect">
            <a:avLst/>
          </a:prstGeom>
          <a:noFill/>
        </p:spPr>
        <p:txBody>
          <a:bodyPr wrap="square" rtlCol="0">
            <a:spAutoFit/>
          </a:bodyPr>
          <a:lstStyle/>
          <a:p>
            <a:pPr>
              <a:lnSpc>
                <a:spcPct val="150000"/>
              </a:lnSpc>
            </a:pPr>
            <a:r>
              <a:rPr lang="en-US" sz="2400" dirty="0">
                <a:solidFill>
                  <a:srgbClr val="000000"/>
                </a:solidFill>
                <a:latin typeface="Times New Roman" panose="02020603050405020304" pitchFamily="18" charset="0"/>
                <a:cs typeface="Times New Roman" panose="02020603050405020304" pitchFamily="18" charset="0"/>
              </a:rPr>
              <a:t>Excellent product and efficient customer service are the steering factors behind any stable business. Both of them are not in pole positions in the given problem, So, the churn rate of the company is higher than the industry level. </a:t>
            </a:r>
            <a:endParaRPr lang="en-US" sz="2400" dirty="0" smtClean="0">
              <a:solidFill>
                <a:srgbClr val="000000"/>
              </a:solidFill>
              <a:latin typeface="Times New Roman" panose="02020603050405020304" pitchFamily="18" charset="0"/>
              <a:cs typeface="Times New Roman" panose="02020603050405020304" pitchFamily="18" charset="0"/>
            </a:endParaRPr>
          </a:p>
          <a:p>
            <a:endParaRPr lang="en-US" sz="2400" dirty="0" smtClean="0">
              <a:solidFill>
                <a:srgbClr val="000000"/>
              </a:solidFill>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Service charge has to be reduced.</a:t>
            </a:r>
          </a:p>
          <a:p>
            <a:pPr marL="285750" indent="-285750">
              <a:lnSpc>
                <a:spcPct val="150000"/>
              </a:lnSpc>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Deep attention is required towards male account holders who are using Regular Plus &amp; Super plan, logging in with mobile and making payments by debit &amp; credit cards</a:t>
            </a:r>
            <a:r>
              <a:rPr lang="en-US" sz="2400" dirty="0" smtClean="0">
                <a:solidFill>
                  <a:srgbClr val="000000"/>
                </a:solidFill>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Some </a:t>
            </a:r>
            <a:r>
              <a:rPr lang="en-US" sz="2400" dirty="0" smtClean="0">
                <a:solidFill>
                  <a:srgbClr val="000000"/>
                </a:solidFill>
                <a:latin typeface="Times New Roman" panose="02020603050405020304" pitchFamily="18" charset="0"/>
                <a:cs typeface="Times New Roman" panose="02020603050405020304" pitchFamily="18" charset="0"/>
              </a:rPr>
              <a:t>extra </a:t>
            </a:r>
            <a:r>
              <a:rPr lang="en-US" sz="2400" dirty="0">
                <a:solidFill>
                  <a:srgbClr val="000000"/>
                </a:solidFill>
                <a:latin typeface="Times New Roman" panose="02020603050405020304" pitchFamily="18" charset="0"/>
                <a:cs typeface="Times New Roman" panose="02020603050405020304" pitchFamily="18" charset="0"/>
              </a:rPr>
              <a:t>benefits may be offered for ‘Regular plus’ and ‘Super’ </a:t>
            </a:r>
            <a:r>
              <a:rPr lang="en-US" sz="2400" dirty="0" smtClean="0">
                <a:solidFill>
                  <a:srgbClr val="000000"/>
                </a:solidFill>
                <a:latin typeface="Times New Roman" panose="02020603050405020304" pitchFamily="18" charset="0"/>
                <a:cs typeface="Times New Roman" panose="02020603050405020304" pitchFamily="18" charset="0"/>
              </a:rPr>
              <a:t>plan.</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444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118" y="-76373"/>
            <a:ext cx="10099964" cy="3970318"/>
          </a:xfrm>
          <a:prstGeom prst="rect">
            <a:avLst/>
          </a:prstGeom>
        </p:spPr>
        <p:txBody>
          <a:bodyPr wrap="square">
            <a:spAutoFit/>
          </a:bodyPr>
          <a:lstStyle/>
          <a:p>
            <a:pPr marL="285750" lvl="0" indent="-285750">
              <a:lnSpc>
                <a:spcPct val="150000"/>
              </a:lnSpc>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Ask </a:t>
            </a:r>
            <a:r>
              <a:rPr lang="en-US" sz="2400" dirty="0">
                <a:solidFill>
                  <a:srgbClr val="000000"/>
                </a:solidFill>
                <a:latin typeface="Times New Roman" panose="02020603050405020304" pitchFamily="18" charset="0"/>
                <a:cs typeface="Times New Roman" panose="02020603050405020304" pitchFamily="18" charset="0"/>
              </a:rPr>
              <a:t>for feedback often.</a:t>
            </a:r>
          </a:p>
          <a:p>
            <a:pPr marL="285750" lvl="0" indent="-285750">
              <a:lnSpc>
                <a:spcPct val="150000"/>
              </a:lnSpc>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Need to provide different better packages </a:t>
            </a:r>
            <a:r>
              <a:rPr lang="en-US" sz="2400" dirty="0" smtClean="0">
                <a:solidFill>
                  <a:srgbClr val="000000"/>
                </a:solidFill>
                <a:latin typeface="Times New Roman" panose="02020603050405020304" pitchFamily="18" charset="0"/>
                <a:cs typeface="Times New Roman" panose="02020603050405020304" pitchFamily="18" charset="0"/>
              </a:rPr>
              <a:t>and more benefits to the loyal customers who are there for a long period.</a:t>
            </a:r>
            <a:endParaRPr lang="en-US" sz="2400" dirty="0">
              <a:solidFill>
                <a:srgbClr val="000000"/>
              </a:solidFill>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Taking advantage of opportunities to reach out to clients you have not talked to in years.</a:t>
            </a:r>
          </a:p>
          <a:p>
            <a:pPr marL="285750" lvl="0" indent="-285750">
              <a:lnSpc>
                <a:spcPct val="150000"/>
              </a:lnSpc>
              <a:buFont typeface="Wingdings" panose="05000000000000000000"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Focus on Customer Support.</a:t>
            </a:r>
          </a:p>
          <a:p>
            <a:pPr marL="285750" lvl="0" indent="-285750">
              <a:lnSpc>
                <a:spcPct val="150000"/>
              </a:lnSpc>
              <a:buFont typeface="Wingdings" panose="05000000000000000000" pitchFamily="2" charset="2"/>
              <a:buChar char="v"/>
            </a:pPr>
            <a:r>
              <a:rPr lang="en-US" sz="2400" dirty="0" smtClean="0">
                <a:solidFill>
                  <a:srgbClr val="000000"/>
                </a:solidFill>
                <a:latin typeface="Times New Roman" panose="02020603050405020304" pitchFamily="18" charset="0"/>
                <a:cs typeface="Times New Roman" panose="02020603050405020304" pitchFamily="18" charset="0"/>
              </a:rPr>
              <a:t>Minimize </a:t>
            </a:r>
            <a:r>
              <a:rPr lang="en-US" sz="2400" dirty="0">
                <a:solidFill>
                  <a:srgbClr val="000000"/>
                </a:solidFill>
                <a:latin typeface="Times New Roman" panose="02020603050405020304" pitchFamily="18" charset="0"/>
                <a:cs typeface="Times New Roman" panose="02020603050405020304" pitchFamily="18" charset="0"/>
              </a:rPr>
              <a:t>Seller Mistakes</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695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21082" y="2608987"/>
            <a:ext cx="5766955" cy="13971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i="1" dirty="0" smtClean="0">
                <a:latin typeface="Times New Roman" panose="02020603050405020304" pitchFamily="18" charset="0"/>
                <a:cs typeface="Times New Roman" panose="02020603050405020304" pitchFamily="18" charset="0"/>
              </a:rPr>
              <a:t>Thank you</a:t>
            </a:r>
            <a:endParaRPr lang="en-US" sz="9600" i="1" dirty="0">
              <a:latin typeface="Times New Roman" panose="02020603050405020304" pitchFamily="18" charset="0"/>
              <a:cs typeface="Times New Roman" panose="02020603050405020304" pitchFamily="18" charset="0"/>
            </a:endParaRPr>
          </a:p>
        </p:txBody>
      </p:sp>
      <p:sp>
        <p:nvSpPr>
          <p:cNvPr id="3" name="Subtitle 3"/>
          <p:cNvSpPr txBox="1">
            <a:spLocks/>
          </p:cNvSpPr>
          <p:nvPr/>
        </p:nvSpPr>
        <p:spPr>
          <a:xfrm>
            <a:off x="5621483" y="5870864"/>
            <a:ext cx="4426526" cy="9040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smtClean="0">
                <a:latin typeface="Times New Roman" panose="02020603050405020304" pitchFamily="18" charset="0"/>
                <a:cs typeface="Times New Roman" panose="02020603050405020304" pitchFamily="18" charset="0"/>
              </a:rPr>
              <a:t>Presented by: Edil Monica S</a:t>
            </a:r>
          </a:p>
          <a:p>
            <a:pPr marL="0" indent="0">
              <a:buNone/>
            </a:pPr>
            <a:r>
              <a:rPr lang="en-US" i="1" dirty="0" smtClean="0">
                <a:latin typeface="Times New Roman" panose="02020603050405020304" pitchFamily="18" charset="0"/>
                <a:cs typeface="Times New Roman" panose="02020603050405020304" pitchFamily="18" charset="0"/>
              </a:rPr>
              <a:t>Batch Dec 2020</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029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95948" y="291503"/>
            <a:ext cx="9327879" cy="523220"/>
          </a:xfrm>
          <a:prstGeom prst="rect">
            <a:avLst/>
          </a:prstGeom>
        </p:spPr>
        <p:txBody>
          <a:bodyPr wrap="square" anchor="t">
            <a:spAutoFit/>
          </a:bodyPr>
          <a:lstStyle/>
          <a:p>
            <a:r>
              <a:rPr lang="en-US" sz="2800" b="1" dirty="0">
                <a:solidFill>
                  <a:srgbClr val="0070C0"/>
                </a:solidFill>
                <a:latin typeface="Times New Roman" panose="02020603050405020304" pitchFamily="18" charset="0"/>
                <a:cs typeface="Times New Roman" panose="02020603050405020304" pitchFamily="18" charset="0"/>
              </a:rPr>
              <a:t>Business Problem Understanding</a:t>
            </a: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95948" y="814723"/>
            <a:ext cx="10191965" cy="5888792"/>
          </a:xfrm>
          <a:prstGeom prst="rect">
            <a:avLst/>
          </a:prstGeom>
          <a:noFill/>
        </p:spPr>
        <p:txBody>
          <a:bodyPr wrap="square" rtlCol="0">
            <a:spAutoFit/>
          </a:bodyPr>
          <a:lstStyle/>
          <a:p>
            <a:endParaRPr lang="en-US"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What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customer churn rate</a:t>
            </a:r>
            <a:r>
              <a:rPr lang="en-US"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“Customer churn rate is a metric that measures the percentage of customers who end their relationship with a company in a particular period</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endParaRPr lang="en-US"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Defining Problem Statement:</a:t>
            </a: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company is concerned where churn of one accounts will lead to loss of many customers</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nSpc>
                <a:spcPct val="150000"/>
              </a:lnSpc>
              <a:spcBef>
                <a:spcPts val="0"/>
              </a:spcBef>
              <a:spcAft>
                <a:spcPts val="1000"/>
              </a:spcAft>
              <a:buFont typeface="Wingdings" panose="05000000000000000000" pitchFamily="2" charset="2"/>
              <a:buChar char=""/>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 per research, increasing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customer retention by 5% can increase profits from 25-95</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nSpc>
                <a:spcPct val="150000"/>
              </a:lnSpc>
              <a:spcBef>
                <a:spcPts val="0"/>
              </a:spcBef>
              <a:spcAft>
                <a:spcPts val="1000"/>
              </a:spcAft>
              <a:buFont typeface="Wingdings" panose="05000000000000000000" pitchFamily="2" charset="2"/>
              <a:buChar char=""/>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costs five to six times more to acquire customers than to retain existing customers. </a:t>
            </a:r>
          </a:p>
          <a:p>
            <a:pPr marL="342900" marR="0" lvl="0" indent="-342900">
              <a:lnSpc>
                <a:spcPct val="150000"/>
              </a:lnSpc>
              <a:spcBef>
                <a:spcPts val="0"/>
              </a:spcBef>
              <a:spcAft>
                <a:spcPts val="0"/>
              </a:spcAft>
              <a:buFont typeface="Wingdings" panose="05000000000000000000" pitchFamily="2"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success rate of selling to a customer you already have is 60-70%, while the success rate of selling to a new customer is 5-20</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nSpc>
                <a:spcPct val="150000"/>
              </a:lnSpc>
              <a:spcBef>
                <a:spcPts val="0"/>
              </a:spcBef>
              <a:spcAft>
                <a:spcPts val="0"/>
              </a:spcAft>
              <a:buFont typeface="Wingdings" panose="05000000000000000000" pitchFamily="2" charset="2"/>
              <a:buChar char=""/>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Company highlights on the importance of how to manage the churn.</a:t>
            </a:r>
          </a:p>
          <a:p>
            <a:pPr marL="342900" marR="0" lvl="0" indent="-342900">
              <a:lnSpc>
                <a:spcPct val="150000"/>
              </a:lnSpc>
              <a:spcBef>
                <a:spcPts val="0"/>
              </a:spcBef>
              <a:spcAft>
                <a:spcPts val="0"/>
              </a:spcAft>
              <a:buFont typeface="Wingdings" panose="05000000000000000000" pitchFamily="2"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Hence, the company wants to develop a model through which they can do churn prediction of the accounts and provide segmented offers to the potential churners</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smtClean="0">
              <a:solidFill>
                <a:srgbClr val="00000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036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95948" y="0"/>
            <a:ext cx="9327879" cy="4124206"/>
          </a:xfrm>
          <a:prstGeom prst="rect">
            <a:avLst/>
          </a:prstGeom>
        </p:spPr>
        <p:txBody>
          <a:bodyPr wrap="square" anchor="t">
            <a:spAutoFit/>
          </a:bodyPr>
          <a:lstStyle/>
          <a:p>
            <a:pPr marR="0" lvl="0">
              <a:spcBef>
                <a:spcPts val="0"/>
              </a:spcBef>
              <a:spcAft>
                <a:spcPts val="0"/>
              </a:spcAft>
            </a:pPr>
            <a:r>
              <a:rPr lang="en-US" sz="28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Need of the Study</a:t>
            </a:r>
            <a:r>
              <a:rPr lang="en-US" sz="2800" b="1" dirty="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t>
            </a:r>
          </a:p>
          <a:p>
            <a:pPr marR="0" lvl="0">
              <a:spcBef>
                <a:spcPts val="0"/>
              </a:spcBef>
              <a:spcAft>
                <a:spcPts val="0"/>
              </a:spcAft>
            </a:pPr>
            <a:endPar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nSpc>
                <a:spcPct val="150000"/>
              </a:lnSpc>
              <a:spcBef>
                <a:spcPts val="0"/>
              </a:spcBef>
              <a:spcAft>
                <a:spcPts val="0"/>
              </a:spcAft>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To find the reason why the customers are getting churned and we to find recommendation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to </a:t>
            </a:r>
            <a:r>
              <a:rPr lang="en-US" dirty="0">
                <a:latin typeface="Times New Roman" panose="02020603050405020304" pitchFamily="18" charset="0"/>
                <a:ea typeface="Times New Roman" panose="02020603050405020304" pitchFamily="18" charset="0"/>
                <a:cs typeface="Times New Roman" panose="02020603050405020304" pitchFamily="18" charset="0"/>
              </a:rPr>
              <a:t>bring back or retain the customers</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cs typeface="Times New Roman" panose="02020603050405020304" pitchFamily="18" charset="0"/>
              </a:rPr>
              <a:t>Non </a:t>
            </a:r>
            <a:r>
              <a:rPr lang="en-US" dirty="0">
                <a:solidFill>
                  <a:srgbClr val="000000"/>
                </a:solidFill>
                <a:latin typeface="Times New Roman" panose="02020603050405020304" pitchFamily="18" charset="0"/>
                <a:cs typeface="Times New Roman" panose="02020603050405020304" pitchFamily="18" charset="0"/>
              </a:rPr>
              <a:t>satisfactory customer service, bad product quality, delay in product delivery &amp; services, better subscription rates &amp; offers from the competitors etc. are some reasons behind customer churn. It results in negative impacts on profitability, future business, brand image, market share etc. It is critical for a company to ensure that its growth rate is higher than its churn rate otherwise it will experience declining revenues and profits with the eventual scenario of closing down the business. </a:t>
            </a: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95948" y="3954279"/>
            <a:ext cx="10191965" cy="2877711"/>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Understanding business</a:t>
            </a:r>
            <a:r>
              <a:rPr lang="en-US" sz="2800" b="1" dirty="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t>
            </a:r>
          </a:p>
          <a:p>
            <a:endParaRPr lang="en-US" dirty="0" smtClean="0">
              <a:solidFill>
                <a:srgbClr val="000000"/>
              </a:solidFill>
              <a:latin typeface="Times New Roman" panose="02020603050405020304" pitchFamily="18" charset="0"/>
              <a:cs typeface="Times New Roman" panose="02020603050405020304" pitchFamily="18" charset="0"/>
            </a:endParaRPr>
          </a:p>
          <a:p>
            <a:pPr indent="-342900">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We have a data of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company </a:t>
            </a:r>
            <a:r>
              <a:rPr lang="en-US" dirty="0">
                <a:latin typeface="Times New Roman" panose="02020603050405020304" pitchFamily="18" charset="0"/>
                <a:ea typeface="Times New Roman" panose="02020603050405020304" pitchFamily="18" charset="0"/>
                <a:cs typeface="Times New Roman" panose="02020603050405020304" pitchFamily="18" charset="0"/>
              </a:rPr>
              <a:t>it carries 18 variables.</a:t>
            </a:r>
          </a:p>
          <a:p>
            <a:pPr indent="-342900">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Main objective is to find the customer churn rate and provide a correct solution to the company.</a:t>
            </a:r>
          </a:p>
          <a:p>
            <a:pPr indent="-342900">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Company wants to decrease the churn rate and build a good relationship with the customers</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p>
          <a:p>
            <a:pPr indent="-342900">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The data is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very much imbalanced and we will be using SMOTE technique by oversampling the minority class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983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95948" y="172711"/>
            <a:ext cx="9327879" cy="523220"/>
          </a:xfrm>
          <a:prstGeom prst="rect">
            <a:avLst/>
          </a:prstGeom>
        </p:spPr>
        <p:txBody>
          <a:bodyPr wrap="square" anchor="t">
            <a:spAutoFit/>
          </a:bodyPr>
          <a:lstStyle/>
          <a:p>
            <a:r>
              <a:rPr lang="en-US" sz="2800" dirty="0">
                <a:solidFill>
                  <a:srgbClr val="0070C0"/>
                </a:solidFill>
                <a:latin typeface="Times New Roman" panose="02020603050405020304" pitchFamily="18" charset="0"/>
                <a:cs typeface="Times New Roman" panose="02020603050405020304" pitchFamily="18" charset="0"/>
              </a:rPr>
              <a:t>Modeling approach used &amp; why </a:t>
            </a: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95948" y="706062"/>
            <a:ext cx="9944831" cy="4493538"/>
          </a:xfrm>
          <a:prstGeom prst="rect">
            <a:avLst/>
          </a:prstGeom>
          <a:noFill/>
        </p:spPr>
        <p:txBody>
          <a:bodyPr wrap="square" rtlCol="0">
            <a:spAutoFit/>
          </a:bodyPr>
          <a:lstStyle/>
          <a:p>
            <a:pPr algn="l">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Models used:</a:t>
            </a:r>
          </a:p>
          <a:p>
            <a:pPr marL="457200" indent="-457200">
              <a:lnSpc>
                <a:spcPct val="150000"/>
              </a:lnSpc>
              <a:buFont typeface="+mj-lt"/>
              <a:buAutoNum type="arabicPeriod"/>
            </a:pPr>
            <a:r>
              <a:rPr lang="en-US" sz="2000" dirty="0" smtClean="0">
                <a:solidFill>
                  <a:srgbClr val="000000"/>
                </a:solidFill>
                <a:latin typeface="Times New Roman" panose="02020603050405020304" pitchFamily="18" charset="0"/>
                <a:cs typeface="Times New Roman" panose="02020603050405020304" pitchFamily="18" charset="0"/>
              </a:rPr>
              <a:t>Decision Tree</a:t>
            </a:r>
          </a:p>
          <a:p>
            <a:pPr marL="457200" indent="-457200">
              <a:lnSpc>
                <a:spcPct val="150000"/>
              </a:lnSpc>
              <a:buFont typeface="+mj-lt"/>
              <a:buAutoNum type="arabicPeriod"/>
            </a:pPr>
            <a:r>
              <a:rPr lang="en-US" sz="2000" dirty="0" smtClean="0">
                <a:solidFill>
                  <a:srgbClr val="000000"/>
                </a:solidFill>
                <a:latin typeface="Times New Roman" panose="02020603050405020304" pitchFamily="18" charset="0"/>
                <a:cs typeface="Times New Roman" panose="02020603050405020304" pitchFamily="18" charset="0"/>
              </a:rPr>
              <a:t>Random Forest</a:t>
            </a:r>
          </a:p>
          <a:p>
            <a:pPr marL="457200" indent="-457200">
              <a:lnSpc>
                <a:spcPct val="150000"/>
              </a:lnSpc>
              <a:buFont typeface="+mj-lt"/>
              <a:buAutoNum type="arabicPeriod"/>
            </a:pPr>
            <a:r>
              <a:rPr lang="en-US" sz="2000" dirty="0" smtClean="0">
                <a:solidFill>
                  <a:srgbClr val="000000"/>
                </a:solidFill>
                <a:latin typeface="Times New Roman" panose="02020603050405020304" pitchFamily="18" charset="0"/>
                <a:cs typeface="Times New Roman" panose="02020603050405020304" pitchFamily="18" charset="0"/>
              </a:rPr>
              <a:t>Artificial Neural Network</a:t>
            </a:r>
          </a:p>
          <a:p>
            <a:pPr marL="457200" indent="-457200">
              <a:lnSpc>
                <a:spcPct val="150000"/>
              </a:lnSpc>
              <a:buFont typeface="+mj-lt"/>
              <a:buAutoNum type="arabicPeriod"/>
            </a:pPr>
            <a:r>
              <a:rPr lang="en-US" sz="2000" dirty="0" smtClean="0">
                <a:solidFill>
                  <a:srgbClr val="000000"/>
                </a:solidFill>
                <a:latin typeface="Times New Roman" panose="02020603050405020304" pitchFamily="18" charset="0"/>
                <a:cs typeface="Times New Roman" panose="02020603050405020304" pitchFamily="18" charset="0"/>
              </a:rPr>
              <a:t>Logistic Regression</a:t>
            </a:r>
          </a:p>
          <a:p>
            <a:pPr marL="457200" indent="-457200">
              <a:lnSpc>
                <a:spcPct val="150000"/>
              </a:lnSpc>
              <a:buFont typeface="+mj-lt"/>
              <a:buAutoNum type="arabicPeriod"/>
            </a:pPr>
            <a:r>
              <a:rPr lang="en-US" sz="2000" dirty="0" smtClean="0">
                <a:solidFill>
                  <a:srgbClr val="000000"/>
                </a:solidFill>
                <a:latin typeface="Times New Roman" panose="02020603050405020304" pitchFamily="18" charset="0"/>
                <a:cs typeface="Times New Roman" panose="02020603050405020304" pitchFamily="18" charset="0"/>
              </a:rPr>
              <a:t>KNN Model</a:t>
            </a:r>
          </a:p>
          <a:p>
            <a:pPr marL="457200" indent="-457200">
              <a:lnSpc>
                <a:spcPct val="150000"/>
              </a:lnSpc>
              <a:spcAft>
                <a:spcPts val="600"/>
              </a:spcAft>
              <a:buFont typeface="+mj-lt"/>
              <a:buAutoNum type="arabicPeriod"/>
            </a:pPr>
            <a:r>
              <a:rPr lang="en-US" sz="2000" dirty="0" smtClean="0">
                <a:solidFill>
                  <a:srgbClr val="000000"/>
                </a:solidFill>
                <a:latin typeface="Times New Roman" panose="02020603050405020304" pitchFamily="18" charset="0"/>
                <a:cs typeface="Times New Roman" panose="02020603050405020304" pitchFamily="18" charset="0"/>
              </a:rPr>
              <a:t>Bagging</a:t>
            </a:r>
          </a:p>
          <a:p>
            <a:pPr marL="457200" indent="-457200">
              <a:lnSpc>
                <a:spcPct val="150000"/>
              </a:lnSpc>
              <a:spcAft>
                <a:spcPts val="600"/>
              </a:spcAft>
              <a:buFont typeface="+mj-lt"/>
              <a:buAutoNum type="arabicPeriod"/>
            </a:pPr>
            <a:r>
              <a:rPr lang="en-US" sz="2000" dirty="0" smtClean="0">
                <a:solidFill>
                  <a:srgbClr val="000000"/>
                </a:solidFill>
                <a:latin typeface="Times New Roman" panose="02020603050405020304" pitchFamily="18" charset="0"/>
                <a:cs typeface="Times New Roman" panose="02020603050405020304" pitchFamily="18" charset="0"/>
              </a:rPr>
              <a:t>Ada boosting</a:t>
            </a:r>
          </a:p>
          <a:p>
            <a:pPr marL="457200" indent="-457200">
              <a:lnSpc>
                <a:spcPct val="150000"/>
              </a:lnSpc>
              <a:spcAft>
                <a:spcPts val="600"/>
              </a:spcAft>
              <a:buFont typeface="+mj-lt"/>
              <a:buAutoNum type="arabicPeriod"/>
            </a:pPr>
            <a:r>
              <a:rPr lang="en-US" sz="2000" dirty="0" smtClean="0">
                <a:solidFill>
                  <a:srgbClr val="000000"/>
                </a:solidFill>
                <a:latin typeface="Times New Roman" panose="02020603050405020304" pitchFamily="18" charset="0"/>
                <a:cs typeface="Times New Roman" panose="02020603050405020304" pitchFamily="18" charset="0"/>
              </a:rPr>
              <a:t>Gradient boosting</a:t>
            </a:r>
          </a:p>
        </p:txBody>
      </p:sp>
    </p:spTree>
    <p:extLst>
      <p:ext uri="{BB962C8B-B14F-4D97-AF65-F5344CB8AC3E}">
        <p14:creationId xmlns:p14="http://schemas.microsoft.com/office/powerpoint/2010/main" val="828952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95948" y="291503"/>
            <a:ext cx="9327879" cy="523220"/>
          </a:xfrm>
          <a:prstGeom prst="rect">
            <a:avLst/>
          </a:prstGeom>
        </p:spPr>
        <p:txBody>
          <a:bodyPr wrap="square" anchor="t">
            <a:spAutoFit/>
          </a:bodyPr>
          <a:lstStyle/>
          <a:p>
            <a:r>
              <a:rPr lang="en-US" sz="2800" b="1" dirty="0" smtClean="0">
                <a:solidFill>
                  <a:srgbClr val="0070C0"/>
                </a:solidFill>
                <a:latin typeface="Times New Roman" panose="02020603050405020304" pitchFamily="18" charset="0"/>
                <a:cs typeface="Times New Roman" panose="02020603050405020304" pitchFamily="18" charset="0"/>
              </a:rPr>
              <a:t>Comparison of Models in the below table</a:t>
            </a:r>
            <a:endParaRPr lang="en-US" sz="28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11062533"/>
              </p:ext>
            </p:extLst>
          </p:nvPr>
        </p:nvGraphicFramePr>
        <p:xfrm>
          <a:off x="103916" y="1059872"/>
          <a:ext cx="11128660" cy="3920087"/>
        </p:xfrm>
        <a:graphic>
          <a:graphicData uri="http://schemas.openxmlformats.org/drawingml/2006/table">
            <a:tbl>
              <a:tblPr/>
              <a:tblGrid>
                <a:gridCol w="748139"/>
                <a:gridCol w="540327"/>
                <a:gridCol w="529936"/>
                <a:gridCol w="758537"/>
                <a:gridCol w="758536"/>
                <a:gridCol w="852054"/>
                <a:gridCol w="831273"/>
                <a:gridCol w="779318"/>
                <a:gridCol w="706582"/>
                <a:gridCol w="477982"/>
                <a:gridCol w="498764"/>
                <a:gridCol w="540327"/>
                <a:gridCol w="488377"/>
                <a:gridCol w="654627"/>
                <a:gridCol w="654627"/>
                <a:gridCol w="654627"/>
                <a:gridCol w="654627"/>
              </a:tblGrid>
              <a:tr h="1007919">
                <a:tc>
                  <a:txBody>
                    <a:bodyPr/>
                    <a:lstStyle/>
                    <a:p>
                      <a:pPr>
                        <a:lnSpc>
                          <a:spcPct val="150000"/>
                        </a:lnSpc>
                      </a:pPr>
                      <a:r>
                        <a:rPr lang="en-US" sz="1200" b="1" dirty="0" smtClean="0"/>
                        <a:t>Models</a:t>
                      </a:r>
                      <a:endParaRPr lang="en-US" sz="1200" b="1" dirty="0"/>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CART Train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CART Test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Random Forest Train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Random Forest Test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Logistic Regression Train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Logistic Regression Test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Neural Network Train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Neural Network Test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KNN Train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KNN Test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BGCL Train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BGCL Test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GBCL Train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GBCL Test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ABCL Train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r" fontAlgn="ctr">
                        <a:lnSpc>
                          <a:spcPct val="150000"/>
                        </a:lnSpc>
                      </a:pPr>
                      <a:r>
                        <a:rPr lang="en-US" sz="1200" b="1" dirty="0">
                          <a:effectLst/>
                        </a:rPr>
                        <a:t>ABCL Test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802800">
                <a:tc>
                  <a:txBody>
                    <a:bodyPr/>
                    <a:lstStyle/>
                    <a:p>
                      <a:pPr algn="ctr" fontAlgn="ctr">
                        <a:lnSpc>
                          <a:spcPct val="150000"/>
                        </a:lnSpc>
                      </a:pPr>
                      <a:r>
                        <a:rPr lang="en-US" sz="1200" b="1" dirty="0">
                          <a:effectLst/>
                        </a:rPr>
                        <a:t>Accuracy</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0.91</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0.91</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0.87</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0.87</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0.97</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0.95</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0.98</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0.95</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1.0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dirty="0">
                          <a:effectLst/>
                        </a:rPr>
                        <a:t>0.96</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dirty="0">
                          <a:effectLst/>
                        </a:rPr>
                        <a:t>1.00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0.90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0.89</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r>
              <a:tr h="328271">
                <a:tc>
                  <a:txBody>
                    <a:bodyPr/>
                    <a:lstStyle/>
                    <a:p>
                      <a:pPr algn="ctr" fontAlgn="ctr">
                        <a:lnSpc>
                          <a:spcPct val="150000"/>
                        </a:lnSpc>
                      </a:pPr>
                      <a:r>
                        <a:rPr lang="en-US" sz="1200" b="1">
                          <a:effectLst/>
                        </a:rPr>
                        <a:t>AUC</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0.96</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0.93</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0.96</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0.93</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0.85</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0.85</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0.99</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0.93</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1.00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0.96</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1.0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dirty="0">
                          <a:effectLst/>
                        </a:rPr>
                        <a:t>0.99</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a:effectLst/>
                        </a:rPr>
                        <a:t>1.00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0.97</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0.92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0.90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960">
                <a:tc>
                  <a:txBody>
                    <a:bodyPr/>
                    <a:lstStyle/>
                    <a:p>
                      <a:pPr algn="ctr" fontAlgn="ctr">
                        <a:lnSpc>
                          <a:spcPct val="150000"/>
                        </a:lnSpc>
                      </a:pPr>
                      <a:r>
                        <a:rPr lang="en-US" sz="1200" b="1">
                          <a:effectLst/>
                        </a:rPr>
                        <a:t>Recall</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0.68</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0.64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0.66</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0.62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0.72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0.70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0.87</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0.74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0.93</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0.84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1.0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dirty="0">
                          <a:effectLst/>
                        </a:rPr>
                        <a:t>0.94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dirty="0">
                          <a:effectLst/>
                        </a:rPr>
                        <a:t>1.00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0.74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0.94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r>
              <a:tr h="634533">
                <a:tc>
                  <a:txBody>
                    <a:bodyPr/>
                    <a:lstStyle/>
                    <a:p>
                      <a:pPr algn="ctr" fontAlgn="ctr">
                        <a:lnSpc>
                          <a:spcPct val="150000"/>
                        </a:lnSpc>
                      </a:pPr>
                      <a:r>
                        <a:rPr lang="en-US" sz="1200" b="1">
                          <a:effectLst/>
                        </a:rPr>
                        <a:t>Precision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0.80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0.78</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0.83</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0.81</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0.49</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0.48</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0.98</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0.92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0.95</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0.87</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1.0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dirty="0">
                          <a:effectLst/>
                        </a:rPr>
                        <a:t>0.82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dirty="0">
                          <a:effectLst/>
                        </a:rPr>
                        <a:t>0.87</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0.70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dirty="0">
                          <a:effectLst/>
                        </a:rPr>
                        <a:t>0.59</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50000"/>
                        </a:lnSpc>
                      </a:pPr>
                      <a:r>
                        <a:rPr lang="en-US" sz="1200">
                          <a:effectLst/>
                        </a:rPr>
                        <a:t>0.82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9487">
                <a:tc>
                  <a:txBody>
                    <a:bodyPr/>
                    <a:lstStyle/>
                    <a:p>
                      <a:pPr algn="ctr" fontAlgn="ctr">
                        <a:lnSpc>
                          <a:spcPct val="150000"/>
                        </a:lnSpc>
                      </a:pPr>
                      <a:r>
                        <a:rPr lang="en-US" sz="1200" b="1">
                          <a:effectLst/>
                        </a:rPr>
                        <a:t>F1 Score</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0.74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0.70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0.74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0.71</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a:effectLst/>
                        </a:rPr>
                        <a:t>0.59</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0.57</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0.82</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0.94</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0.86</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1.0</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dirty="0">
                          <a:effectLst/>
                        </a:rPr>
                        <a:t>0.88</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ctr">
                        <a:lnSpc>
                          <a:spcPct val="150000"/>
                        </a:lnSpc>
                      </a:pPr>
                      <a:r>
                        <a:rPr lang="en-US" sz="1200" dirty="0">
                          <a:effectLst/>
                        </a:rPr>
                        <a:t>0.93</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0.79</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0.66</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lnSpc>
                          <a:spcPct val="150000"/>
                        </a:lnSpc>
                      </a:pPr>
                      <a:r>
                        <a:rPr lang="en-US" sz="1200" dirty="0">
                          <a:effectLst/>
                        </a:rPr>
                        <a:t>0.88</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r>
            </a:tbl>
          </a:graphicData>
        </a:graphic>
      </p:graphicFrame>
    </p:spTree>
    <p:extLst>
      <p:ext uri="{BB962C8B-B14F-4D97-AF65-F5344CB8AC3E}">
        <p14:creationId xmlns:p14="http://schemas.microsoft.com/office/powerpoint/2010/main" val="221592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926" y="441810"/>
            <a:ext cx="10152937" cy="523220"/>
          </a:xfrm>
          <a:prstGeom prst="rect">
            <a:avLst/>
          </a:prstGeom>
        </p:spPr>
        <p:txBody>
          <a:bodyPr wrap="square">
            <a:spAutoFit/>
          </a:bodyPr>
          <a:lstStyle/>
          <a:p>
            <a:r>
              <a:rPr lang="en-US" sz="2800" b="1" dirty="0">
                <a:solidFill>
                  <a:schemeClr val="accent5">
                    <a:lumMod val="75000"/>
                  </a:schemeClr>
                </a:solidFill>
                <a:latin typeface="Helvetica Neue"/>
              </a:rPr>
              <a:t>ROC Curve for all the models on the Training data</a:t>
            </a:r>
            <a:endParaRPr lang="en-US" sz="2800" b="1" i="0" dirty="0">
              <a:solidFill>
                <a:schemeClr val="accent5">
                  <a:lumMod val="75000"/>
                </a:schemeClr>
              </a:solidFill>
              <a:effectLst/>
              <a:latin typeface="Helvetica Neue"/>
            </a:endParaRPr>
          </a:p>
        </p:txBody>
      </p:sp>
      <p:pic>
        <p:nvPicPr>
          <p:cNvPr id="4" name="Picture 3"/>
          <p:cNvPicPr>
            <a:picLocks noChangeAspect="1"/>
          </p:cNvPicPr>
          <p:nvPr/>
        </p:nvPicPr>
        <p:blipFill>
          <a:blip r:embed="rId2"/>
          <a:stretch>
            <a:fillRect/>
          </a:stretch>
        </p:blipFill>
        <p:spPr>
          <a:xfrm>
            <a:off x="1818409" y="1323975"/>
            <a:ext cx="7813964" cy="4210050"/>
          </a:xfrm>
          <a:prstGeom prst="rect">
            <a:avLst/>
          </a:prstGeom>
        </p:spPr>
      </p:pic>
    </p:spTree>
    <p:extLst>
      <p:ext uri="{BB962C8B-B14F-4D97-AF65-F5344CB8AC3E}">
        <p14:creationId xmlns:p14="http://schemas.microsoft.com/office/powerpoint/2010/main" val="1027370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155" y="497321"/>
            <a:ext cx="9154391" cy="523220"/>
          </a:xfrm>
          <a:prstGeom prst="rect">
            <a:avLst/>
          </a:prstGeom>
        </p:spPr>
        <p:txBody>
          <a:bodyPr wrap="square">
            <a:spAutoFit/>
          </a:bodyPr>
          <a:lstStyle/>
          <a:p>
            <a:r>
              <a:rPr lang="en-US" sz="2800" b="1" dirty="0">
                <a:solidFill>
                  <a:schemeClr val="accent5">
                    <a:lumMod val="75000"/>
                  </a:schemeClr>
                </a:solidFill>
                <a:latin typeface="Helvetica Neue"/>
              </a:rPr>
              <a:t>ROC Curve for all the models on the </a:t>
            </a:r>
            <a:r>
              <a:rPr lang="en-US" sz="2800" b="1" dirty="0" smtClean="0">
                <a:solidFill>
                  <a:schemeClr val="accent5">
                    <a:lumMod val="75000"/>
                  </a:schemeClr>
                </a:solidFill>
                <a:latin typeface="Helvetica Neue"/>
              </a:rPr>
              <a:t>Test </a:t>
            </a:r>
            <a:r>
              <a:rPr lang="en-US" sz="2800" b="1" dirty="0">
                <a:solidFill>
                  <a:schemeClr val="accent5">
                    <a:lumMod val="75000"/>
                  </a:schemeClr>
                </a:solidFill>
                <a:latin typeface="Helvetica Neue"/>
              </a:rPr>
              <a:t>data</a:t>
            </a:r>
          </a:p>
        </p:txBody>
      </p:sp>
      <p:pic>
        <p:nvPicPr>
          <p:cNvPr id="3" name="Picture 2"/>
          <p:cNvPicPr>
            <a:picLocks noChangeAspect="1"/>
          </p:cNvPicPr>
          <p:nvPr/>
        </p:nvPicPr>
        <p:blipFill>
          <a:blip r:embed="rId2"/>
          <a:stretch>
            <a:fillRect/>
          </a:stretch>
        </p:blipFill>
        <p:spPr>
          <a:xfrm>
            <a:off x="1361209" y="1281112"/>
            <a:ext cx="7564582" cy="4295775"/>
          </a:xfrm>
          <a:prstGeom prst="rect">
            <a:avLst/>
          </a:prstGeom>
        </p:spPr>
      </p:pic>
    </p:spTree>
    <p:extLst>
      <p:ext uri="{BB962C8B-B14F-4D97-AF65-F5344CB8AC3E}">
        <p14:creationId xmlns:p14="http://schemas.microsoft.com/office/powerpoint/2010/main" val="4225785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95948" y="0"/>
            <a:ext cx="9327879" cy="523220"/>
          </a:xfrm>
          <a:prstGeom prst="rect">
            <a:avLst/>
          </a:prstGeom>
        </p:spPr>
        <p:txBody>
          <a:bodyPr wrap="square" anchor="t">
            <a:spAutoFit/>
          </a:bodyPr>
          <a:lstStyle/>
          <a:p>
            <a:r>
              <a:rPr lang="en-US" sz="2800" b="1" dirty="0" smtClean="0">
                <a:solidFill>
                  <a:srgbClr val="0070C0"/>
                </a:solidFill>
                <a:latin typeface="Times New Roman" panose="02020603050405020304" pitchFamily="18" charset="0"/>
                <a:cs typeface="Times New Roman" panose="02020603050405020304" pitchFamily="18" charset="0"/>
              </a:rPr>
              <a:t>Model I prefer</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A84B8933-F44C-374A-B677-D79AD8184284}"/>
              </a:ext>
            </a:extLst>
          </p:cNvPr>
          <p:cNvSpPr txBox="1"/>
          <p:nvPr/>
        </p:nvSpPr>
        <p:spPr>
          <a:xfrm>
            <a:off x="195948" y="671838"/>
            <a:ext cx="10191965" cy="6186309"/>
          </a:xfrm>
          <a:prstGeom prst="rect">
            <a:avLst/>
          </a:prstGeom>
          <a:noFill/>
        </p:spPr>
        <p:txBody>
          <a:bodyPr wrap="square" rtlCol="0">
            <a:spAutoFit/>
          </a:bodyPr>
          <a:lstStyle/>
          <a:p>
            <a:pPr marL="342900" lvl="0" indent="-342900">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 prefer the model which is highest score in Accuracy, </a:t>
            </a:r>
            <a:r>
              <a:rPr lang="en-US" sz="2400" dirty="0">
                <a:latin typeface="Times New Roman" panose="02020603050405020304" pitchFamily="18" charset="0"/>
                <a:cs typeface="Times New Roman" panose="02020603050405020304" pitchFamily="18" charset="0"/>
              </a:rPr>
              <a:t>Recall, </a:t>
            </a:r>
            <a:r>
              <a:rPr lang="en-US" sz="2400" dirty="0" smtClean="0">
                <a:latin typeface="Times New Roman" panose="02020603050405020304" pitchFamily="18" charset="0"/>
                <a:cs typeface="Times New Roman" panose="02020603050405020304" pitchFamily="18" charset="0"/>
              </a:rPr>
              <a:t>precision and F1 score. Compared </a:t>
            </a:r>
            <a:r>
              <a:rPr lang="en-US" sz="2400" dirty="0">
                <a:latin typeface="Times New Roman" panose="02020603050405020304" pitchFamily="18" charset="0"/>
                <a:cs typeface="Times New Roman" panose="02020603050405020304" pitchFamily="18" charset="0"/>
              </a:rPr>
              <a:t>to all the models I would suggest the best model </a:t>
            </a:r>
            <a:r>
              <a:rPr lang="en-US" sz="2400" dirty="0" smtClean="0">
                <a:latin typeface="Times New Roman" panose="02020603050405020304" pitchFamily="18" charset="0"/>
                <a:cs typeface="Times New Roman" panose="02020603050405020304" pitchFamily="18" charset="0"/>
              </a:rPr>
              <a:t>is Bagging.</a:t>
            </a:r>
          </a:p>
          <a:p>
            <a:pPr lvl="0">
              <a:lnSpc>
                <a:spcPct val="150000"/>
              </a:lnSpc>
            </a:pPr>
            <a:endParaRPr lang="en-US" sz="2400" dirty="0" smtClean="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Bagging </a:t>
            </a:r>
            <a:r>
              <a:rPr lang="en-US" sz="2400" dirty="0">
                <a:latin typeface="Times New Roman" panose="02020603050405020304" pitchFamily="18" charset="0"/>
                <a:cs typeface="Times New Roman" panose="02020603050405020304" pitchFamily="18" charset="0"/>
              </a:rPr>
              <a:t>is also giving the best result in reference to </a:t>
            </a:r>
            <a:r>
              <a:rPr lang="en-US" sz="2400" dirty="0" smtClean="0">
                <a:latin typeface="Times New Roman" panose="02020603050405020304" pitchFamily="18" charset="0"/>
                <a:cs typeface="Times New Roman" panose="02020603050405020304" pitchFamily="18" charset="0"/>
              </a:rPr>
              <a:t>Accuracy in train data is 100%, Recall 100%, </a:t>
            </a:r>
            <a:r>
              <a:rPr lang="en-US" sz="2400" dirty="0">
                <a:latin typeface="Times New Roman" panose="02020603050405020304" pitchFamily="18" charset="0"/>
                <a:cs typeface="Times New Roman" panose="02020603050405020304" pitchFamily="18" charset="0"/>
              </a:rPr>
              <a:t>Precision </a:t>
            </a:r>
            <a:r>
              <a:rPr lang="en-US" sz="2400" dirty="0" smtClean="0">
                <a:latin typeface="Times New Roman" panose="02020603050405020304" pitchFamily="18" charset="0"/>
                <a:cs typeface="Times New Roman" panose="02020603050405020304" pitchFamily="18" charset="0"/>
              </a:rPr>
              <a:t> 100% and F1 Score 100%. In Test data Accuracy is 96%, Recall is 94%, Precision is 82% and F1 score is 88%.</a:t>
            </a:r>
          </a:p>
          <a:p>
            <a:pPr lvl="0">
              <a:lnSpc>
                <a:spcPct val="150000"/>
              </a:lnSpc>
            </a:pPr>
            <a:endParaRPr lang="en-US"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From the graph we can predict that </a:t>
            </a:r>
            <a:r>
              <a:rPr lang="en-US" sz="2400" dirty="0" smtClean="0">
                <a:latin typeface="Times New Roman" panose="02020603050405020304" pitchFamily="18" charset="0"/>
                <a:cs typeface="Times New Roman" panose="02020603050405020304" pitchFamily="18" charset="0"/>
              </a:rPr>
              <a:t>“Bagging” </a:t>
            </a:r>
            <a:r>
              <a:rPr lang="en-US" sz="2400" dirty="0">
                <a:latin typeface="Times New Roman" panose="02020603050405020304" pitchFamily="18" charset="0"/>
                <a:cs typeface="Times New Roman" panose="02020603050405020304" pitchFamily="18" charset="0"/>
              </a:rPr>
              <a:t>predicts the data best as it is the curve which is above all the curve in training and test data when compared to all the models. The more it shifts to the left side i.e. true positive rate the better the model </a:t>
            </a:r>
            <a:r>
              <a:rPr lang="en-US" sz="2400" dirty="0" smtClean="0">
                <a:latin typeface="Times New Roman" panose="02020603050405020304" pitchFamily="18" charset="0"/>
                <a:cs typeface="Times New Roman" panose="02020603050405020304" pitchFamily="18" charset="0"/>
              </a:rPr>
              <a:t>is</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511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902C64F-B802-E343-B318-70D330A9A3FE}"/>
              </a:ext>
            </a:extLst>
          </p:cNvPr>
          <p:cNvSpPr/>
          <p:nvPr/>
        </p:nvSpPr>
        <p:spPr>
          <a:xfrm>
            <a:off x="184388" y="0"/>
            <a:ext cx="9116863" cy="523220"/>
          </a:xfrm>
          <a:prstGeom prst="rect">
            <a:avLst/>
          </a:prstGeom>
        </p:spPr>
        <p:txBody>
          <a:bodyPr wrap="square" anchor="t">
            <a:spAutoFit/>
          </a:bodyPr>
          <a:lstStyle/>
          <a:p>
            <a:r>
              <a:rPr lang="en-US" sz="2800" b="1" dirty="0" smtClean="0">
                <a:solidFill>
                  <a:srgbClr val="0070C0"/>
                </a:solidFill>
                <a:latin typeface="Arial" panose="020B0604020202020204" pitchFamily="34" charset="0"/>
                <a:cs typeface="Arial" panose="020B0604020202020204" pitchFamily="34" charset="0"/>
              </a:rPr>
              <a:t>Business Insights</a:t>
            </a:r>
            <a:endParaRPr lang="en-US" sz="2800" b="1" dirty="0">
              <a:solidFill>
                <a:srgbClr val="0070C0"/>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xmlns=""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xmlns=""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xmlns=""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9" name="TextBox 8">
            <a:extLst>
              <a:ext uri="{FF2B5EF4-FFF2-40B4-BE49-F238E27FC236}">
                <a16:creationId xmlns:a16="http://schemas.microsoft.com/office/drawing/2014/main" xmlns="" id="{A84B8933-F44C-374A-B677-D79AD8184284}"/>
              </a:ext>
            </a:extLst>
          </p:cNvPr>
          <p:cNvSpPr txBox="1"/>
          <p:nvPr/>
        </p:nvSpPr>
        <p:spPr>
          <a:xfrm>
            <a:off x="0" y="545222"/>
            <a:ext cx="10842498" cy="6633354"/>
          </a:xfrm>
          <a:prstGeom prst="rect">
            <a:avLst/>
          </a:prstGeom>
          <a:noFill/>
        </p:spPr>
        <p:txBody>
          <a:bodyPr wrap="square" rtlCol="0">
            <a:spAutoFit/>
          </a:bodyPr>
          <a:lstStyle/>
          <a:p>
            <a:pPr marL="342900" lvl="0" indent="-342900">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This data is taken for 12 months (1 year)</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1896 account holder have churned out of 11260 last year.</a:t>
            </a:r>
          </a:p>
          <a:p>
            <a:pPr marL="342900" lvl="0" indent="-342900">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given dataset is imbalanced. We will use suitable method to balance the data preferably by oversampling using SMOTE (Synthetic Minority Over-Sampling Technique</a:t>
            </a:r>
            <a:r>
              <a:rPr lang="en-US" sz="2200" dirty="0" smtClean="0">
                <a:latin typeface="Times New Roman" panose="02020603050405020304" pitchFamily="18" charset="0"/>
                <a:cs typeface="Times New Roman" panose="02020603050405020304" pitchFamily="18" charset="0"/>
              </a:rPr>
              <a:t>).</a:t>
            </a:r>
          </a:p>
          <a:p>
            <a:pPr marL="342900" lvl="0" indent="-342900">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No multicollinearity is present. All the predictors are independently affecting customer churn</a:t>
            </a:r>
            <a:r>
              <a:rPr lang="en-US" sz="2200" dirty="0" smtClean="0">
                <a:latin typeface="Times New Roman" panose="02020603050405020304" pitchFamily="18" charset="0"/>
                <a:cs typeface="Times New Roman" panose="02020603050405020304" pitchFamily="18" charset="0"/>
              </a:rPr>
              <a:t>.</a:t>
            </a:r>
          </a:p>
          <a:p>
            <a:pPr marL="342900" lvl="0" indent="-342900">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Churn of accounts has increased due to complains lodged.</a:t>
            </a:r>
          </a:p>
          <a:p>
            <a:pPr marL="342900" lvl="0" indent="-342900">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High negative impact of ‘Tenure’ on ‘Churn’ establishes the fact that long term customers are loyal</a:t>
            </a:r>
            <a:r>
              <a:rPr lang="en-US" sz="2200" dirty="0" smtClean="0">
                <a:latin typeface="Times New Roman" panose="02020603050405020304" pitchFamily="18" charset="0"/>
                <a:cs typeface="Times New Roman" panose="02020603050405020304" pitchFamily="18" charset="0"/>
              </a:rPr>
              <a:t>.</a:t>
            </a:r>
          </a:p>
          <a:p>
            <a:pPr marL="342900" lvl="0" indent="-342900">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Customers care services have been contacting the each account holders.</a:t>
            </a:r>
          </a:p>
          <a:p>
            <a:pPr marL="342900" indent="-342900">
              <a:lnSpc>
                <a:spcPct val="150000"/>
              </a:lnSpc>
              <a:buFont typeface="Wingdings" panose="05000000000000000000" pitchFamily="2" charset="2"/>
              <a:buChar char="v"/>
            </a:pPr>
            <a:r>
              <a:rPr lang="en-US" sz="2200" dirty="0">
                <a:solidFill>
                  <a:srgbClr val="000000"/>
                </a:solidFill>
                <a:latin typeface="Times New Roman" panose="02020603050405020304" pitchFamily="18" charset="0"/>
                <a:cs typeface="Times New Roman" panose="02020603050405020304" pitchFamily="18" charset="0"/>
              </a:rPr>
              <a:t>The dataset has outliers and missing values in which imputed missing values with median and not treated outliers.</a:t>
            </a:r>
          </a:p>
          <a:p>
            <a:pPr marL="342900" lvl="0" indent="-342900">
              <a:lnSpc>
                <a:spcPct val="150000"/>
              </a:lnSpc>
              <a:buFont typeface="Wingdings" panose="05000000000000000000" pitchFamily="2" charset="2"/>
              <a:buChar char="v"/>
            </a:pP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824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9029</TotalTime>
  <Words>1091</Words>
  <Application>Microsoft Office PowerPoint</Application>
  <PresentationFormat>Widescreen</PresentationFormat>
  <Paragraphs>184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Helvetica Neue</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Microsoft account</cp:lastModifiedBy>
  <cp:revision>274</cp:revision>
  <dcterms:created xsi:type="dcterms:W3CDTF">2019-12-31T09:37:22Z</dcterms:created>
  <dcterms:modified xsi:type="dcterms:W3CDTF">2022-02-02T19:20:00Z</dcterms:modified>
</cp:coreProperties>
</file>