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68" r:id="rId2"/>
    <p:sldId id="277" r:id="rId3"/>
    <p:sldId id="257" r:id="rId4"/>
    <p:sldId id="259" r:id="rId5"/>
    <p:sldId id="274" r:id="rId6"/>
    <p:sldId id="258" r:id="rId7"/>
    <p:sldId id="260" r:id="rId8"/>
    <p:sldId id="275" r:id="rId9"/>
    <p:sldId id="266" r:id="rId10"/>
    <p:sldId id="276" r:id="rId11"/>
    <p:sldId id="271" r:id="rId12"/>
    <p:sldId id="261" r:id="rId13"/>
    <p:sldId id="263"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5244" autoAdjust="0"/>
  </p:normalViewPr>
  <p:slideViewPr>
    <p:cSldViewPr snapToGrid="0">
      <p:cViewPr varScale="1">
        <p:scale>
          <a:sx n="114" d="100"/>
          <a:sy n="114" d="100"/>
        </p:scale>
        <p:origin x="468" y="102"/>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60938FD-FE67-43A1-B4DC-0C312BB76ED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11A0B2D-0C53-4DB5-8E6A-CC6C60CDAF76}">
      <dgm:prSet/>
      <dgm:spPr/>
      <dgm:t>
        <a:bodyPr/>
        <a:lstStyle/>
        <a:p>
          <a:r>
            <a:rPr lang="en-US" b="0" i="0"/>
            <a:t>The purpose of these analyses is to identify predictive factors for overtay.</a:t>
          </a:r>
          <a:endParaRPr lang="en-US"/>
        </a:p>
      </dgm:t>
    </dgm:pt>
    <dgm:pt modelId="{E443D0E9-0E50-413A-9A70-6A88CC2E8260}" type="parTrans" cxnId="{B43AAB72-2660-4BDB-BA15-E64402B2F754}">
      <dgm:prSet/>
      <dgm:spPr/>
      <dgm:t>
        <a:bodyPr/>
        <a:lstStyle/>
        <a:p>
          <a:endParaRPr lang="en-US"/>
        </a:p>
      </dgm:t>
    </dgm:pt>
    <dgm:pt modelId="{7B8A4BB2-F4E0-4E33-9E51-F96C91B3347F}" type="sibTrans" cxnId="{B43AAB72-2660-4BDB-BA15-E64402B2F754}">
      <dgm:prSet/>
      <dgm:spPr/>
      <dgm:t>
        <a:bodyPr/>
        <a:lstStyle/>
        <a:p>
          <a:endParaRPr lang="en-US"/>
        </a:p>
      </dgm:t>
    </dgm:pt>
    <dgm:pt modelId="{EE844CA9-48D4-49FD-A83E-D60C0F118DFF}">
      <dgm:prSet/>
      <dgm:spPr/>
      <dgm:t>
        <a:bodyPr/>
        <a:lstStyle/>
        <a:p>
          <a:r>
            <a:rPr lang="en-US" b="0" i="0" dirty="0"/>
            <a:t>Three diagnostic categories were examined: Circulatory, Infectious &amp; Parasitic Diseases, and Nervous System</a:t>
          </a:r>
          <a:endParaRPr lang="en-US" dirty="0"/>
        </a:p>
      </dgm:t>
    </dgm:pt>
    <dgm:pt modelId="{F20765C9-DF66-4D8C-9278-2FF2F7F15AA0}" type="parTrans" cxnId="{110B1E70-25D8-4765-9FE0-1EB2C05EE68C}">
      <dgm:prSet/>
      <dgm:spPr/>
      <dgm:t>
        <a:bodyPr/>
        <a:lstStyle/>
        <a:p>
          <a:endParaRPr lang="en-US"/>
        </a:p>
      </dgm:t>
    </dgm:pt>
    <dgm:pt modelId="{99EA2B5C-6516-4025-B5D8-FAE27821144D}" type="sibTrans" cxnId="{110B1E70-25D8-4765-9FE0-1EB2C05EE68C}">
      <dgm:prSet/>
      <dgm:spPr/>
      <dgm:t>
        <a:bodyPr/>
        <a:lstStyle/>
        <a:p>
          <a:endParaRPr lang="en-US"/>
        </a:p>
      </dgm:t>
    </dgm:pt>
    <dgm:pt modelId="{ECF435B6-F4B3-45AB-B490-F1D76B94A869}">
      <dgm:prSet/>
      <dgm:spPr/>
      <dgm:t>
        <a:bodyPr/>
        <a:lstStyle/>
        <a:p>
          <a:r>
            <a:rPr lang="en-US" b="0" i="0"/>
            <a:t>The data were also examined as a whole prior to being broken down into the three smaller subcategories.</a:t>
          </a:r>
          <a:endParaRPr lang="en-US"/>
        </a:p>
      </dgm:t>
    </dgm:pt>
    <dgm:pt modelId="{10DDBB03-87FF-466F-99D9-8FEAA73B6204}" type="parTrans" cxnId="{1AC071C4-AAE4-41BB-BF38-BCEE58CE9554}">
      <dgm:prSet/>
      <dgm:spPr/>
      <dgm:t>
        <a:bodyPr/>
        <a:lstStyle/>
        <a:p>
          <a:endParaRPr lang="en-US"/>
        </a:p>
      </dgm:t>
    </dgm:pt>
    <dgm:pt modelId="{85F83067-E57C-40F6-9BDD-A06B2AFB04EC}" type="sibTrans" cxnId="{1AC071C4-AAE4-41BB-BF38-BCEE58CE9554}">
      <dgm:prSet/>
      <dgm:spPr/>
      <dgm:t>
        <a:bodyPr/>
        <a:lstStyle/>
        <a:p>
          <a:endParaRPr lang="en-US"/>
        </a:p>
      </dgm:t>
    </dgm:pt>
    <dgm:pt modelId="{202B5175-CFB7-4490-9F70-EB0D99C79AB6}" type="pres">
      <dgm:prSet presAssocID="{E60938FD-FE67-43A1-B4DC-0C312BB76EDB}" presName="root" presStyleCnt="0">
        <dgm:presLayoutVars>
          <dgm:dir/>
          <dgm:resizeHandles val="exact"/>
        </dgm:presLayoutVars>
      </dgm:prSet>
      <dgm:spPr/>
    </dgm:pt>
    <dgm:pt modelId="{D2FF12ED-A797-428D-93FB-673B5790507D}" type="pres">
      <dgm:prSet presAssocID="{211A0B2D-0C53-4DB5-8E6A-CC6C60CDAF76}" presName="compNode" presStyleCnt="0"/>
      <dgm:spPr/>
    </dgm:pt>
    <dgm:pt modelId="{35AA9D31-3958-4C71-8EF3-9CFBBC2E55E9}" type="pres">
      <dgm:prSet presAssocID="{211A0B2D-0C53-4DB5-8E6A-CC6C60CDAF76}" presName="bgRect" presStyleLbl="bgShp" presStyleIdx="0" presStyleCnt="3"/>
      <dgm:spPr/>
    </dgm:pt>
    <dgm:pt modelId="{CF28DFDF-574C-42AC-A726-59A9E4D92799}" type="pres">
      <dgm:prSet presAssocID="{211A0B2D-0C53-4DB5-8E6A-CC6C60CDAF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BA4BDA2-C36C-4CDF-8A97-A059F7DF4519}" type="pres">
      <dgm:prSet presAssocID="{211A0B2D-0C53-4DB5-8E6A-CC6C60CDAF76}" presName="spaceRect" presStyleCnt="0"/>
      <dgm:spPr/>
    </dgm:pt>
    <dgm:pt modelId="{B21C086E-0082-4DA3-80FD-7C2CDD0215D6}" type="pres">
      <dgm:prSet presAssocID="{211A0B2D-0C53-4DB5-8E6A-CC6C60CDAF76}" presName="parTx" presStyleLbl="revTx" presStyleIdx="0" presStyleCnt="3">
        <dgm:presLayoutVars>
          <dgm:chMax val="0"/>
          <dgm:chPref val="0"/>
        </dgm:presLayoutVars>
      </dgm:prSet>
      <dgm:spPr/>
    </dgm:pt>
    <dgm:pt modelId="{85C98EF0-6340-4514-9680-3A65932C4E20}" type="pres">
      <dgm:prSet presAssocID="{7B8A4BB2-F4E0-4E33-9E51-F96C91B3347F}" presName="sibTrans" presStyleCnt="0"/>
      <dgm:spPr/>
    </dgm:pt>
    <dgm:pt modelId="{8405C40A-721F-41A2-87B1-9CCB30BEBEEF}" type="pres">
      <dgm:prSet presAssocID="{EE844CA9-48D4-49FD-A83E-D60C0F118DFF}" presName="compNode" presStyleCnt="0"/>
      <dgm:spPr/>
    </dgm:pt>
    <dgm:pt modelId="{7A9E8E51-A18E-4B5F-A7A3-E37E434F9272}" type="pres">
      <dgm:prSet presAssocID="{EE844CA9-48D4-49FD-A83E-D60C0F118DFF}" presName="bgRect" presStyleLbl="bgShp" presStyleIdx="1" presStyleCnt="3"/>
      <dgm:spPr/>
    </dgm:pt>
    <dgm:pt modelId="{97F8EC17-A19E-4A7E-A5D6-584ACF2DE770}" type="pres">
      <dgm:prSet presAssocID="{EE844CA9-48D4-49FD-A83E-D60C0F118D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1CEBBD40-8BEE-4194-8ACA-25E2D0668994}" type="pres">
      <dgm:prSet presAssocID="{EE844CA9-48D4-49FD-A83E-D60C0F118DFF}" presName="spaceRect" presStyleCnt="0"/>
      <dgm:spPr/>
    </dgm:pt>
    <dgm:pt modelId="{CB205270-9AB8-4AD4-9108-9CFA2593C831}" type="pres">
      <dgm:prSet presAssocID="{EE844CA9-48D4-49FD-A83E-D60C0F118DFF}" presName="parTx" presStyleLbl="revTx" presStyleIdx="1" presStyleCnt="3">
        <dgm:presLayoutVars>
          <dgm:chMax val="0"/>
          <dgm:chPref val="0"/>
        </dgm:presLayoutVars>
      </dgm:prSet>
      <dgm:spPr/>
    </dgm:pt>
    <dgm:pt modelId="{A5619AAC-537A-4B44-96AD-C77859220C6C}" type="pres">
      <dgm:prSet presAssocID="{99EA2B5C-6516-4025-B5D8-FAE27821144D}" presName="sibTrans" presStyleCnt="0"/>
      <dgm:spPr/>
    </dgm:pt>
    <dgm:pt modelId="{32A90EB8-6786-4BEF-AEF4-E98A07241BFC}" type="pres">
      <dgm:prSet presAssocID="{ECF435B6-F4B3-45AB-B490-F1D76B94A869}" presName="compNode" presStyleCnt="0"/>
      <dgm:spPr/>
    </dgm:pt>
    <dgm:pt modelId="{2268D7E4-654F-4CDA-B351-B5849B08F87D}" type="pres">
      <dgm:prSet presAssocID="{ECF435B6-F4B3-45AB-B490-F1D76B94A869}" presName="bgRect" presStyleLbl="bgShp" presStyleIdx="2" presStyleCnt="3"/>
      <dgm:spPr/>
    </dgm:pt>
    <dgm:pt modelId="{6F1CB18F-8019-4374-A0BF-DB96EAF3900D}" type="pres">
      <dgm:prSet presAssocID="{ECF435B6-F4B3-45AB-B490-F1D76B94A8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18757841-D321-41FA-851E-9A14C89D258B}" type="pres">
      <dgm:prSet presAssocID="{ECF435B6-F4B3-45AB-B490-F1D76B94A869}" presName="spaceRect" presStyleCnt="0"/>
      <dgm:spPr/>
    </dgm:pt>
    <dgm:pt modelId="{B7094DEF-A40A-48AB-9972-3FC4C26254C8}" type="pres">
      <dgm:prSet presAssocID="{ECF435B6-F4B3-45AB-B490-F1D76B94A869}" presName="parTx" presStyleLbl="revTx" presStyleIdx="2" presStyleCnt="3">
        <dgm:presLayoutVars>
          <dgm:chMax val="0"/>
          <dgm:chPref val="0"/>
        </dgm:presLayoutVars>
      </dgm:prSet>
      <dgm:spPr/>
    </dgm:pt>
  </dgm:ptLst>
  <dgm:cxnLst>
    <dgm:cxn modelId="{110B1E70-25D8-4765-9FE0-1EB2C05EE68C}" srcId="{E60938FD-FE67-43A1-B4DC-0C312BB76EDB}" destId="{EE844CA9-48D4-49FD-A83E-D60C0F118DFF}" srcOrd="1" destOrd="0" parTransId="{F20765C9-DF66-4D8C-9278-2FF2F7F15AA0}" sibTransId="{99EA2B5C-6516-4025-B5D8-FAE27821144D}"/>
    <dgm:cxn modelId="{B43AAB72-2660-4BDB-BA15-E64402B2F754}" srcId="{E60938FD-FE67-43A1-B4DC-0C312BB76EDB}" destId="{211A0B2D-0C53-4DB5-8E6A-CC6C60CDAF76}" srcOrd="0" destOrd="0" parTransId="{E443D0E9-0E50-413A-9A70-6A88CC2E8260}" sibTransId="{7B8A4BB2-F4E0-4E33-9E51-F96C91B3347F}"/>
    <dgm:cxn modelId="{28DC2156-735F-4796-B31A-2F20FCDCAE56}" type="presOf" srcId="{ECF435B6-F4B3-45AB-B490-F1D76B94A869}" destId="{B7094DEF-A40A-48AB-9972-3FC4C26254C8}" srcOrd="0" destOrd="0" presId="urn:microsoft.com/office/officeart/2018/2/layout/IconVerticalSolidList"/>
    <dgm:cxn modelId="{6FA7B3BD-FFC3-48FA-A88C-FEE72D2D1E0D}" type="presOf" srcId="{211A0B2D-0C53-4DB5-8E6A-CC6C60CDAF76}" destId="{B21C086E-0082-4DA3-80FD-7C2CDD0215D6}" srcOrd="0" destOrd="0" presId="urn:microsoft.com/office/officeart/2018/2/layout/IconVerticalSolidList"/>
    <dgm:cxn modelId="{1AC071C4-AAE4-41BB-BF38-BCEE58CE9554}" srcId="{E60938FD-FE67-43A1-B4DC-0C312BB76EDB}" destId="{ECF435B6-F4B3-45AB-B490-F1D76B94A869}" srcOrd="2" destOrd="0" parTransId="{10DDBB03-87FF-466F-99D9-8FEAA73B6204}" sibTransId="{85F83067-E57C-40F6-9BDD-A06B2AFB04EC}"/>
    <dgm:cxn modelId="{7349EBDB-7CFD-4783-9906-0805EE4A8581}" type="presOf" srcId="{E60938FD-FE67-43A1-B4DC-0C312BB76EDB}" destId="{202B5175-CFB7-4490-9F70-EB0D99C79AB6}" srcOrd="0" destOrd="0" presId="urn:microsoft.com/office/officeart/2018/2/layout/IconVerticalSolidList"/>
    <dgm:cxn modelId="{F88FAFEE-7168-452D-B9A3-D01E3A77D993}" type="presOf" srcId="{EE844CA9-48D4-49FD-A83E-D60C0F118DFF}" destId="{CB205270-9AB8-4AD4-9108-9CFA2593C831}" srcOrd="0" destOrd="0" presId="urn:microsoft.com/office/officeart/2018/2/layout/IconVerticalSolidList"/>
    <dgm:cxn modelId="{8EC5AE4B-F691-43E5-ADF0-4DFBF8285933}" type="presParOf" srcId="{202B5175-CFB7-4490-9F70-EB0D99C79AB6}" destId="{D2FF12ED-A797-428D-93FB-673B5790507D}" srcOrd="0" destOrd="0" presId="urn:microsoft.com/office/officeart/2018/2/layout/IconVerticalSolidList"/>
    <dgm:cxn modelId="{16FEDE26-3582-4390-BC20-F84BA93E2E4E}" type="presParOf" srcId="{D2FF12ED-A797-428D-93FB-673B5790507D}" destId="{35AA9D31-3958-4C71-8EF3-9CFBBC2E55E9}" srcOrd="0" destOrd="0" presId="urn:microsoft.com/office/officeart/2018/2/layout/IconVerticalSolidList"/>
    <dgm:cxn modelId="{139C8285-6C43-45CC-948C-EFFAA31C6EC6}" type="presParOf" srcId="{D2FF12ED-A797-428D-93FB-673B5790507D}" destId="{CF28DFDF-574C-42AC-A726-59A9E4D92799}" srcOrd="1" destOrd="0" presId="urn:microsoft.com/office/officeart/2018/2/layout/IconVerticalSolidList"/>
    <dgm:cxn modelId="{AD780A09-7FB1-452B-BD58-5CAC205D5881}" type="presParOf" srcId="{D2FF12ED-A797-428D-93FB-673B5790507D}" destId="{4BA4BDA2-C36C-4CDF-8A97-A059F7DF4519}" srcOrd="2" destOrd="0" presId="urn:microsoft.com/office/officeart/2018/2/layout/IconVerticalSolidList"/>
    <dgm:cxn modelId="{BA9F879C-42A2-46FC-869D-17DC37B984CA}" type="presParOf" srcId="{D2FF12ED-A797-428D-93FB-673B5790507D}" destId="{B21C086E-0082-4DA3-80FD-7C2CDD0215D6}" srcOrd="3" destOrd="0" presId="urn:microsoft.com/office/officeart/2018/2/layout/IconVerticalSolidList"/>
    <dgm:cxn modelId="{94193703-6897-4325-909F-6A08503EC875}" type="presParOf" srcId="{202B5175-CFB7-4490-9F70-EB0D99C79AB6}" destId="{85C98EF0-6340-4514-9680-3A65932C4E20}" srcOrd="1" destOrd="0" presId="urn:microsoft.com/office/officeart/2018/2/layout/IconVerticalSolidList"/>
    <dgm:cxn modelId="{410FFA97-7B5A-454D-A5FA-CA9E311431D9}" type="presParOf" srcId="{202B5175-CFB7-4490-9F70-EB0D99C79AB6}" destId="{8405C40A-721F-41A2-87B1-9CCB30BEBEEF}" srcOrd="2" destOrd="0" presId="urn:microsoft.com/office/officeart/2018/2/layout/IconVerticalSolidList"/>
    <dgm:cxn modelId="{639D7B36-C27E-4652-903C-88165A22A565}" type="presParOf" srcId="{8405C40A-721F-41A2-87B1-9CCB30BEBEEF}" destId="{7A9E8E51-A18E-4B5F-A7A3-E37E434F9272}" srcOrd="0" destOrd="0" presId="urn:microsoft.com/office/officeart/2018/2/layout/IconVerticalSolidList"/>
    <dgm:cxn modelId="{7349DBC3-1A54-45E5-8A04-0ADDEBC08CEB}" type="presParOf" srcId="{8405C40A-721F-41A2-87B1-9CCB30BEBEEF}" destId="{97F8EC17-A19E-4A7E-A5D6-584ACF2DE770}" srcOrd="1" destOrd="0" presId="urn:microsoft.com/office/officeart/2018/2/layout/IconVerticalSolidList"/>
    <dgm:cxn modelId="{56439412-AA81-4F5C-A5F5-9FA46BB11AD4}" type="presParOf" srcId="{8405C40A-721F-41A2-87B1-9CCB30BEBEEF}" destId="{1CEBBD40-8BEE-4194-8ACA-25E2D0668994}" srcOrd="2" destOrd="0" presId="urn:microsoft.com/office/officeart/2018/2/layout/IconVerticalSolidList"/>
    <dgm:cxn modelId="{B787A447-FE02-49EA-ABEB-60A20002E021}" type="presParOf" srcId="{8405C40A-721F-41A2-87B1-9CCB30BEBEEF}" destId="{CB205270-9AB8-4AD4-9108-9CFA2593C831}" srcOrd="3" destOrd="0" presId="urn:microsoft.com/office/officeart/2018/2/layout/IconVerticalSolidList"/>
    <dgm:cxn modelId="{27AAAF12-7534-41DB-B98A-022A1CEE12E0}" type="presParOf" srcId="{202B5175-CFB7-4490-9F70-EB0D99C79AB6}" destId="{A5619AAC-537A-4B44-96AD-C77859220C6C}" srcOrd="3" destOrd="0" presId="urn:microsoft.com/office/officeart/2018/2/layout/IconVerticalSolidList"/>
    <dgm:cxn modelId="{31E216A0-F2E2-486B-BF83-DB352402B4C9}" type="presParOf" srcId="{202B5175-CFB7-4490-9F70-EB0D99C79AB6}" destId="{32A90EB8-6786-4BEF-AEF4-E98A07241BFC}" srcOrd="4" destOrd="0" presId="urn:microsoft.com/office/officeart/2018/2/layout/IconVerticalSolidList"/>
    <dgm:cxn modelId="{94963FCF-74D3-494A-9F54-253738CAD456}" type="presParOf" srcId="{32A90EB8-6786-4BEF-AEF4-E98A07241BFC}" destId="{2268D7E4-654F-4CDA-B351-B5849B08F87D}" srcOrd="0" destOrd="0" presId="urn:microsoft.com/office/officeart/2018/2/layout/IconVerticalSolidList"/>
    <dgm:cxn modelId="{4C6ACF4D-4F85-4A5C-A9E2-E7D47B75D873}" type="presParOf" srcId="{32A90EB8-6786-4BEF-AEF4-E98A07241BFC}" destId="{6F1CB18F-8019-4374-A0BF-DB96EAF3900D}" srcOrd="1" destOrd="0" presId="urn:microsoft.com/office/officeart/2018/2/layout/IconVerticalSolidList"/>
    <dgm:cxn modelId="{ADE5080E-0BE4-4138-A667-028CBAC1C96A}" type="presParOf" srcId="{32A90EB8-6786-4BEF-AEF4-E98A07241BFC}" destId="{18757841-D321-41FA-851E-9A14C89D258B}" srcOrd="2" destOrd="0" presId="urn:microsoft.com/office/officeart/2018/2/layout/IconVerticalSolidList"/>
    <dgm:cxn modelId="{8D8BFA38-E2C1-4BD0-8945-8A4D6C997EAE}" type="presParOf" srcId="{32A90EB8-6786-4BEF-AEF4-E98A07241BFC}" destId="{B7094DEF-A40A-48AB-9972-3FC4C26254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A9D31-3958-4C71-8EF3-9CFBBC2E55E9}">
      <dsp:nvSpPr>
        <dsp:cNvPr id="0" name=""/>
        <dsp:cNvSpPr/>
      </dsp:nvSpPr>
      <dsp:spPr>
        <a:xfrm>
          <a:off x="0" y="558"/>
          <a:ext cx="6496050" cy="13059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28DFDF-574C-42AC-A726-59A9E4D92799}">
      <dsp:nvSpPr>
        <dsp:cNvPr id="0" name=""/>
        <dsp:cNvSpPr/>
      </dsp:nvSpPr>
      <dsp:spPr>
        <a:xfrm>
          <a:off x="395054" y="294400"/>
          <a:ext cx="718281" cy="718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1C086E-0082-4DA3-80FD-7C2CDD0215D6}">
      <dsp:nvSpPr>
        <dsp:cNvPr id="0" name=""/>
        <dsp:cNvSpPr/>
      </dsp:nvSpPr>
      <dsp:spPr>
        <a:xfrm>
          <a:off x="1508391" y="558"/>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844550">
            <a:lnSpc>
              <a:spcPct val="90000"/>
            </a:lnSpc>
            <a:spcBef>
              <a:spcPct val="0"/>
            </a:spcBef>
            <a:spcAft>
              <a:spcPct val="35000"/>
            </a:spcAft>
            <a:buNone/>
          </a:pPr>
          <a:r>
            <a:rPr lang="en-US" sz="1900" b="0" i="0" kern="1200"/>
            <a:t>The purpose of these analyses is to identify predictive factors for overtay.</a:t>
          </a:r>
          <a:endParaRPr lang="en-US" sz="1900" kern="1200"/>
        </a:p>
      </dsp:txBody>
      <dsp:txXfrm>
        <a:off x="1508391" y="558"/>
        <a:ext cx="4987658" cy="1305966"/>
      </dsp:txXfrm>
    </dsp:sp>
    <dsp:sp modelId="{7A9E8E51-A18E-4B5F-A7A3-E37E434F9272}">
      <dsp:nvSpPr>
        <dsp:cNvPr id="0" name=""/>
        <dsp:cNvSpPr/>
      </dsp:nvSpPr>
      <dsp:spPr>
        <a:xfrm>
          <a:off x="0" y="1633016"/>
          <a:ext cx="6496050" cy="13059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F8EC17-A19E-4A7E-A5D6-584ACF2DE770}">
      <dsp:nvSpPr>
        <dsp:cNvPr id="0" name=""/>
        <dsp:cNvSpPr/>
      </dsp:nvSpPr>
      <dsp:spPr>
        <a:xfrm>
          <a:off x="395054" y="1926859"/>
          <a:ext cx="718281" cy="718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205270-9AB8-4AD4-9108-9CFA2593C831}">
      <dsp:nvSpPr>
        <dsp:cNvPr id="0" name=""/>
        <dsp:cNvSpPr/>
      </dsp:nvSpPr>
      <dsp:spPr>
        <a:xfrm>
          <a:off x="1508391" y="1633016"/>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844550">
            <a:lnSpc>
              <a:spcPct val="90000"/>
            </a:lnSpc>
            <a:spcBef>
              <a:spcPct val="0"/>
            </a:spcBef>
            <a:spcAft>
              <a:spcPct val="35000"/>
            </a:spcAft>
            <a:buNone/>
          </a:pPr>
          <a:r>
            <a:rPr lang="en-US" sz="1900" b="0" i="0" kern="1200" dirty="0"/>
            <a:t>Three diagnostic categories were examined: Circulatory, Infectious &amp; Parasitic Diseases, and Nervous System</a:t>
          </a:r>
          <a:endParaRPr lang="en-US" sz="1900" kern="1200" dirty="0"/>
        </a:p>
      </dsp:txBody>
      <dsp:txXfrm>
        <a:off x="1508391" y="1633016"/>
        <a:ext cx="4987658" cy="1305966"/>
      </dsp:txXfrm>
    </dsp:sp>
    <dsp:sp modelId="{2268D7E4-654F-4CDA-B351-B5849B08F87D}">
      <dsp:nvSpPr>
        <dsp:cNvPr id="0" name=""/>
        <dsp:cNvSpPr/>
      </dsp:nvSpPr>
      <dsp:spPr>
        <a:xfrm>
          <a:off x="0" y="3265475"/>
          <a:ext cx="6496050" cy="13059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1CB18F-8019-4374-A0BF-DB96EAF3900D}">
      <dsp:nvSpPr>
        <dsp:cNvPr id="0" name=""/>
        <dsp:cNvSpPr/>
      </dsp:nvSpPr>
      <dsp:spPr>
        <a:xfrm>
          <a:off x="395054" y="3559317"/>
          <a:ext cx="718281" cy="718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094DEF-A40A-48AB-9972-3FC4C26254C8}">
      <dsp:nvSpPr>
        <dsp:cNvPr id="0" name=""/>
        <dsp:cNvSpPr/>
      </dsp:nvSpPr>
      <dsp:spPr>
        <a:xfrm>
          <a:off x="1508391" y="3265475"/>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844550">
            <a:lnSpc>
              <a:spcPct val="90000"/>
            </a:lnSpc>
            <a:spcBef>
              <a:spcPct val="0"/>
            </a:spcBef>
            <a:spcAft>
              <a:spcPct val="35000"/>
            </a:spcAft>
            <a:buNone/>
          </a:pPr>
          <a:r>
            <a:rPr lang="en-US" sz="1900" b="0" i="0" kern="1200"/>
            <a:t>The data were also examined as a whole prior to being broken down into the three smaller subcategories.</a:t>
          </a:r>
          <a:endParaRPr lang="en-US" sz="1900" kern="1200"/>
        </a:p>
      </dsp:txBody>
      <dsp:txXfrm>
        <a:off x="1508391" y="3265475"/>
        <a:ext cx="4987658" cy="13059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7698A-EFAB-4ADA-967C-C1A585446652}" type="datetimeFigureOut">
              <a:rPr lang="en-US" smtClean="0"/>
              <a:t>9/16/2022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CE011-B003-4F55-9F01-E8261600C069}" type="slidenum">
              <a:rPr lang="en-US" smtClean="0"/>
              <a:t>‹#›</a:t>
            </a:fld>
            <a:endParaRPr lang="en-US"/>
          </a:p>
        </p:txBody>
      </p:sp>
    </p:spTree>
    <p:extLst>
      <p:ext uri="{BB962C8B-B14F-4D97-AF65-F5344CB8AC3E}">
        <p14:creationId xmlns:p14="http://schemas.microsoft.com/office/powerpoint/2010/main" val="3749351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analysis we first begin establishing the prediction model for overstay in the three major diagnostic categories; Circulatory System, Nervous System, and Infectious and Parasitic Disease. Using Rapid Miner Statistical Software, and using the auto model feature, the attributes found that support prediction are total ancillary cycle time hours, which is the sum of total time between all CT, MRI, US, and XR orders and scans, CT Max Cycle Time hours, which is the sum of time between CT orders and scans, MRI max cycle time hours which is the maximum amount of time between MRI orders and scans, and CT total cycle time hours which is the sum of time between CT orders and scans. We compute these attributes’ medians to have less skewed data, thus limiting outliers, in addition to Median Overstay, which is a newly created attribute that takes the difference of Vizient Expected Inpatient LOS and Albany Med’s Inpatient Length of Stay Number, which are already existing attributes in the dataset. We find that between these three diagnostic categories the median overstay is 4.23 days, the median CT max cycle time is 4.42 hours, median CT total cycle time is 7.37 hours, and what’s interesting is the median MRI max cycle is 0 hours, and yet the median total ancillary cycle time is 35.33 hours. In this comparison of cycle times, there is indication that there is a lack of efficiency in performing CT scans, except in the case of MRI scans. </a:t>
            </a:r>
          </a:p>
        </p:txBody>
      </p:sp>
      <p:sp>
        <p:nvSpPr>
          <p:cNvPr id="4" name="Slide Number Placeholder 3"/>
          <p:cNvSpPr>
            <a:spLocks noGrp="1"/>
          </p:cNvSpPr>
          <p:nvPr>
            <p:ph type="sldNum" sz="quarter" idx="5"/>
          </p:nvPr>
        </p:nvSpPr>
        <p:spPr/>
        <p:txBody>
          <a:bodyPr/>
          <a:lstStyle/>
          <a:p>
            <a:fld id="{69B6111F-DA23-4D21-8BAA-0B69C896E6F8}" type="slidenum">
              <a:rPr lang="en-US" smtClean="0"/>
              <a:t>3</a:t>
            </a:fld>
            <a:endParaRPr lang="en-US"/>
          </a:p>
        </p:txBody>
      </p:sp>
    </p:spTree>
    <p:extLst>
      <p:ext uri="{BB962C8B-B14F-4D97-AF65-F5344CB8AC3E}">
        <p14:creationId xmlns:p14="http://schemas.microsoft.com/office/powerpoint/2010/main" val="394070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begin to dissect these three major diagnostic categories separately and using Rapid Miner, it is found that random forest is the best model for prediction, and auto model finds that the important attributes that support prediction are CT total orders count which is the total number of orders for CT scan, X-ray total orders count which is the total number of orders for </a:t>
            </a:r>
            <a:r>
              <a:rPr lang="en-US" dirty="0" err="1"/>
              <a:t>xray</a:t>
            </a:r>
            <a:r>
              <a:rPr lang="en-US" dirty="0"/>
              <a:t> scan, and </a:t>
            </a:r>
            <a:r>
              <a:rPr lang="en-US" dirty="0" err="1"/>
              <a:t>xray</a:t>
            </a:r>
            <a:r>
              <a:rPr lang="en-US" dirty="0"/>
              <a:t> total performances count which is the total number of </a:t>
            </a:r>
            <a:r>
              <a:rPr lang="en-US" dirty="0" err="1"/>
              <a:t>xray</a:t>
            </a:r>
            <a:r>
              <a:rPr lang="en-US" dirty="0"/>
              <a:t> scans (or orders completed).</a:t>
            </a:r>
          </a:p>
        </p:txBody>
      </p:sp>
      <p:sp>
        <p:nvSpPr>
          <p:cNvPr id="4" name="Slide Number Placeholder 3"/>
          <p:cNvSpPr>
            <a:spLocks noGrp="1"/>
          </p:cNvSpPr>
          <p:nvPr>
            <p:ph type="sldNum" sz="quarter" idx="5"/>
          </p:nvPr>
        </p:nvSpPr>
        <p:spPr/>
        <p:txBody>
          <a:bodyPr/>
          <a:lstStyle/>
          <a:p>
            <a:fld id="{69B6111F-DA23-4D21-8BAA-0B69C896E6F8}" type="slidenum">
              <a:rPr lang="en-US" smtClean="0"/>
              <a:t>4</a:t>
            </a:fld>
            <a:endParaRPr lang="en-US"/>
          </a:p>
        </p:txBody>
      </p:sp>
    </p:spTree>
    <p:extLst>
      <p:ext uri="{BB962C8B-B14F-4D97-AF65-F5344CB8AC3E}">
        <p14:creationId xmlns:p14="http://schemas.microsoft.com/office/powerpoint/2010/main" val="3307171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Tableau statistical visualization software, I began to compare these attributes’ medians against overstay using line graphs. Taking a look at the top left corner, CT Total Orders Count &amp; Overstay, the median is 5 scans equating to 6.03 days, and after a total of 7 </a:t>
            </a:r>
            <a:r>
              <a:rPr lang="en-US" dirty="0" err="1"/>
              <a:t>ct</a:t>
            </a:r>
            <a:r>
              <a:rPr lang="en-US" dirty="0"/>
              <a:t> orders, the median overstay significantly increases. To the right of this graph, CT Max Cycle Time hours &amp; Overstay, the median is 5.8 hours, equating to 5.1 days, where there is great variance among patients. Bottom left compares X-ray total orders count &amp; overstay, where the median is 14 scans equating to 6.91 days. There are greater inconsistencies after 16 x-rays. Lastly, we compare X-ray total performances &amp; overstay, the median is 14 scans, equating to 6.98 days, and find x-ray total performances medians are consistent with that of x-ray total orders. There are greater inconsistencies after 15 x-rays.</a:t>
            </a:r>
          </a:p>
        </p:txBody>
      </p:sp>
      <p:sp>
        <p:nvSpPr>
          <p:cNvPr id="4" name="Slide Number Placeholder 3"/>
          <p:cNvSpPr>
            <a:spLocks noGrp="1"/>
          </p:cNvSpPr>
          <p:nvPr>
            <p:ph type="sldNum" sz="quarter" idx="5"/>
          </p:nvPr>
        </p:nvSpPr>
        <p:spPr/>
        <p:txBody>
          <a:bodyPr/>
          <a:lstStyle/>
          <a:p>
            <a:fld id="{69B6111F-DA23-4D21-8BAA-0B69C896E6F8}" type="slidenum">
              <a:rPr lang="en-US" smtClean="0"/>
              <a:t>5</a:t>
            </a:fld>
            <a:endParaRPr lang="en-US"/>
          </a:p>
        </p:txBody>
      </p:sp>
    </p:spTree>
    <p:extLst>
      <p:ext uri="{BB962C8B-B14F-4D97-AF65-F5344CB8AC3E}">
        <p14:creationId xmlns:p14="http://schemas.microsoft.com/office/powerpoint/2010/main" val="83838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recommendations for patient overstay with infectious and parasitic diseases is to keep the CT total orders count less than or equal to 7. CT Max Cycle time hours varies greatly among patients, much consideration should be to standardize the maximum time between orders and scans; staying consistent with the median, a maximum cycle time of 5.8 hours. X-ray total orders and x-ray performances compliment each other, the total scan orders and total scans completed should be less than or equal to 15. And CTs an X-rays contribute to an increases patient LOS; consideration should be had on using alternate means of imaging for diagnosing this disease such as ultrasound or MRI, when appropriate that is. </a:t>
            </a:r>
          </a:p>
        </p:txBody>
      </p:sp>
      <p:sp>
        <p:nvSpPr>
          <p:cNvPr id="4" name="Slide Number Placeholder 3"/>
          <p:cNvSpPr>
            <a:spLocks noGrp="1"/>
          </p:cNvSpPr>
          <p:nvPr>
            <p:ph type="sldNum" sz="quarter" idx="5"/>
          </p:nvPr>
        </p:nvSpPr>
        <p:spPr/>
        <p:txBody>
          <a:bodyPr/>
          <a:lstStyle/>
          <a:p>
            <a:fld id="{69B6111F-DA23-4D21-8BAA-0B69C896E6F8}" type="slidenum">
              <a:rPr lang="en-US" smtClean="0"/>
              <a:t>6</a:t>
            </a:fld>
            <a:endParaRPr lang="en-US"/>
          </a:p>
        </p:txBody>
      </p:sp>
    </p:spTree>
    <p:extLst>
      <p:ext uri="{BB962C8B-B14F-4D97-AF65-F5344CB8AC3E}">
        <p14:creationId xmlns:p14="http://schemas.microsoft.com/office/powerpoint/2010/main" val="3113653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6CE011-B003-4F55-9F01-E8261600C069}" type="slidenum">
              <a:rPr lang="en-US" smtClean="0"/>
              <a:t>7</a:t>
            </a:fld>
            <a:endParaRPr lang="en-US"/>
          </a:p>
        </p:txBody>
      </p:sp>
    </p:spTree>
    <p:extLst>
      <p:ext uri="{BB962C8B-B14F-4D97-AF65-F5344CB8AC3E}">
        <p14:creationId xmlns:p14="http://schemas.microsoft.com/office/powerpoint/2010/main" val="964534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visuals seen here, we see the relationship</a:t>
            </a:r>
            <a:r>
              <a:rPr lang="en-US" baseline="0" dirty="0"/>
              <a:t> of factors affecting overstay for patients with primary admission diagnoses related to the circulatory system. Based on the generalized linear model, we see that three of the five predictive factors involve the total amount of time from the moment the imaging order is submitted by the provider and the time the time the order is completed (</a:t>
            </a:r>
            <a:r>
              <a:rPr lang="en-US" sz="1200" dirty="0" err="1">
                <a:effectLst/>
              </a:rPr>
              <a:t>CTTotalCycleTimeHRS</a:t>
            </a:r>
            <a:r>
              <a:rPr lang="en-US" sz="1000" dirty="0">
                <a:effectLst/>
                <a:latin typeface="Calibri" panose="020F0502020204030204" pitchFamily="34" charset="0"/>
                <a:cs typeface="Times New Roman" panose="02020603050405020304" pitchFamily="18" charset="0"/>
              </a:rPr>
              <a:t>, </a:t>
            </a:r>
            <a:r>
              <a:rPr lang="en-US" sz="1200" dirty="0" err="1">
                <a:effectLst/>
              </a:rPr>
              <a:t>USTotalCycleTimeHRS</a:t>
            </a:r>
            <a:r>
              <a:rPr lang="en-US" sz="1000" baseline="0" dirty="0">
                <a:effectLst/>
                <a:latin typeface="Calibri" panose="020F0502020204030204" pitchFamily="34" charset="0"/>
                <a:cs typeface="Times New Roman" panose="02020603050405020304" pitchFamily="18" charset="0"/>
              </a:rPr>
              <a:t> &amp; </a:t>
            </a:r>
            <a:r>
              <a:rPr lang="en-US" sz="1200" dirty="0" err="1">
                <a:effectLst/>
              </a:rPr>
              <a:t>CTAvgCycleTimeHRS</a:t>
            </a:r>
            <a:r>
              <a:rPr lang="en-US" baseline="0" dirty="0"/>
              <a:t>).  The histogram in the bottom left shows one example of how increased imaging cycle time relates to overstay. This may be a function of a delay of diagnosis due to delay between the imaging order being entered and the imaging being completed. This can result in delay of treatment and, thus, delay of care and worsened patient outcomes.</a:t>
            </a:r>
          </a:p>
          <a:p>
            <a:endParaRPr lang="en-US" baseline="0" dirty="0"/>
          </a:p>
          <a:p>
            <a:r>
              <a:rPr lang="en-US" baseline="0" dirty="0"/>
              <a:t>The </a:t>
            </a:r>
            <a:r>
              <a:rPr lang="en-US" baseline="0" dirty="0" err="1"/>
              <a:t>treemap</a:t>
            </a:r>
            <a:r>
              <a:rPr lang="en-US" baseline="0" dirty="0"/>
              <a:t> in the lower righthand corner shows the primary circulatory system diagnosis in relation to their respective median overstay. The darker blue and larger the rectangle the longer the associated overstay.</a:t>
            </a:r>
          </a:p>
          <a:p>
            <a:endParaRPr lang="en-US" baseline="0" dirty="0"/>
          </a:p>
          <a:p>
            <a:r>
              <a:rPr lang="en-US" baseline="0" dirty="0"/>
              <a:t>The upper righthand corner shows us the associated median overstay for each age group. Pediatric patients, ages 17 and younger is associated with the longest median overstay.</a:t>
            </a:r>
          </a:p>
          <a:p>
            <a:endParaRPr lang="en-US" baseline="0" dirty="0"/>
          </a:p>
          <a:p>
            <a:r>
              <a:rPr lang="en-US" baseline="0" dirty="0"/>
              <a:t>The histogram in the upper left-hand corner displays the total count of MRIs ordered and median overstay. Based on this, patients who receive orders for two or more MRIs may be prone to longer overstay. The higher number of MRIs required may be indicative of more complicated diseases states. Thus, these patients may benefit from closer medical or case management.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A46CE011-B003-4F55-9F01-E8261600C069}" type="slidenum">
              <a:rPr lang="en-US" smtClean="0"/>
              <a:t>9</a:t>
            </a:fld>
            <a:endParaRPr lang="en-US"/>
          </a:p>
        </p:txBody>
      </p:sp>
    </p:spTree>
    <p:extLst>
      <p:ext uri="{BB962C8B-B14F-4D97-AF65-F5344CB8AC3E}">
        <p14:creationId xmlns:p14="http://schemas.microsoft.com/office/powerpoint/2010/main" val="3241472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6CE011-B003-4F55-9F01-E8261600C069}" type="slidenum">
              <a:rPr lang="en-US" smtClean="0"/>
              <a:t>15</a:t>
            </a:fld>
            <a:endParaRPr lang="en-US"/>
          </a:p>
        </p:txBody>
      </p:sp>
    </p:spTree>
    <p:extLst>
      <p:ext uri="{BB962C8B-B14F-4D97-AF65-F5344CB8AC3E}">
        <p14:creationId xmlns:p14="http://schemas.microsoft.com/office/powerpoint/2010/main" val="3576309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4CCCFB-FFFB-4D34-8F9B-CEB5428E3FED}"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98409-2451-4664-A6C3-025FF3342F5B}" type="slidenum">
              <a:rPr lang="en-US" smtClean="0"/>
              <a:t>‹#›</a:t>
            </a:fld>
            <a:endParaRPr lang="en-US"/>
          </a:p>
        </p:txBody>
      </p:sp>
    </p:spTree>
    <p:extLst>
      <p:ext uri="{BB962C8B-B14F-4D97-AF65-F5344CB8AC3E}">
        <p14:creationId xmlns:p14="http://schemas.microsoft.com/office/powerpoint/2010/main" val="2011998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4CCCFB-FFFB-4D34-8F9B-CEB5428E3FED}"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98409-2451-4664-A6C3-025FF3342F5B}" type="slidenum">
              <a:rPr lang="en-US" smtClean="0"/>
              <a:t>‹#›</a:t>
            </a:fld>
            <a:endParaRPr lang="en-US"/>
          </a:p>
        </p:txBody>
      </p:sp>
    </p:spTree>
    <p:extLst>
      <p:ext uri="{BB962C8B-B14F-4D97-AF65-F5344CB8AC3E}">
        <p14:creationId xmlns:p14="http://schemas.microsoft.com/office/powerpoint/2010/main" val="2522110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4CCCFB-FFFB-4D34-8F9B-CEB5428E3FED}"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98409-2451-4664-A6C3-025FF3342F5B}" type="slidenum">
              <a:rPr lang="en-US" smtClean="0"/>
              <a:t>‹#›</a:t>
            </a:fld>
            <a:endParaRPr lang="en-US"/>
          </a:p>
        </p:txBody>
      </p:sp>
    </p:spTree>
    <p:extLst>
      <p:ext uri="{BB962C8B-B14F-4D97-AF65-F5344CB8AC3E}">
        <p14:creationId xmlns:p14="http://schemas.microsoft.com/office/powerpoint/2010/main" val="281784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4CCCFB-FFFB-4D34-8F9B-CEB5428E3FED}"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98409-2451-4664-A6C3-025FF3342F5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85516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CCCFB-FFFB-4D34-8F9B-CEB5428E3FED}"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98409-2451-4664-A6C3-025FF3342F5B}" type="slidenum">
              <a:rPr lang="en-US" smtClean="0"/>
              <a:t>‹#›</a:t>
            </a:fld>
            <a:endParaRPr lang="en-US"/>
          </a:p>
        </p:txBody>
      </p:sp>
    </p:spTree>
    <p:extLst>
      <p:ext uri="{BB962C8B-B14F-4D97-AF65-F5344CB8AC3E}">
        <p14:creationId xmlns:p14="http://schemas.microsoft.com/office/powerpoint/2010/main" val="2752691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4CCCFB-FFFB-4D34-8F9B-CEB5428E3FED}" type="datetimeFigureOut">
              <a:rPr lang="en-US" smtClean="0"/>
              <a:t>9/16/2022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98409-2451-4664-A6C3-025FF3342F5B}" type="slidenum">
              <a:rPr lang="en-US" smtClean="0"/>
              <a:t>‹#›</a:t>
            </a:fld>
            <a:endParaRPr lang="en-US"/>
          </a:p>
        </p:txBody>
      </p:sp>
    </p:spTree>
    <p:extLst>
      <p:ext uri="{BB962C8B-B14F-4D97-AF65-F5344CB8AC3E}">
        <p14:creationId xmlns:p14="http://schemas.microsoft.com/office/powerpoint/2010/main" val="3196452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4CCCFB-FFFB-4D34-8F9B-CEB5428E3FED}" type="datetimeFigureOut">
              <a:rPr lang="en-US" smtClean="0"/>
              <a:t>9/16/2022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98409-2451-4664-A6C3-025FF3342F5B}" type="slidenum">
              <a:rPr lang="en-US" smtClean="0"/>
              <a:t>‹#›</a:t>
            </a:fld>
            <a:endParaRPr lang="en-US"/>
          </a:p>
        </p:txBody>
      </p:sp>
    </p:spTree>
    <p:extLst>
      <p:ext uri="{BB962C8B-B14F-4D97-AF65-F5344CB8AC3E}">
        <p14:creationId xmlns:p14="http://schemas.microsoft.com/office/powerpoint/2010/main" val="2256732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CCCFB-FFFB-4D34-8F9B-CEB5428E3FED}"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98409-2451-4664-A6C3-025FF3342F5B}" type="slidenum">
              <a:rPr lang="en-US" smtClean="0"/>
              <a:t>‹#›</a:t>
            </a:fld>
            <a:endParaRPr lang="en-US"/>
          </a:p>
        </p:txBody>
      </p:sp>
    </p:spTree>
    <p:extLst>
      <p:ext uri="{BB962C8B-B14F-4D97-AF65-F5344CB8AC3E}">
        <p14:creationId xmlns:p14="http://schemas.microsoft.com/office/powerpoint/2010/main" val="650806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CCCFB-FFFB-4D34-8F9B-CEB5428E3FED}"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98409-2451-4664-A6C3-025FF3342F5B}" type="slidenum">
              <a:rPr lang="en-US" smtClean="0"/>
              <a:t>‹#›</a:t>
            </a:fld>
            <a:endParaRPr lang="en-US"/>
          </a:p>
        </p:txBody>
      </p:sp>
    </p:spTree>
    <p:extLst>
      <p:ext uri="{BB962C8B-B14F-4D97-AF65-F5344CB8AC3E}">
        <p14:creationId xmlns:p14="http://schemas.microsoft.com/office/powerpoint/2010/main" val="363390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34CCCFB-FFFB-4D34-8F9B-CEB5428E3FED}"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98409-2451-4664-A6C3-025FF3342F5B}" type="slidenum">
              <a:rPr lang="en-US" smtClean="0"/>
              <a:t>‹#›</a:t>
            </a:fld>
            <a:endParaRPr lang="en-US"/>
          </a:p>
        </p:txBody>
      </p:sp>
    </p:spTree>
    <p:extLst>
      <p:ext uri="{BB962C8B-B14F-4D97-AF65-F5344CB8AC3E}">
        <p14:creationId xmlns:p14="http://schemas.microsoft.com/office/powerpoint/2010/main" val="243157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CCCFB-FFFB-4D34-8F9B-CEB5428E3FED}"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98409-2451-4664-A6C3-025FF3342F5B}" type="slidenum">
              <a:rPr lang="en-US" smtClean="0"/>
              <a:t>‹#›</a:t>
            </a:fld>
            <a:endParaRPr lang="en-US"/>
          </a:p>
        </p:txBody>
      </p:sp>
    </p:spTree>
    <p:extLst>
      <p:ext uri="{BB962C8B-B14F-4D97-AF65-F5344CB8AC3E}">
        <p14:creationId xmlns:p14="http://schemas.microsoft.com/office/powerpoint/2010/main" val="216861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4CCCFB-FFFB-4D34-8F9B-CEB5428E3FED}"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98409-2451-4664-A6C3-025FF3342F5B}" type="slidenum">
              <a:rPr lang="en-US" smtClean="0"/>
              <a:t>‹#›</a:t>
            </a:fld>
            <a:endParaRPr lang="en-US"/>
          </a:p>
        </p:txBody>
      </p:sp>
    </p:spTree>
    <p:extLst>
      <p:ext uri="{BB962C8B-B14F-4D97-AF65-F5344CB8AC3E}">
        <p14:creationId xmlns:p14="http://schemas.microsoft.com/office/powerpoint/2010/main" val="1971184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4CCCFB-FFFB-4D34-8F9B-CEB5428E3FED}" type="datetimeFigureOut">
              <a:rPr lang="en-US" smtClean="0"/>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98409-2451-4664-A6C3-025FF3342F5B}" type="slidenum">
              <a:rPr lang="en-US" smtClean="0"/>
              <a:t>‹#›</a:t>
            </a:fld>
            <a:endParaRPr lang="en-US"/>
          </a:p>
        </p:txBody>
      </p:sp>
    </p:spTree>
    <p:extLst>
      <p:ext uri="{BB962C8B-B14F-4D97-AF65-F5344CB8AC3E}">
        <p14:creationId xmlns:p14="http://schemas.microsoft.com/office/powerpoint/2010/main" val="411126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34CCCFB-FFFB-4D34-8F9B-CEB5428E3FED}" type="datetimeFigureOut">
              <a:rPr lang="en-US" smtClean="0"/>
              <a:t>9/16/2022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1798409-2451-4664-A6C3-025FF3342F5B}" type="slidenum">
              <a:rPr lang="en-US" smtClean="0"/>
              <a:t>‹#›</a:t>
            </a:fld>
            <a:endParaRPr lang="en-US"/>
          </a:p>
        </p:txBody>
      </p:sp>
    </p:spTree>
    <p:extLst>
      <p:ext uri="{BB962C8B-B14F-4D97-AF65-F5344CB8AC3E}">
        <p14:creationId xmlns:p14="http://schemas.microsoft.com/office/powerpoint/2010/main" val="3112211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34CCCFB-FFFB-4D34-8F9B-CEB5428E3FED}" type="datetimeFigureOut">
              <a:rPr lang="en-US" smtClean="0"/>
              <a:t>9/16/2022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1798409-2451-4664-A6C3-025FF3342F5B}" type="slidenum">
              <a:rPr lang="en-US" smtClean="0"/>
              <a:t>‹#›</a:t>
            </a:fld>
            <a:endParaRPr lang="en-US"/>
          </a:p>
        </p:txBody>
      </p:sp>
    </p:spTree>
    <p:extLst>
      <p:ext uri="{BB962C8B-B14F-4D97-AF65-F5344CB8AC3E}">
        <p14:creationId xmlns:p14="http://schemas.microsoft.com/office/powerpoint/2010/main" val="227143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34CCCFB-FFFB-4D34-8F9B-CEB5428E3FED}" type="datetimeFigureOut">
              <a:rPr lang="en-US" smtClean="0"/>
              <a:t>9/16/2022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1798409-2451-4664-A6C3-025FF3342F5B}" type="slidenum">
              <a:rPr lang="en-US" smtClean="0"/>
              <a:t>‹#›</a:t>
            </a:fld>
            <a:endParaRPr lang="en-US"/>
          </a:p>
        </p:txBody>
      </p:sp>
    </p:spTree>
    <p:extLst>
      <p:ext uri="{BB962C8B-B14F-4D97-AF65-F5344CB8AC3E}">
        <p14:creationId xmlns:p14="http://schemas.microsoft.com/office/powerpoint/2010/main" val="14614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4CCCFB-FFFB-4D34-8F9B-CEB5428E3FED}"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98409-2451-4664-A6C3-025FF3342F5B}" type="slidenum">
              <a:rPr lang="en-US" smtClean="0"/>
              <a:t>‹#›</a:t>
            </a:fld>
            <a:endParaRPr lang="en-US"/>
          </a:p>
        </p:txBody>
      </p:sp>
    </p:spTree>
    <p:extLst>
      <p:ext uri="{BB962C8B-B14F-4D97-AF65-F5344CB8AC3E}">
        <p14:creationId xmlns:p14="http://schemas.microsoft.com/office/powerpoint/2010/main" val="334546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34CCCFB-FFFB-4D34-8F9B-CEB5428E3FED}" type="datetimeFigureOut">
              <a:rPr lang="en-US" smtClean="0"/>
              <a:t>9/16/2022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798409-2451-4664-A6C3-025FF3342F5B}" type="slidenum">
              <a:rPr lang="en-US" smtClean="0"/>
              <a:t>‹#›</a:t>
            </a:fld>
            <a:endParaRPr lang="en-US"/>
          </a:p>
        </p:txBody>
      </p:sp>
    </p:spTree>
    <p:extLst>
      <p:ext uri="{BB962C8B-B14F-4D97-AF65-F5344CB8AC3E}">
        <p14:creationId xmlns:p14="http://schemas.microsoft.com/office/powerpoint/2010/main" val="316587773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esk with stethoscope and computer keyboard">
            <a:extLst>
              <a:ext uri="{FF2B5EF4-FFF2-40B4-BE49-F238E27FC236}">
                <a16:creationId xmlns:a16="http://schemas.microsoft.com/office/drawing/2014/main" id="{EB4D8495-060B-4202-A309-3F634E9C2349}"/>
              </a:ext>
            </a:extLst>
          </p:cNvPr>
          <p:cNvPicPr>
            <a:picLocks noChangeAspect="1"/>
          </p:cNvPicPr>
          <p:nvPr/>
        </p:nvPicPr>
        <p:blipFill rotWithShape="1">
          <a:blip r:embed="rId2">
            <a:duotone>
              <a:prstClr val="black"/>
              <a:prstClr val="white"/>
            </a:duotone>
          </a:blip>
          <a:srcRect l="31233" r="-2" b="-2"/>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ECB27C1B-CA19-478F-A023-EE4DECA94A54}"/>
              </a:ext>
            </a:extLst>
          </p:cNvPr>
          <p:cNvSpPr>
            <a:spLocks noGrp="1"/>
          </p:cNvSpPr>
          <p:nvPr>
            <p:ph type="ctrTitle"/>
          </p:nvPr>
        </p:nvSpPr>
        <p:spPr>
          <a:xfrm>
            <a:off x="668866" y="1678666"/>
            <a:ext cx="5123515" cy="2369093"/>
          </a:xfrm>
        </p:spPr>
        <p:txBody>
          <a:bodyPr>
            <a:normAutofit fontScale="90000"/>
          </a:bodyPr>
          <a:lstStyle/>
          <a:p>
            <a:r>
              <a:rPr lang="en-US" sz="4800" dirty="0"/>
              <a:t>Albany Med–Predicting Factors Influencing Length of Stay</a:t>
            </a:r>
          </a:p>
        </p:txBody>
      </p:sp>
      <p:sp>
        <p:nvSpPr>
          <p:cNvPr id="3" name="Subtitle 2">
            <a:extLst>
              <a:ext uri="{FF2B5EF4-FFF2-40B4-BE49-F238E27FC236}">
                <a16:creationId xmlns:a16="http://schemas.microsoft.com/office/drawing/2014/main" id="{8D96B6FE-1B85-4AE9-A5E8-CDBF5D9F1E49}"/>
              </a:ext>
            </a:extLst>
          </p:cNvPr>
          <p:cNvSpPr>
            <a:spLocks noGrp="1"/>
          </p:cNvSpPr>
          <p:nvPr>
            <p:ph type="subTitle" idx="1"/>
          </p:nvPr>
        </p:nvSpPr>
        <p:spPr>
          <a:xfrm>
            <a:off x="677335" y="4050831"/>
            <a:ext cx="5767853" cy="2518645"/>
          </a:xfrm>
        </p:spPr>
        <p:txBody>
          <a:bodyPr>
            <a:normAutofit/>
          </a:bodyPr>
          <a:lstStyle/>
          <a:p>
            <a:r>
              <a:rPr lang="en-US" sz="1200" dirty="0"/>
              <a:t>Katelin Fugon &lt;fugonkj@clarkson.edu&gt;, </a:t>
            </a:r>
          </a:p>
          <a:p>
            <a:r>
              <a:rPr lang="en-US" sz="1200" dirty="0"/>
              <a:t>Edilawit </a:t>
            </a:r>
            <a:r>
              <a:rPr lang="en-US" sz="1200" dirty="0" err="1"/>
              <a:t>Gebreselassie</a:t>
            </a:r>
            <a:r>
              <a:rPr lang="en-US" sz="1200" dirty="0"/>
              <a:t> &lt;gebreses@clarkson.edu&gt;,</a:t>
            </a:r>
            <a:br>
              <a:rPr lang="en-US" sz="1200" dirty="0"/>
            </a:br>
            <a:endParaRPr lang="en-US" sz="1200" dirty="0"/>
          </a:p>
          <a:p>
            <a:r>
              <a:rPr lang="en-US" sz="1200" dirty="0"/>
              <a:t>Sarah Mastrolia &lt;mastrosm@clarkson.edu</a:t>
            </a:r>
          </a:p>
          <a:p>
            <a:r>
              <a:rPr lang="en-US" sz="1200" dirty="0"/>
              <a:t>HC643</a:t>
            </a:r>
          </a:p>
          <a:p>
            <a:r>
              <a:rPr lang="en-US" sz="1200" dirty="0"/>
              <a:t>July 2021</a:t>
            </a:r>
          </a:p>
        </p:txBody>
      </p:sp>
    </p:spTree>
    <p:extLst>
      <p:ext uri="{BB962C8B-B14F-4D97-AF65-F5344CB8AC3E}">
        <p14:creationId xmlns:p14="http://schemas.microsoft.com/office/powerpoint/2010/main" val="88248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1500"/>
                                  </p:stCondLst>
                                  <p:iterate>
                                    <p:tmPct val="10000"/>
                                  </p:iterate>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7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1500"/>
                                  </p:stCondLst>
                                  <p:iterate>
                                    <p:tmPct val="10000"/>
                                  </p:iterate>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700"/>
                                        <p:tgtEl>
                                          <p:spTgt spid="3">
                                            <p:txEl>
                                              <p:pRg st="4" end="4"/>
                                            </p:txEl>
                                          </p:spTgt>
                                        </p:tgtEl>
                                      </p:cBhvr>
                                    </p:animEffect>
                                  </p:childTnLst>
                                </p:cTn>
                              </p:par>
                              <p:par>
                                <p:cTn id="24" presetID="10" presetClass="entr" presetSubtype="0" fill="hold" grpId="0" nodeType="withEffect">
                                  <p:stCondLst>
                                    <p:cond delay="1000"/>
                                  </p:stCondLst>
                                  <p:iterate>
                                    <p:tmPct val="10000"/>
                                  </p:iterate>
                                  <p:childTnLst>
                                    <p:set>
                                      <p:cBhvr>
                                        <p:cTn id="25" dur="1" fill="hold">
                                          <p:stCondLst>
                                            <p:cond delay="0"/>
                                          </p:stCondLst>
                                        </p:cTn>
                                        <p:tgtEl>
                                          <p:spTgt spid="2"/>
                                        </p:tgtEl>
                                        <p:attrNameLst>
                                          <p:attrName>style.visibility</p:attrName>
                                        </p:attrNameLst>
                                      </p:cBhvr>
                                      <p:to>
                                        <p:strVal val="visible"/>
                                      </p:to>
                                    </p:set>
                                    <p:animEffect transition="in" filter="fade">
                                      <p:cBhvr>
                                        <p:cTn id="26"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AB125-A694-413B-8294-81612B97CA42}"/>
              </a:ext>
            </a:extLst>
          </p:cNvPr>
          <p:cNvSpPr>
            <a:spLocks noGrp="1"/>
          </p:cNvSpPr>
          <p:nvPr>
            <p:ph type="title"/>
          </p:nvPr>
        </p:nvSpPr>
        <p:spPr/>
        <p:txBody>
          <a:bodyPr/>
          <a:lstStyle/>
          <a:p>
            <a:r>
              <a:rPr lang="en-US" dirty="0"/>
              <a:t>Recommendations – Circulatory System</a:t>
            </a:r>
          </a:p>
        </p:txBody>
      </p:sp>
      <p:sp>
        <p:nvSpPr>
          <p:cNvPr id="3" name="Content Placeholder 2">
            <a:extLst>
              <a:ext uri="{FF2B5EF4-FFF2-40B4-BE49-F238E27FC236}">
                <a16:creationId xmlns:a16="http://schemas.microsoft.com/office/drawing/2014/main" id="{B1FC7366-E7B9-4B25-90A6-BC1DB7D088EF}"/>
              </a:ext>
            </a:extLst>
          </p:cNvPr>
          <p:cNvSpPr>
            <a:spLocks noGrp="1"/>
          </p:cNvSpPr>
          <p:nvPr>
            <p:ph idx="1"/>
          </p:nvPr>
        </p:nvSpPr>
        <p:spPr/>
        <p:txBody>
          <a:bodyPr/>
          <a:lstStyle/>
          <a:p>
            <a:r>
              <a:rPr lang="en-US" dirty="0"/>
              <a:t>Reduce time between imaging order entry and order completion</a:t>
            </a:r>
          </a:p>
          <a:p>
            <a:pPr lvl="1"/>
            <a:r>
              <a:rPr lang="en-US" dirty="0"/>
              <a:t>Could use the reasoning to advocate for more ultrasound and CT technician staffing </a:t>
            </a:r>
            <a:r>
              <a:rPr lang="en-US" dirty="0">
                <a:sym typeface="Wingdings" panose="05000000000000000000" pitchFamily="2" charset="2"/>
              </a:rPr>
              <a:t> could reduce turn around time  reduction in overstay</a:t>
            </a:r>
            <a:endParaRPr lang="en-US" dirty="0"/>
          </a:p>
          <a:p>
            <a:r>
              <a:rPr lang="en-US" dirty="0"/>
              <a:t>Flag patients who receive orders for a certain number MRIs for additional case management</a:t>
            </a:r>
          </a:p>
          <a:p>
            <a:pPr lvl="1"/>
            <a:r>
              <a:rPr lang="en-US" dirty="0"/>
              <a:t>Receiving two MRI orders is associated median overstay of 9 days</a:t>
            </a:r>
          </a:p>
          <a:p>
            <a:pPr lvl="1"/>
            <a:r>
              <a:rPr lang="en-US" dirty="0"/>
              <a:t>Interventions to reduce excessive length of stay in these patients can reduce median overstay</a:t>
            </a:r>
          </a:p>
          <a:p>
            <a:r>
              <a:rPr lang="en-US" dirty="0"/>
              <a:t>Assign pediatric patients additional case management to identify factors that could contribute to unnecessary excessive LOS</a:t>
            </a:r>
          </a:p>
        </p:txBody>
      </p:sp>
    </p:spTree>
    <p:extLst>
      <p:ext uri="{BB962C8B-B14F-4D97-AF65-F5344CB8AC3E}">
        <p14:creationId xmlns:p14="http://schemas.microsoft.com/office/powerpoint/2010/main" val="1872558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3448-52DD-6345-AB7B-AC106956874F}"/>
              </a:ext>
            </a:extLst>
          </p:cNvPr>
          <p:cNvSpPr>
            <a:spLocks noGrp="1"/>
          </p:cNvSpPr>
          <p:nvPr>
            <p:ph type="title"/>
          </p:nvPr>
        </p:nvSpPr>
        <p:spPr>
          <a:xfrm>
            <a:off x="838200" y="365126"/>
            <a:ext cx="10515600" cy="995842"/>
          </a:xfrm>
        </p:spPr>
        <p:txBody>
          <a:bodyPr/>
          <a:lstStyle/>
          <a:p>
            <a:r>
              <a:rPr lang="en-US" dirty="0">
                <a:ln w="0"/>
                <a:solidFill>
                  <a:schemeClr val="tx1"/>
                </a:solidFill>
                <a:effectLst>
                  <a:outerShdw blurRad="38100" dist="25400" dir="5400000" algn="ctr" rotWithShape="0">
                    <a:srgbClr val="6E747A">
                      <a:alpha val="43000"/>
                    </a:srgbClr>
                  </a:outerShdw>
                </a:effectLst>
                <a:latin typeface="+mn-lt"/>
                <a:cs typeface="Times New Roman" panose="02020603050405020304" pitchFamily="18" charset="0"/>
              </a:rPr>
              <a:t>Nervous System Prediction Model</a:t>
            </a:r>
            <a:endParaRPr lang="en-US" dirty="0">
              <a:solidFill>
                <a:schemeClr val="tx1"/>
              </a:solidFill>
              <a:latin typeface="+mn-lt"/>
            </a:endParaRPr>
          </a:p>
        </p:txBody>
      </p:sp>
      <p:sp>
        <p:nvSpPr>
          <p:cNvPr id="3" name="Content Placeholder 2">
            <a:extLst>
              <a:ext uri="{FF2B5EF4-FFF2-40B4-BE49-F238E27FC236}">
                <a16:creationId xmlns:a16="http://schemas.microsoft.com/office/drawing/2014/main" id="{EDA73143-19DE-E84C-BC62-DAF182659EC9}"/>
              </a:ext>
            </a:extLst>
          </p:cNvPr>
          <p:cNvSpPr>
            <a:spLocks noGrp="1"/>
          </p:cNvSpPr>
          <p:nvPr>
            <p:ph idx="1"/>
          </p:nvPr>
        </p:nvSpPr>
        <p:spPr>
          <a:xfrm>
            <a:off x="838200" y="1573619"/>
            <a:ext cx="10515600" cy="4603344"/>
          </a:xfrm>
        </p:spPr>
        <p:txBody>
          <a:bodyPr>
            <a:normAutofit lnSpcReduction="10000"/>
          </a:bodyPr>
          <a:lstStyle/>
          <a:p>
            <a:pPr>
              <a:lnSpc>
                <a:spcPct val="170000"/>
              </a:lnSpc>
            </a:pPr>
            <a:r>
              <a:rPr lang="en-US" dirty="0"/>
              <a:t>Best predictor: Decision Tree Model </a:t>
            </a:r>
          </a:p>
          <a:p>
            <a:pPr>
              <a:lnSpc>
                <a:spcPct val="170000"/>
              </a:lnSpc>
            </a:pPr>
            <a:r>
              <a:rPr lang="en-US" dirty="0"/>
              <a:t>Critical Attributes:</a:t>
            </a:r>
          </a:p>
          <a:p>
            <a:pPr lvl="1">
              <a:lnSpc>
                <a:spcPct val="170000"/>
              </a:lnSpc>
            </a:pPr>
            <a:r>
              <a:rPr lang="en-US" dirty="0"/>
              <a:t>X-</a:t>
            </a:r>
            <a:r>
              <a:rPr lang="en-US" dirty="0" err="1"/>
              <a:t>rayTotalPerformanceCNT</a:t>
            </a:r>
            <a:br>
              <a:rPr lang="en-US" dirty="0"/>
            </a:br>
            <a:r>
              <a:rPr lang="en-US" dirty="0"/>
              <a:t>	Total number of x-ray (XR) scans.</a:t>
            </a:r>
          </a:p>
          <a:p>
            <a:pPr lvl="1">
              <a:lnSpc>
                <a:spcPct val="170000"/>
              </a:lnSpc>
            </a:pPr>
            <a:r>
              <a:rPr lang="en-US" dirty="0" err="1"/>
              <a:t>CTTotalOrdersCNT</a:t>
            </a:r>
            <a:endParaRPr lang="en-US" dirty="0"/>
          </a:p>
          <a:p>
            <a:pPr marL="457200" lvl="1" indent="0">
              <a:lnSpc>
                <a:spcPct val="170000"/>
              </a:lnSpc>
              <a:buNone/>
            </a:pPr>
            <a:r>
              <a:rPr lang="en-US" dirty="0"/>
              <a:t>	Total number of orders for computerized tomography (CT) scan.</a:t>
            </a:r>
          </a:p>
          <a:p>
            <a:pPr lvl="1">
              <a:lnSpc>
                <a:spcPct val="170000"/>
              </a:lnSpc>
            </a:pPr>
            <a:r>
              <a:rPr lang="en-US" dirty="0"/>
              <a:t>X-</a:t>
            </a:r>
            <a:r>
              <a:rPr lang="en-US" dirty="0" err="1"/>
              <a:t>rayTotalOrdesCNT</a:t>
            </a:r>
            <a:endParaRPr lang="en-US" dirty="0"/>
          </a:p>
          <a:p>
            <a:pPr marL="457200" lvl="1" indent="0">
              <a:lnSpc>
                <a:spcPct val="170000"/>
              </a:lnSpc>
              <a:buNone/>
            </a:pPr>
            <a:r>
              <a:rPr lang="en-US" dirty="0"/>
              <a:t>	Total number of orders for x-ray (XR) scan.</a:t>
            </a:r>
          </a:p>
          <a:p>
            <a:pPr marL="0" indent="0">
              <a:buNone/>
            </a:pPr>
            <a:endParaRPr lang="en-US" dirty="0"/>
          </a:p>
        </p:txBody>
      </p:sp>
    </p:spTree>
    <p:extLst>
      <p:ext uri="{BB962C8B-B14F-4D97-AF65-F5344CB8AC3E}">
        <p14:creationId xmlns:p14="http://schemas.microsoft.com/office/powerpoint/2010/main" val="1635438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2" descr="Sheet 1">
            <a:extLst>
              <a:ext uri="{FF2B5EF4-FFF2-40B4-BE49-F238E27FC236}">
                <a16:creationId xmlns:a16="http://schemas.microsoft.com/office/drawing/2014/main" id="{8F7B1085-24FF-514F-B4CE-B9BFC1E66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38" y="141243"/>
            <a:ext cx="5207866" cy="3085661"/>
          </a:xfrm>
          <a:prstGeom prst="rect">
            <a:avLst/>
          </a:prstGeom>
        </p:spPr>
      </p:pic>
      <p:pic>
        <p:nvPicPr>
          <p:cNvPr id="7" name="slide2" descr="Sheet 3">
            <a:extLst>
              <a:ext uri="{FF2B5EF4-FFF2-40B4-BE49-F238E27FC236}">
                <a16:creationId xmlns:a16="http://schemas.microsoft.com/office/drawing/2014/main" id="{9559D9F2-F0B2-5F4C-AB5E-4EFF15BB4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64" y="3474720"/>
            <a:ext cx="5758014" cy="3135464"/>
          </a:xfrm>
          <a:prstGeom prst="rect">
            <a:avLst/>
          </a:prstGeom>
        </p:spPr>
      </p:pic>
      <p:pic>
        <p:nvPicPr>
          <p:cNvPr id="13" name="slide2" descr="Sheet 6">
            <a:extLst>
              <a:ext uri="{FF2B5EF4-FFF2-40B4-BE49-F238E27FC236}">
                <a16:creationId xmlns:a16="http://schemas.microsoft.com/office/drawing/2014/main" id="{25091B5A-EA09-CD49-821D-5D2570C927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7013" y="321734"/>
            <a:ext cx="3368806" cy="6069922"/>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8020-5A5D-2343-A160-7B291A9C538C}"/>
              </a:ext>
            </a:extLst>
          </p:cNvPr>
          <p:cNvSpPr>
            <a:spLocks noGrp="1"/>
          </p:cNvSpPr>
          <p:nvPr>
            <p:ph type="title"/>
          </p:nvPr>
        </p:nvSpPr>
        <p:spPr>
          <a:xfrm>
            <a:off x="838200" y="365126"/>
            <a:ext cx="10515600" cy="1070270"/>
          </a:xfrm>
        </p:spPr>
        <p:txBody>
          <a:bodyPr/>
          <a:lstStyle/>
          <a:p>
            <a:r>
              <a:rPr lang="en-US" dirty="0">
                <a:ln w="0"/>
                <a:solidFill>
                  <a:schemeClr val="tx1"/>
                </a:solidFill>
                <a:effectLst>
                  <a:outerShdw blurRad="38100" dist="25400" dir="5400000" algn="ctr" rotWithShape="0">
                    <a:srgbClr val="6E747A">
                      <a:alpha val="43000"/>
                    </a:srgbClr>
                  </a:outerShdw>
                </a:effectLst>
                <a:cs typeface="Times New Roman" panose="02020603050405020304" pitchFamily="18" charset="0"/>
              </a:rPr>
              <a:t>Recommendations: Nervous System</a:t>
            </a:r>
            <a:endParaRPr lang="en-US" dirty="0">
              <a:solidFill>
                <a:schemeClr val="tx1"/>
              </a:solidFill>
            </a:endParaRPr>
          </a:p>
        </p:txBody>
      </p:sp>
      <p:sp>
        <p:nvSpPr>
          <p:cNvPr id="3" name="Content Placeholder 2">
            <a:extLst>
              <a:ext uri="{FF2B5EF4-FFF2-40B4-BE49-F238E27FC236}">
                <a16:creationId xmlns:a16="http://schemas.microsoft.com/office/drawing/2014/main" id="{C7F72C4D-FDC4-0148-B92E-3B5F2B2E8EAF}"/>
              </a:ext>
            </a:extLst>
          </p:cNvPr>
          <p:cNvSpPr>
            <a:spLocks noGrp="1"/>
          </p:cNvSpPr>
          <p:nvPr>
            <p:ph idx="1"/>
          </p:nvPr>
        </p:nvSpPr>
        <p:spPr/>
        <p:txBody>
          <a:bodyPr/>
          <a:lstStyle/>
          <a:p>
            <a:r>
              <a:rPr lang="en-US" dirty="0"/>
              <a:t>Reduce the number of X-ray Performance and Orders</a:t>
            </a:r>
          </a:p>
          <a:p>
            <a:r>
              <a:rPr lang="en-US" dirty="0"/>
              <a:t>Reduce the number of CT Scan Orders</a:t>
            </a:r>
          </a:p>
          <a:p>
            <a:pPr lvl="1"/>
            <a:r>
              <a:rPr lang="en-US" dirty="0"/>
              <a:t>Order sets/standing orders Vs single orders</a:t>
            </a:r>
          </a:p>
          <a:p>
            <a:pPr lvl="1"/>
            <a:r>
              <a:rPr lang="en-US" dirty="0"/>
              <a:t>Radiology-Referring provider relationship</a:t>
            </a:r>
          </a:p>
          <a:p>
            <a:r>
              <a:rPr lang="en-US" dirty="0"/>
              <a:t>Minimize variation in MRI and X-ray cycle time </a:t>
            </a:r>
          </a:p>
          <a:p>
            <a:pPr lvl="1"/>
            <a:r>
              <a:rPr lang="en-US" dirty="0"/>
              <a:t> Emergency Admits experience the highest MRI and X-ray total cycle time</a:t>
            </a:r>
          </a:p>
          <a:p>
            <a:pPr lvl="1"/>
            <a:r>
              <a:rPr lang="en-US" dirty="0"/>
              <a:t> Reduce utilization rate of imaging devices by other departments </a:t>
            </a:r>
          </a:p>
          <a:p>
            <a:pPr lvl="1"/>
            <a:endParaRPr lang="en-US" dirty="0"/>
          </a:p>
          <a:p>
            <a:endParaRPr lang="en-US" dirty="0"/>
          </a:p>
        </p:txBody>
      </p:sp>
    </p:spTree>
    <p:extLst>
      <p:ext uri="{BB962C8B-B14F-4D97-AF65-F5344CB8AC3E}">
        <p14:creationId xmlns:p14="http://schemas.microsoft.com/office/powerpoint/2010/main" val="2590439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4197-E5DB-4C31-AE27-FF8EEBCB35A6}"/>
              </a:ext>
            </a:extLst>
          </p:cNvPr>
          <p:cNvSpPr>
            <a:spLocks noGrp="1"/>
          </p:cNvSpPr>
          <p:nvPr>
            <p:ph type="title"/>
          </p:nvPr>
        </p:nvSpPr>
        <p:spPr/>
        <p:txBody>
          <a:bodyPr/>
          <a:lstStyle/>
          <a:p>
            <a:r>
              <a:rPr lang="en-US" dirty="0"/>
              <a:t>Overall Recommendations</a:t>
            </a:r>
          </a:p>
        </p:txBody>
      </p:sp>
      <p:sp>
        <p:nvSpPr>
          <p:cNvPr id="3" name="Content Placeholder 2">
            <a:extLst>
              <a:ext uri="{FF2B5EF4-FFF2-40B4-BE49-F238E27FC236}">
                <a16:creationId xmlns:a16="http://schemas.microsoft.com/office/drawing/2014/main" id="{5C8B54AF-224C-4566-8D3A-EC363CAD1966}"/>
              </a:ext>
            </a:extLst>
          </p:cNvPr>
          <p:cNvSpPr>
            <a:spLocks noGrp="1"/>
          </p:cNvSpPr>
          <p:nvPr>
            <p:ph idx="1"/>
          </p:nvPr>
        </p:nvSpPr>
        <p:spPr/>
        <p:txBody>
          <a:bodyPr/>
          <a:lstStyle/>
          <a:p>
            <a:r>
              <a:rPr lang="en-US" dirty="0"/>
              <a:t>Implications for scheduling</a:t>
            </a:r>
          </a:p>
          <a:p>
            <a:pPr lvl="1"/>
            <a:r>
              <a:rPr lang="en-US" dirty="0"/>
              <a:t>Having dedicated time slots for emergency patients requiring imaging</a:t>
            </a:r>
          </a:p>
          <a:p>
            <a:pPr lvl="1"/>
            <a:r>
              <a:rPr lang="en-US" dirty="0"/>
              <a:t>Disproportionate amount of emergency patients had highest total cycle time for x-ray and MRI</a:t>
            </a:r>
          </a:p>
          <a:p>
            <a:r>
              <a:rPr lang="en-US" dirty="0"/>
              <a:t>Delayed diagnosis times leading to delayed treatment and eventual overstay</a:t>
            </a:r>
          </a:p>
          <a:p>
            <a:pPr lvl="1"/>
            <a:r>
              <a:rPr lang="en-US" dirty="0"/>
              <a:t>Implications for staffing to reduce total cycle times</a:t>
            </a:r>
          </a:p>
          <a:p>
            <a:r>
              <a:rPr lang="en-US" dirty="0"/>
              <a:t>Unnecessary imaging</a:t>
            </a:r>
          </a:p>
          <a:p>
            <a:r>
              <a:rPr lang="en-US" dirty="0"/>
              <a:t>Flagging patients for intervention after a certain number of imaging diagnostics are ordered</a:t>
            </a:r>
          </a:p>
        </p:txBody>
      </p:sp>
    </p:spTree>
    <p:extLst>
      <p:ext uri="{BB962C8B-B14F-4D97-AF65-F5344CB8AC3E}">
        <p14:creationId xmlns:p14="http://schemas.microsoft.com/office/powerpoint/2010/main" val="2936870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02808-5C95-4324-B529-67AF791A5D93}"/>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Any Questions?</a:t>
            </a:r>
          </a:p>
        </p:txBody>
      </p:sp>
      <p:sp>
        <p:nvSpPr>
          <p:cNvPr id="31"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2" name="Freeform: Shape 1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3" name="Rectangle 1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71C33726-D140-47FD-A3CA-FDA106348FDC}"/>
              </a:ext>
            </a:extLst>
          </p:cNvPr>
          <p:cNvSpPr>
            <a:spLocks noGrp="1"/>
          </p:cNvSpPr>
          <p:nvPr>
            <p:ph idx="1"/>
          </p:nvPr>
        </p:nvSpPr>
        <p:spPr>
          <a:xfrm>
            <a:off x="643855" y="3072385"/>
            <a:ext cx="3108057" cy="2947415"/>
          </a:xfrm>
        </p:spPr>
        <p:txBody>
          <a:bodyPr>
            <a:normAutofit/>
          </a:bodyPr>
          <a:lstStyle/>
          <a:p>
            <a:endParaRPr lang="en-US" sz="1400">
              <a:solidFill>
                <a:srgbClr val="FFFFFF"/>
              </a:solidFill>
            </a:endParaRPr>
          </a:p>
        </p:txBody>
      </p:sp>
      <p:pic>
        <p:nvPicPr>
          <p:cNvPr id="5" name="Content Placeholder 4" descr="A picture containing vector graphics&#10;&#10;Description automatically generated">
            <a:extLst>
              <a:ext uri="{FF2B5EF4-FFF2-40B4-BE49-F238E27FC236}">
                <a16:creationId xmlns:a16="http://schemas.microsoft.com/office/drawing/2014/main" id="{67D1AE3F-7460-4174-84D2-6FB12C34F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451" y="1703847"/>
            <a:ext cx="6495847" cy="4059904"/>
          </a:xfrm>
          <a:prstGeom prst="rect">
            <a:avLst/>
          </a:prstGeom>
          <a:effectLst/>
        </p:spPr>
      </p:pic>
    </p:spTree>
    <p:extLst>
      <p:ext uri="{BB962C8B-B14F-4D97-AF65-F5344CB8AC3E}">
        <p14:creationId xmlns:p14="http://schemas.microsoft.com/office/powerpoint/2010/main" val="128183941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6E52E7-3EE5-4C20-AEAF-6DC40913BF6F}"/>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Objective	</a:t>
            </a: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AB97DBD-C14C-4FCA-A7C3-46535BB412BA}"/>
              </a:ext>
            </a:extLst>
          </p:cNvPr>
          <p:cNvGraphicFramePr>
            <a:graphicFrameLocks noGrp="1"/>
          </p:cNvGraphicFramePr>
          <p:nvPr>
            <p:ph idx="1"/>
            <p:extLst>
              <p:ext uri="{D42A27DB-BD31-4B8C-83A1-F6EECF244321}">
                <p14:modId xmlns:p14="http://schemas.microsoft.com/office/powerpoint/2010/main" val="1234860838"/>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378268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15EC2-0969-459D-AC43-7230B8300629}"/>
              </a:ext>
            </a:extLst>
          </p:cNvPr>
          <p:cNvSpPr>
            <a:spLocks noGrp="1"/>
          </p:cNvSpPr>
          <p:nvPr>
            <p:ph idx="1"/>
          </p:nvPr>
        </p:nvSpPr>
        <p:spPr>
          <a:xfrm>
            <a:off x="305540" y="1825624"/>
            <a:ext cx="6441489" cy="4351338"/>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Diagnostic Categories </a:t>
            </a:r>
          </a:p>
          <a:p>
            <a:pPr lvl="1"/>
            <a:r>
              <a:rPr lang="en-US" dirty="0">
                <a:latin typeface="Times New Roman" panose="02020603050405020304" pitchFamily="18" charset="0"/>
                <a:cs typeface="Times New Roman" panose="02020603050405020304" pitchFamily="18" charset="0"/>
              </a:rPr>
              <a:t>Circulatory System</a:t>
            </a:r>
          </a:p>
          <a:p>
            <a:pPr lvl="1"/>
            <a:r>
              <a:rPr lang="en-US" dirty="0">
                <a:latin typeface="Times New Roman" panose="02020603050405020304" pitchFamily="18" charset="0"/>
                <a:cs typeface="Times New Roman" panose="02020603050405020304" pitchFamily="18" charset="0"/>
              </a:rPr>
              <a:t>Nervous System</a:t>
            </a:r>
          </a:p>
          <a:p>
            <a:pPr lvl="1"/>
            <a:r>
              <a:rPr lang="en-US" dirty="0">
                <a:latin typeface="Times New Roman" panose="02020603050405020304" pitchFamily="18" charset="0"/>
                <a:cs typeface="Times New Roman" panose="02020603050405020304" pitchFamily="18" charset="0"/>
              </a:rPr>
              <a:t>Infectious and Parasitic Disease</a:t>
            </a:r>
          </a:p>
          <a:p>
            <a:r>
              <a:rPr lang="en-US" dirty="0">
                <a:latin typeface="Times New Roman" panose="02020603050405020304" pitchFamily="18" charset="0"/>
                <a:cs typeface="Times New Roman" panose="02020603050405020304" pitchFamily="18" charset="0"/>
              </a:rPr>
              <a:t>Random Forest is the best model for prediction</a:t>
            </a:r>
          </a:p>
          <a:p>
            <a:r>
              <a:rPr lang="en-US" dirty="0">
                <a:latin typeface="Times New Roman" panose="02020603050405020304" pitchFamily="18" charset="0"/>
                <a:cs typeface="Times New Roman" panose="02020603050405020304" pitchFamily="18" charset="0"/>
              </a:rPr>
              <a:t>Attributes that support prediction</a:t>
            </a:r>
          </a:p>
          <a:p>
            <a:pPr lvl="1"/>
            <a:r>
              <a:rPr lang="en-US" dirty="0">
                <a:latin typeface="Times New Roman" panose="02020603050405020304" pitchFamily="18" charset="0"/>
                <a:cs typeface="Times New Roman" panose="02020603050405020304" pitchFamily="18" charset="0"/>
              </a:rPr>
              <a:t>Total Ancillary Cycle Time HRS </a:t>
            </a:r>
          </a:p>
          <a:p>
            <a:pPr lvl="2"/>
            <a:r>
              <a:rPr lang="en-US" dirty="0">
                <a:latin typeface="Times New Roman" panose="02020603050405020304" pitchFamily="18" charset="0"/>
                <a:cs typeface="Times New Roman" panose="02020603050405020304" pitchFamily="18" charset="0"/>
              </a:rPr>
              <a:t>(Sum of total time between all CT, MRI, US, and XR orders and scans)</a:t>
            </a:r>
          </a:p>
          <a:p>
            <a:pPr lvl="1"/>
            <a:r>
              <a:rPr lang="en-US" dirty="0">
                <a:latin typeface="Times New Roman" panose="02020603050405020304" pitchFamily="18" charset="0"/>
                <a:cs typeface="Times New Roman" panose="02020603050405020304" pitchFamily="18" charset="0"/>
              </a:rPr>
              <a:t>CT Max Cycle Time HRS </a:t>
            </a:r>
          </a:p>
          <a:p>
            <a:pPr lvl="2"/>
            <a:r>
              <a:rPr lang="en-US" dirty="0">
                <a:latin typeface="Times New Roman" panose="02020603050405020304" pitchFamily="18" charset="0"/>
                <a:cs typeface="Times New Roman" panose="02020603050405020304" pitchFamily="18" charset="0"/>
              </a:rPr>
              <a:t>(Sum of time between computerized tomography (CT) orders and scans)</a:t>
            </a:r>
          </a:p>
          <a:p>
            <a:pPr lvl="1"/>
            <a:r>
              <a:rPr lang="en-US" dirty="0">
                <a:latin typeface="Times New Roman" panose="02020603050405020304" pitchFamily="18" charset="0"/>
                <a:cs typeface="Times New Roman" panose="02020603050405020304" pitchFamily="18" charset="0"/>
              </a:rPr>
              <a:t>MRI Max Cycle Time HRS</a:t>
            </a:r>
          </a:p>
          <a:p>
            <a:pPr lvl="2"/>
            <a:r>
              <a:rPr lang="en-US" dirty="0">
                <a:latin typeface="Times New Roman" panose="02020603050405020304" pitchFamily="18" charset="0"/>
                <a:cs typeface="Times New Roman" panose="02020603050405020304" pitchFamily="18" charset="0"/>
              </a:rPr>
              <a:t>(Maximum amount of time between magnetic resonance imaging (MRI) orders and scans)</a:t>
            </a:r>
          </a:p>
          <a:p>
            <a:pPr lvl="1"/>
            <a:r>
              <a:rPr lang="en-US" dirty="0">
                <a:latin typeface="Times New Roman" panose="02020603050405020304" pitchFamily="18" charset="0"/>
                <a:cs typeface="Times New Roman" panose="02020603050405020304" pitchFamily="18" charset="0"/>
              </a:rPr>
              <a:t>CT Total Cycle Time HRS</a:t>
            </a:r>
          </a:p>
          <a:p>
            <a:pPr lvl="2"/>
            <a:r>
              <a:rPr lang="en-US" dirty="0">
                <a:latin typeface="Times New Roman" panose="02020603050405020304" pitchFamily="18" charset="0"/>
                <a:cs typeface="Times New Roman" panose="02020603050405020304" pitchFamily="18" charset="0"/>
              </a:rPr>
              <a:t>(Sum of time between computerized tomography (CT) orders and scans)</a:t>
            </a:r>
          </a:p>
        </p:txBody>
      </p:sp>
      <p:sp>
        <p:nvSpPr>
          <p:cNvPr id="4" name="Title 3">
            <a:extLst>
              <a:ext uri="{FF2B5EF4-FFF2-40B4-BE49-F238E27FC236}">
                <a16:creationId xmlns:a16="http://schemas.microsoft.com/office/drawing/2014/main" id="{DA2A9F08-E3DD-4935-810A-EEABA43D3BAE}"/>
              </a:ext>
            </a:extLst>
          </p:cNvPr>
          <p:cNvSpPr txBox="1">
            <a:spLocks noGrp="1"/>
          </p:cNvSpPr>
          <p:nvPr>
            <p:ph type="title"/>
          </p:nvPr>
        </p:nvSpPr>
        <p:spPr>
          <a:xfrm>
            <a:off x="838200" y="547077"/>
            <a:ext cx="10515600" cy="1077218"/>
          </a:xfrm>
          <a:prstGeom prst="rect">
            <a:avLst/>
          </a:prstGeom>
          <a:noFill/>
        </p:spPr>
        <p:txBody>
          <a:bodyPr wrap="square" rtlCol="0">
            <a:spAutoFit/>
          </a:bodyPr>
          <a:lstStyle/>
          <a:p>
            <a:pPr algn="ctr"/>
            <a:r>
              <a:rPr lang="en-US" sz="3200" dirty="0">
                <a:ln w="0"/>
                <a:solidFill>
                  <a:schemeClr val="tx1"/>
                </a:solidFill>
                <a:effectLst>
                  <a:outerShdw blurRad="38100" dist="25400" dir="5400000" algn="ctr" rotWithShape="0">
                    <a:srgbClr val="6E747A">
                      <a:alpha val="43000"/>
                    </a:srgbClr>
                  </a:outerShdw>
                </a:effectLst>
                <a:cs typeface="Times New Roman" panose="02020603050405020304" pitchFamily="18" charset="0"/>
              </a:rPr>
              <a:t>Prediction Model for Three Major Diagnostic Categories</a:t>
            </a:r>
          </a:p>
        </p:txBody>
      </p:sp>
      <p:pic>
        <p:nvPicPr>
          <p:cNvPr id="6" name="Picture 5">
            <a:extLst>
              <a:ext uri="{FF2B5EF4-FFF2-40B4-BE49-F238E27FC236}">
                <a16:creationId xmlns:a16="http://schemas.microsoft.com/office/drawing/2014/main" id="{BDDE92D3-6B93-419D-8EB8-4A865AD40C92}"/>
              </a:ext>
            </a:extLst>
          </p:cNvPr>
          <p:cNvPicPr>
            <a:picLocks noChangeAspect="1"/>
          </p:cNvPicPr>
          <p:nvPr/>
        </p:nvPicPr>
        <p:blipFill>
          <a:blip r:embed="rId3"/>
          <a:stretch>
            <a:fillRect/>
          </a:stretch>
        </p:blipFill>
        <p:spPr>
          <a:xfrm>
            <a:off x="7045055" y="1559472"/>
            <a:ext cx="2583084" cy="4883643"/>
          </a:xfrm>
          <a:prstGeom prst="rect">
            <a:avLst/>
          </a:prstGeom>
        </p:spPr>
      </p:pic>
      <p:pic>
        <p:nvPicPr>
          <p:cNvPr id="8" name="Picture 7">
            <a:extLst>
              <a:ext uri="{FF2B5EF4-FFF2-40B4-BE49-F238E27FC236}">
                <a16:creationId xmlns:a16="http://schemas.microsoft.com/office/drawing/2014/main" id="{B7A08BAB-600F-4777-834D-12C49CC97E63}"/>
              </a:ext>
            </a:extLst>
          </p:cNvPr>
          <p:cNvPicPr>
            <a:picLocks noChangeAspect="1"/>
          </p:cNvPicPr>
          <p:nvPr/>
        </p:nvPicPr>
        <p:blipFill>
          <a:blip r:embed="rId4"/>
          <a:stretch>
            <a:fillRect/>
          </a:stretch>
        </p:blipFill>
        <p:spPr>
          <a:xfrm>
            <a:off x="9766368" y="1559472"/>
            <a:ext cx="2265834" cy="1104235"/>
          </a:xfrm>
          <a:prstGeom prst="rect">
            <a:avLst/>
          </a:prstGeom>
        </p:spPr>
      </p:pic>
    </p:spTree>
    <p:extLst>
      <p:ext uri="{BB962C8B-B14F-4D97-AF65-F5344CB8AC3E}">
        <p14:creationId xmlns:p14="http://schemas.microsoft.com/office/powerpoint/2010/main" val="2894637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15EC2-0969-459D-AC43-7230B8300629}"/>
              </a:ext>
            </a:extLst>
          </p:cNvPr>
          <p:cNvSpPr>
            <a:spLocks noGrp="1"/>
          </p:cNvSpPr>
          <p:nvPr>
            <p:ph idx="1"/>
          </p:nvPr>
        </p:nvSpPr>
        <p:spPr/>
        <p:txBody>
          <a:bodyPr/>
          <a:lstStyle/>
          <a:p>
            <a:r>
              <a:rPr lang="en-US" dirty="0">
                <a:cs typeface="Times New Roman" panose="02020603050405020304" pitchFamily="18" charset="0"/>
              </a:rPr>
              <a:t>Random Forest is the best model for prediction</a:t>
            </a:r>
          </a:p>
          <a:p>
            <a:r>
              <a:rPr lang="en-US" dirty="0">
                <a:cs typeface="Times New Roman" panose="02020603050405020304" pitchFamily="18" charset="0"/>
              </a:rPr>
              <a:t>Attributes that support prediction:</a:t>
            </a:r>
          </a:p>
          <a:p>
            <a:pPr lvl="1"/>
            <a:r>
              <a:rPr lang="en-US" dirty="0">
                <a:cs typeface="Times New Roman" panose="02020603050405020304" pitchFamily="18" charset="0"/>
              </a:rPr>
              <a:t>CT Total Orders CNT </a:t>
            </a:r>
          </a:p>
          <a:p>
            <a:pPr lvl="2"/>
            <a:r>
              <a:rPr lang="en-US" dirty="0">
                <a:cs typeface="Times New Roman" panose="02020603050405020304" pitchFamily="18" charset="0"/>
              </a:rPr>
              <a:t>(Total number of orders for computerized tomography (CT) scan)</a:t>
            </a:r>
          </a:p>
          <a:p>
            <a:pPr lvl="1"/>
            <a:r>
              <a:rPr lang="en-US" dirty="0">
                <a:cs typeface="Times New Roman" panose="02020603050405020304" pitchFamily="18" charset="0"/>
              </a:rPr>
              <a:t>CT Max Cycle Time HRS </a:t>
            </a:r>
          </a:p>
          <a:p>
            <a:pPr lvl="2"/>
            <a:r>
              <a:rPr lang="en-US" dirty="0">
                <a:cs typeface="Times New Roman" panose="02020603050405020304" pitchFamily="18" charset="0"/>
              </a:rPr>
              <a:t>(Sum of time between computerized tomography (CT) orders and scans)</a:t>
            </a:r>
          </a:p>
          <a:p>
            <a:pPr lvl="1"/>
            <a:r>
              <a:rPr lang="en-US" dirty="0">
                <a:cs typeface="Times New Roman" panose="02020603050405020304" pitchFamily="18" charset="0"/>
              </a:rPr>
              <a:t>X-Ray Total Orders CNT </a:t>
            </a:r>
          </a:p>
          <a:p>
            <a:pPr lvl="2"/>
            <a:r>
              <a:rPr lang="en-US" dirty="0">
                <a:cs typeface="Times New Roman" panose="02020603050405020304" pitchFamily="18" charset="0"/>
              </a:rPr>
              <a:t>(Total number of orders for x-ray (XR) scan)</a:t>
            </a:r>
          </a:p>
          <a:p>
            <a:pPr lvl="1"/>
            <a:r>
              <a:rPr lang="en-US" dirty="0">
                <a:cs typeface="Times New Roman" panose="02020603050405020304" pitchFamily="18" charset="0"/>
              </a:rPr>
              <a:t>X-Ray Total Performances CNT </a:t>
            </a:r>
          </a:p>
          <a:p>
            <a:pPr lvl="2"/>
            <a:r>
              <a:rPr lang="en-US" dirty="0">
                <a:cs typeface="Times New Roman" panose="02020603050405020304" pitchFamily="18" charset="0"/>
              </a:rPr>
              <a:t>(Total number of x-ray (XR) scans)</a:t>
            </a:r>
          </a:p>
        </p:txBody>
      </p:sp>
      <p:sp>
        <p:nvSpPr>
          <p:cNvPr id="4" name="Title 3">
            <a:extLst>
              <a:ext uri="{FF2B5EF4-FFF2-40B4-BE49-F238E27FC236}">
                <a16:creationId xmlns:a16="http://schemas.microsoft.com/office/drawing/2014/main" id="{DA2A9F08-E3DD-4935-810A-EEABA43D3BAE}"/>
              </a:ext>
            </a:extLst>
          </p:cNvPr>
          <p:cNvSpPr txBox="1">
            <a:spLocks noGrp="1"/>
          </p:cNvSpPr>
          <p:nvPr>
            <p:ph type="title"/>
          </p:nvPr>
        </p:nvSpPr>
        <p:spPr>
          <a:xfrm>
            <a:off x="838200" y="760141"/>
            <a:ext cx="10515600" cy="707886"/>
          </a:xfrm>
          <a:prstGeom prst="rect">
            <a:avLst/>
          </a:prstGeom>
          <a:noFill/>
        </p:spPr>
        <p:txBody>
          <a:bodyPr wrap="square" rtlCol="0">
            <a:spAutoFit/>
          </a:bodyPr>
          <a:lstStyle/>
          <a:p>
            <a:pPr algn="ctr"/>
            <a:r>
              <a:rPr lang="en-US" sz="4000" dirty="0">
                <a:ln w="0"/>
                <a:solidFill>
                  <a:schemeClr val="tx1"/>
                </a:solidFill>
                <a:effectLst>
                  <a:outerShdw blurRad="38100" dist="25400" dir="5400000" algn="ctr" rotWithShape="0">
                    <a:srgbClr val="6E747A">
                      <a:alpha val="43000"/>
                    </a:srgbClr>
                  </a:outerShdw>
                </a:effectLst>
                <a:cs typeface="Times New Roman" panose="02020603050405020304" pitchFamily="18" charset="0"/>
              </a:rPr>
              <a:t>Infectious Disease Prediction Model</a:t>
            </a:r>
          </a:p>
        </p:txBody>
      </p:sp>
    </p:spTree>
    <p:extLst>
      <p:ext uri="{BB962C8B-B14F-4D97-AF65-F5344CB8AC3E}">
        <p14:creationId xmlns:p14="http://schemas.microsoft.com/office/powerpoint/2010/main" val="223068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D58809-2A3F-46CF-A868-BC678164DE90}"/>
              </a:ext>
            </a:extLst>
          </p:cNvPr>
          <p:cNvPicPr>
            <a:picLocks noChangeAspect="1"/>
          </p:cNvPicPr>
          <p:nvPr/>
        </p:nvPicPr>
        <p:blipFill>
          <a:blip r:embed="rId3"/>
          <a:stretch>
            <a:fillRect/>
          </a:stretch>
        </p:blipFill>
        <p:spPr>
          <a:xfrm>
            <a:off x="1" y="487784"/>
            <a:ext cx="5881625" cy="3180797"/>
          </a:xfrm>
          <a:prstGeom prst="rect">
            <a:avLst/>
          </a:prstGeom>
        </p:spPr>
      </p:pic>
      <p:pic>
        <p:nvPicPr>
          <p:cNvPr id="7" name="Picture 6">
            <a:extLst>
              <a:ext uri="{FF2B5EF4-FFF2-40B4-BE49-F238E27FC236}">
                <a16:creationId xmlns:a16="http://schemas.microsoft.com/office/drawing/2014/main" id="{046E1215-332C-411F-80B2-9A328A3A4A37}"/>
              </a:ext>
            </a:extLst>
          </p:cNvPr>
          <p:cNvPicPr>
            <a:picLocks noChangeAspect="1"/>
          </p:cNvPicPr>
          <p:nvPr/>
        </p:nvPicPr>
        <p:blipFill>
          <a:blip r:embed="rId4"/>
          <a:stretch>
            <a:fillRect/>
          </a:stretch>
        </p:blipFill>
        <p:spPr>
          <a:xfrm>
            <a:off x="6306331" y="490335"/>
            <a:ext cx="5885669" cy="3234395"/>
          </a:xfrm>
          <a:prstGeom prst="rect">
            <a:avLst/>
          </a:prstGeom>
        </p:spPr>
      </p:pic>
      <p:pic>
        <p:nvPicPr>
          <p:cNvPr id="9" name="Picture 8">
            <a:extLst>
              <a:ext uri="{FF2B5EF4-FFF2-40B4-BE49-F238E27FC236}">
                <a16:creationId xmlns:a16="http://schemas.microsoft.com/office/drawing/2014/main" id="{9684C56D-C2E8-470C-B5D6-91585AFA4C8F}"/>
              </a:ext>
            </a:extLst>
          </p:cNvPr>
          <p:cNvPicPr>
            <a:picLocks noChangeAspect="1"/>
          </p:cNvPicPr>
          <p:nvPr/>
        </p:nvPicPr>
        <p:blipFill>
          <a:blip r:embed="rId5"/>
          <a:stretch>
            <a:fillRect/>
          </a:stretch>
        </p:blipFill>
        <p:spPr>
          <a:xfrm>
            <a:off x="0" y="3668582"/>
            <a:ext cx="5881626" cy="3189418"/>
          </a:xfrm>
          <a:prstGeom prst="rect">
            <a:avLst/>
          </a:prstGeom>
        </p:spPr>
      </p:pic>
      <p:pic>
        <p:nvPicPr>
          <p:cNvPr id="11" name="Picture 10">
            <a:extLst>
              <a:ext uri="{FF2B5EF4-FFF2-40B4-BE49-F238E27FC236}">
                <a16:creationId xmlns:a16="http://schemas.microsoft.com/office/drawing/2014/main" id="{37D43924-FC81-468C-8E77-C9155B11943F}"/>
              </a:ext>
            </a:extLst>
          </p:cNvPr>
          <p:cNvPicPr>
            <a:picLocks noChangeAspect="1"/>
          </p:cNvPicPr>
          <p:nvPr/>
        </p:nvPicPr>
        <p:blipFill>
          <a:blip r:embed="rId6"/>
          <a:stretch>
            <a:fillRect/>
          </a:stretch>
        </p:blipFill>
        <p:spPr>
          <a:xfrm>
            <a:off x="6306332" y="3668582"/>
            <a:ext cx="5885668" cy="3189418"/>
          </a:xfrm>
          <a:prstGeom prst="rect">
            <a:avLst/>
          </a:prstGeom>
        </p:spPr>
      </p:pic>
      <p:sp>
        <p:nvSpPr>
          <p:cNvPr id="12" name="TextBox 11">
            <a:extLst>
              <a:ext uri="{FF2B5EF4-FFF2-40B4-BE49-F238E27FC236}">
                <a16:creationId xmlns:a16="http://schemas.microsoft.com/office/drawing/2014/main" id="{F3750032-30CB-42FF-9D36-70B812B2F40E}"/>
              </a:ext>
            </a:extLst>
          </p:cNvPr>
          <p:cNvSpPr txBox="1"/>
          <p:nvPr/>
        </p:nvSpPr>
        <p:spPr>
          <a:xfrm>
            <a:off x="246888" y="62751"/>
            <a:ext cx="11695176" cy="461665"/>
          </a:xfrm>
          <a:prstGeom prst="rect">
            <a:avLst/>
          </a:prstGeom>
          <a:noFill/>
        </p:spPr>
        <p:txBody>
          <a:bodyPr wrap="square" rtlCol="0">
            <a:spAutoFit/>
          </a:bodyPr>
          <a:lstStyle/>
          <a:p>
            <a:pPr algn="ctr"/>
            <a:r>
              <a:rPr lang="en-US" sz="2400" dirty="0">
                <a:ln w="0"/>
                <a:effectLst>
                  <a:outerShdw blurRad="38100" dist="25400" dir="5400000" algn="ctr" rotWithShape="0">
                    <a:srgbClr val="6E747A">
                      <a:alpha val="43000"/>
                    </a:srgbClr>
                  </a:outerShdw>
                </a:effectLst>
                <a:latin typeface="+mj-lt"/>
                <a:cs typeface="Times New Roman" panose="02020603050405020304" pitchFamily="18" charset="0"/>
              </a:rPr>
              <a:t>Infectious Disease Analysis</a:t>
            </a:r>
          </a:p>
        </p:txBody>
      </p:sp>
    </p:spTree>
    <p:extLst>
      <p:ext uri="{BB962C8B-B14F-4D97-AF65-F5344CB8AC3E}">
        <p14:creationId xmlns:p14="http://schemas.microsoft.com/office/powerpoint/2010/main" val="53097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39BFC7-3467-4262-A94A-4D5CABAA40E6}"/>
              </a:ext>
            </a:extLst>
          </p:cNvPr>
          <p:cNvSpPr>
            <a:spLocks noGrp="1"/>
          </p:cNvSpPr>
          <p:nvPr>
            <p:ph idx="1"/>
          </p:nvPr>
        </p:nvSpPr>
        <p:spPr/>
        <p:txBody>
          <a:bodyPr/>
          <a:lstStyle/>
          <a:p>
            <a:r>
              <a:rPr lang="en-US" dirty="0">
                <a:cs typeface="Times New Roman" panose="02020603050405020304" pitchFamily="18" charset="0"/>
              </a:rPr>
              <a:t>Keep CT Total Orders count ≤ 7.</a:t>
            </a:r>
          </a:p>
          <a:p>
            <a:r>
              <a:rPr lang="en-US" dirty="0">
                <a:cs typeface="Times New Roman" panose="02020603050405020304" pitchFamily="18" charset="0"/>
              </a:rPr>
              <a:t>CT Max Cycle Time HRS varies greatly among patients, much consideration should be to standardize the maximum time between orders and scans; staying consistent with the median, a maximum cycle time of 5.8 hours.</a:t>
            </a:r>
          </a:p>
          <a:p>
            <a:r>
              <a:rPr lang="en-US" dirty="0">
                <a:cs typeface="Times New Roman" panose="02020603050405020304" pitchFamily="18" charset="0"/>
              </a:rPr>
              <a:t>X-Ray Total Orders and X-Ray Performances compliment each other, the total scan orders and total scans completed should be ≤ 15.</a:t>
            </a:r>
          </a:p>
          <a:p>
            <a:r>
              <a:rPr lang="en-US" dirty="0">
                <a:cs typeface="Times New Roman" panose="02020603050405020304" pitchFamily="18" charset="0"/>
              </a:rPr>
              <a:t>CTs and X-Rays contribute to an increased patient LOS; use an alternate means of imaging for diagnosing infectious diseases, such as ultrasound or MRI.</a:t>
            </a:r>
          </a:p>
        </p:txBody>
      </p:sp>
      <p:sp>
        <p:nvSpPr>
          <p:cNvPr id="4" name="Title 3">
            <a:extLst>
              <a:ext uri="{FF2B5EF4-FFF2-40B4-BE49-F238E27FC236}">
                <a16:creationId xmlns:a16="http://schemas.microsoft.com/office/drawing/2014/main" id="{03305B5E-6884-463F-A49B-E7897EBFBA11}"/>
              </a:ext>
            </a:extLst>
          </p:cNvPr>
          <p:cNvSpPr txBox="1">
            <a:spLocks noGrp="1"/>
          </p:cNvSpPr>
          <p:nvPr>
            <p:ph type="title"/>
          </p:nvPr>
        </p:nvSpPr>
        <p:spPr>
          <a:xfrm>
            <a:off x="838200" y="538543"/>
            <a:ext cx="10515600" cy="1077218"/>
          </a:xfrm>
          <a:prstGeom prst="rect">
            <a:avLst/>
          </a:prstGeom>
          <a:noFill/>
        </p:spPr>
        <p:txBody>
          <a:bodyPr wrap="square" rtlCol="0">
            <a:spAutoFit/>
          </a:bodyPr>
          <a:lstStyle/>
          <a:p>
            <a:pPr algn="ctr"/>
            <a:r>
              <a:rPr lang="en-US" sz="3200" dirty="0">
                <a:ln w="0"/>
                <a:solidFill>
                  <a:schemeClr val="tx1"/>
                </a:solidFill>
                <a:effectLst>
                  <a:outerShdw blurRad="38100" dist="25400" dir="5400000" algn="ctr" rotWithShape="0">
                    <a:srgbClr val="6E747A">
                      <a:alpha val="43000"/>
                    </a:srgbClr>
                  </a:outerShdw>
                </a:effectLst>
                <a:cs typeface="Times New Roman" panose="02020603050405020304" pitchFamily="18" charset="0"/>
              </a:rPr>
              <a:t>Analysis Recommendations for Patient Overstay with Infectious Disease:</a:t>
            </a:r>
          </a:p>
        </p:txBody>
      </p:sp>
    </p:spTree>
    <p:extLst>
      <p:ext uri="{BB962C8B-B14F-4D97-AF65-F5344CB8AC3E}">
        <p14:creationId xmlns:p14="http://schemas.microsoft.com/office/powerpoint/2010/main" val="244467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2A7C-0282-4E1C-8219-822E332E607C}"/>
              </a:ext>
            </a:extLst>
          </p:cNvPr>
          <p:cNvSpPr>
            <a:spLocks noGrp="1"/>
          </p:cNvSpPr>
          <p:nvPr>
            <p:ph type="title"/>
          </p:nvPr>
        </p:nvSpPr>
        <p:spPr/>
        <p:txBody>
          <a:bodyPr/>
          <a:lstStyle/>
          <a:p>
            <a:r>
              <a:rPr lang="en-US" dirty="0"/>
              <a:t>Circulatory System – Generalized Linear Model</a:t>
            </a:r>
          </a:p>
        </p:txBody>
      </p:sp>
      <p:sp>
        <p:nvSpPr>
          <p:cNvPr id="3" name="Content Placeholder 2">
            <a:extLst>
              <a:ext uri="{FF2B5EF4-FFF2-40B4-BE49-F238E27FC236}">
                <a16:creationId xmlns:a16="http://schemas.microsoft.com/office/drawing/2014/main" id="{4A2BCEB3-083A-471F-A7F9-FFCAA3EB5C81}"/>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86316375-CE72-49F1-BE47-750C379F75A5}"/>
              </a:ext>
            </a:extLst>
          </p:cNvPr>
          <p:cNvPicPr>
            <a:picLocks noChangeAspect="1"/>
          </p:cNvPicPr>
          <p:nvPr/>
        </p:nvPicPr>
        <p:blipFill>
          <a:blip r:embed="rId3"/>
          <a:stretch>
            <a:fillRect/>
          </a:stretch>
        </p:blipFill>
        <p:spPr>
          <a:xfrm>
            <a:off x="1103312" y="1853248"/>
            <a:ext cx="9831172" cy="4401164"/>
          </a:xfrm>
          <a:prstGeom prst="rect">
            <a:avLst/>
          </a:prstGeom>
        </p:spPr>
      </p:pic>
    </p:spTree>
    <p:extLst>
      <p:ext uri="{BB962C8B-B14F-4D97-AF65-F5344CB8AC3E}">
        <p14:creationId xmlns:p14="http://schemas.microsoft.com/office/powerpoint/2010/main" val="133490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8F65-14AE-4930-B57E-50676AF9D0D5}"/>
              </a:ext>
            </a:extLst>
          </p:cNvPr>
          <p:cNvSpPr>
            <a:spLocks noGrp="1"/>
          </p:cNvSpPr>
          <p:nvPr>
            <p:ph type="title"/>
          </p:nvPr>
        </p:nvSpPr>
        <p:spPr>
          <a:xfrm>
            <a:off x="667756" y="426712"/>
            <a:ext cx="9350610" cy="1394115"/>
          </a:xfrm>
        </p:spPr>
        <p:txBody>
          <a:bodyPr/>
          <a:lstStyle/>
          <a:p>
            <a:r>
              <a:rPr lang="en-US" dirty="0"/>
              <a:t>Definition of Terms</a:t>
            </a:r>
          </a:p>
        </p:txBody>
      </p:sp>
      <p:graphicFrame>
        <p:nvGraphicFramePr>
          <p:cNvPr id="11" name="Content Placeholder 10">
            <a:extLst>
              <a:ext uri="{FF2B5EF4-FFF2-40B4-BE49-F238E27FC236}">
                <a16:creationId xmlns:a16="http://schemas.microsoft.com/office/drawing/2014/main" id="{91E121EC-B68A-429D-A4A0-CE7F1C18E29C}"/>
              </a:ext>
            </a:extLst>
          </p:cNvPr>
          <p:cNvGraphicFramePr>
            <a:graphicFrameLocks noGrp="1"/>
          </p:cNvGraphicFramePr>
          <p:nvPr>
            <p:ph idx="1"/>
            <p:extLst>
              <p:ext uri="{D42A27DB-BD31-4B8C-83A1-F6EECF244321}">
                <p14:modId xmlns:p14="http://schemas.microsoft.com/office/powerpoint/2010/main" val="1522744621"/>
              </p:ext>
            </p:extLst>
          </p:nvPr>
        </p:nvGraphicFramePr>
        <p:xfrm>
          <a:off x="1112704" y="1820827"/>
          <a:ext cx="9871114" cy="4632267"/>
        </p:xfrm>
        <a:graphic>
          <a:graphicData uri="http://schemas.openxmlformats.org/drawingml/2006/table">
            <a:tbl>
              <a:tblPr firstRow="1" firstCol="1" bandRow="1">
                <a:tableStyleId>{5C22544A-7EE6-4342-B048-85BDC9FD1C3A}</a:tableStyleId>
              </a:tblPr>
              <a:tblGrid>
                <a:gridCol w="4935557">
                  <a:extLst>
                    <a:ext uri="{9D8B030D-6E8A-4147-A177-3AD203B41FA5}">
                      <a16:colId xmlns:a16="http://schemas.microsoft.com/office/drawing/2014/main" val="1773868982"/>
                    </a:ext>
                  </a:extLst>
                </a:gridCol>
                <a:gridCol w="4935557">
                  <a:extLst>
                    <a:ext uri="{9D8B030D-6E8A-4147-A177-3AD203B41FA5}">
                      <a16:colId xmlns:a16="http://schemas.microsoft.com/office/drawing/2014/main" val="3331354297"/>
                    </a:ext>
                  </a:extLst>
                </a:gridCol>
              </a:tblGrid>
              <a:tr h="279841">
                <a:tc>
                  <a:txBody>
                    <a:bodyPr/>
                    <a:lstStyle/>
                    <a:p>
                      <a:pPr marL="0" marR="0">
                        <a:lnSpc>
                          <a:spcPct val="107000"/>
                        </a:lnSpc>
                        <a:spcBef>
                          <a:spcPts val="0"/>
                        </a:spcBef>
                        <a:spcAft>
                          <a:spcPts val="0"/>
                        </a:spcAft>
                      </a:pPr>
                      <a:r>
                        <a:rPr lang="en-US" sz="1600">
                          <a:effectLst/>
                        </a:rPr>
                        <a:t>Data Element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5690609"/>
                  </a:ext>
                </a:extLst>
              </a:tr>
              <a:tr h="870485">
                <a:tc>
                  <a:txBody>
                    <a:bodyPr/>
                    <a:lstStyle/>
                    <a:p>
                      <a:pPr marL="0" marR="0">
                        <a:lnSpc>
                          <a:spcPct val="107000"/>
                        </a:lnSpc>
                        <a:spcBef>
                          <a:spcPts val="0"/>
                        </a:spcBef>
                        <a:spcAft>
                          <a:spcPts val="0"/>
                        </a:spcAft>
                      </a:pPr>
                      <a:r>
                        <a:rPr lang="en-US" sz="1600">
                          <a:effectLst/>
                        </a:rPr>
                        <a:t>MRITotalOrdersCNT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Total number of orders for magnetic resonance imaging (MRI) scan.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0951177"/>
                  </a:ext>
                </a:extLst>
              </a:tr>
              <a:tr h="870485">
                <a:tc>
                  <a:txBody>
                    <a:bodyPr/>
                    <a:lstStyle/>
                    <a:p>
                      <a:pPr marL="0" marR="0">
                        <a:lnSpc>
                          <a:spcPct val="107000"/>
                        </a:lnSpc>
                        <a:spcBef>
                          <a:spcPts val="0"/>
                        </a:spcBef>
                        <a:spcAft>
                          <a:spcPts val="0"/>
                        </a:spcAft>
                      </a:pPr>
                      <a:r>
                        <a:rPr lang="en-US" sz="1600" dirty="0" err="1">
                          <a:effectLst/>
                        </a:rPr>
                        <a:t>CTTotalCycleTimeHRS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Sum of time between computerized tomography (CT) orders and scans.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9667027"/>
                  </a:ext>
                </a:extLst>
              </a:tr>
              <a:tr h="575271">
                <a:tc>
                  <a:txBody>
                    <a:bodyPr/>
                    <a:lstStyle/>
                    <a:p>
                      <a:pPr marL="0" marR="0">
                        <a:lnSpc>
                          <a:spcPct val="107000"/>
                        </a:lnSpc>
                        <a:spcBef>
                          <a:spcPts val="0"/>
                        </a:spcBef>
                        <a:spcAft>
                          <a:spcPts val="0"/>
                        </a:spcAft>
                      </a:pPr>
                      <a:r>
                        <a:rPr lang="en-US" sz="1600">
                          <a:effectLst/>
                        </a:rPr>
                        <a:t>DischargeAgeGroupDSC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Categorization by age at time of discharge.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0435910"/>
                  </a:ext>
                </a:extLst>
              </a:tr>
              <a:tr h="870485">
                <a:tc>
                  <a:txBody>
                    <a:bodyPr/>
                    <a:lstStyle/>
                    <a:p>
                      <a:pPr marL="0" marR="0">
                        <a:lnSpc>
                          <a:spcPct val="107000"/>
                        </a:lnSpc>
                        <a:spcBef>
                          <a:spcPts val="0"/>
                        </a:spcBef>
                        <a:spcAft>
                          <a:spcPts val="0"/>
                        </a:spcAft>
                      </a:pPr>
                      <a:r>
                        <a:rPr lang="en-US" sz="1600" dirty="0" err="1">
                          <a:effectLst/>
                        </a:rPr>
                        <a:t>USTotalCycleTimeHRS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Sum of time between ultrasound (US) orders and scans.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0303720"/>
                  </a:ext>
                </a:extLst>
              </a:tr>
              <a:tr h="1165700">
                <a:tc>
                  <a:txBody>
                    <a:bodyPr/>
                    <a:lstStyle/>
                    <a:p>
                      <a:pPr marL="0" marR="0">
                        <a:lnSpc>
                          <a:spcPct val="107000"/>
                        </a:lnSpc>
                        <a:spcBef>
                          <a:spcPts val="0"/>
                        </a:spcBef>
                        <a:spcAft>
                          <a:spcPts val="0"/>
                        </a:spcAft>
                      </a:pPr>
                      <a:r>
                        <a:rPr lang="en-US" sz="1600" dirty="0" err="1">
                          <a:effectLst/>
                        </a:rPr>
                        <a:t>CTAvgCycleTimeHRS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Average amount of time between computerized tomography (CT) orders and scans.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4922053"/>
                  </a:ext>
                </a:extLst>
              </a:tr>
            </a:tbl>
          </a:graphicData>
        </a:graphic>
      </p:graphicFrame>
    </p:spTree>
    <p:extLst>
      <p:ext uri="{BB962C8B-B14F-4D97-AF65-F5344CB8AC3E}">
        <p14:creationId xmlns:p14="http://schemas.microsoft.com/office/powerpoint/2010/main" val="2126099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84E4-F3E0-4228-83F7-8BE7C669C36C}"/>
              </a:ext>
            </a:extLst>
          </p:cNvPr>
          <p:cNvSpPr>
            <a:spLocks noGrp="1"/>
          </p:cNvSpPr>
          <p:nvPr>
            <p:ph type="title"/>
          </p:nvPr>
        </p:nvSpPr>
        <p:spPr>
          <a:xfrm>
            <a:off x="111571" y="89794"/>
            <a:ext cx="3117273" cy="1367331"/>
          </a:xfrm>
        </p:spPr>
        <p:txBody>
          <a:bodyPr/>
          <a:lstStyle/>
          <a:p>
            <a:r>
              <a:rPr lang="en-US" dirty="0"/>
              <a:t>Circulatory System</a:t>
            </a:r>
          </a:p>
        </p:txBody>
      </p:sp>
      <p:pic>
        <p:nvPicPr>
          <p:cNvPr id="5" name="Picture 4">
            <a:extLst>
              <a:ext uri="{FF2B5EF4-FFF2-40B4-BE49-F238E27FC236}">
                <a16:creationId xmlns:a16="http://schemas.microsoft.com/office/drawing/2014/main" id="{E93D0E16-18C2-4E4B-BF3C-D435181F6BAC}"/>
              </a:ext>
            </a:extLst>
          </p:cNvPr>
          <p:cNvPicPr>
            <a:picLocks noChangeAspect="1"/>
          </p:cNvPicPr>
          <p:nvPr/>
        </p:nvPicPr>
        <p:blipFill>
          <a:blip r:embed="rId3"/>
          <a:stretch>
            <a:fillRect/>
          </a:stretch>
        </p:blipFill>
        <p:spPr>
          <a:xfrm>
            <a:off x="7658577" y="2500983"/>
            <a:ext cx="4533423" cy="4343209"/>
          </a:xfrm>
          <a:prstGeom prst="rect">
            <a:avLst/>
          </a:prstGeom>
        </p:spPr>
      </p:pic>
      <p:pic>
        <p:nvPicPr>
          <p:cNvPr id="8" name="Content Placeholder 4">
            <a:extLst>
              <a:ext uri="{FF2B5EF4-FFF2-40B4-BE49-F238E27FC236}">
                <a16:creationId xmlns:a16="http://schemas.microsoft.com/office/drawing/2014/main" id="{A9F91DF5-E27B-4D40-8B4E-C22D9B662E46}"/>
              </a:ext>
            </a:extLst>
          </p:cNvPr>
          <p:cNvPicPr>
            <a:picLocks noChangeAspect="1"/>
          </p:cNvPicPr>
          <p:nvPr/>
        </p:nvPicPr>
        <p:blipFill>
          <a:blip r:embed="rId4"/>
          <a:stretch>
            <a:fillRect/>
          </a:stretch>
        </p:blipFill>
        <p:spPr>
          <a:xfrm>
            <a:off x="3092135" y="362561"/>
            <a:ext cx="4598000" cy="3092155"/>
          </a:xfrm>
          <a:prstGeom prst="rect">
            <a:avLst/>
          </a:prstGeom>
          <a:effectLst/>
        </p:spPr>
      </p:pic>
      <p:pic>
        <p:nvPicPr>
          <p:cNvPr id="11" name="Picture 10">
            <a:extLst>
              <a:ext uri="{FF2B5EF4-FFF2-40B4-BE49-F238E27FC236}">
                <a16:creationId xmlns:a16="http://schemas.microsoft.com/office/drawing/2014/main" id="{CD0F64DA-C387-4887-A778-A199EFC014FF}"/>
              </a:ext>
            </a:extLst>
          </p:cNvPr>
          <p:cNvPicPr>
            <a:picLocks noChangeAspect="1"/>
          </p:cNvPicPr>
          <p:nvPr/>
        </p:nvPicPr>
        <p:blipFill>
          <a:blip r:embed="rId5"/>
          <a:stretch>
            <a:fillRect/>
          </a:stretch>
        </p:blipFill>
        <p:spPr>
          <a:xfrm>
            <a:off x="7690135" y="362561"/>
            <a:ext cx="4153480" cy="2133898"/>
          </a:xfrm>
          <a:prstGeom prst="rect">
            <a:avLst/>
          </a:prstGeom>
        </p:spPr>
      </p:pic>
      <p:pic>
        <p:nvPicPr>
          <p:cNvPr id="13" name="Picture 12">
            <a:extLst>
              <a:ext uri="{FF2B5EF4-FFF2-40B4-BE49-F238E27FC236}">
                <a16:creationId xmlns:a16="http://schemas.microsoft.com/office/drawing/2014/main" id="{D09390EC-B374-4C7D-9846-C39BFBFFDEB1}"/>
              </a:ext>
            </a:extLst>
          </p:cNvPr>
          <p:cNvPicPr>
            <a:picLocks noChangeAspect="1"/>
          </p:cNvPicPr>
          <p:nvPr/>
        </p:nvPicPr>
        <p:blipFill>
          <a:blip r:embed="rId6"/>
          <a:stretch>
            <a:fillRect/>
          </a:stretch>
        </p:blipFill>
        <p:spPr>
          <a:xfrm>
            <a:off x="1088417" y="3454716"/>
            <a:ext cx="6570160" cy="3403284"/>
          </a:xfrm>
          <a:prstGeom prst="rect">
            <a:avLst/>
          </a:prstGeom>
        </p:spPr>
      </p:pic>
    </p:spTree>
    <p:extLst>
      <p:ext uri="{BB962C8B-B14F-4D97-AF65-F5344CB8AC3E}">
        <p14:creationId xmlns:p14="http://schemas.microsoft.com/office/powerpoint/2010/main" val="380583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17182</TotalTime>
  <Words>1672</Words>
  <Application>Microsoft Office PowerPoint</Application>
  <PresentationFormat>Widescreen</PresentationFormat>
  <Paragraphs>107</Paragraphs>
  <Slides>15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Ion</vt:lpstr>
      <vt:lpstr>Albany Med–Predicting Factors Influencing Length of Stay</vt:lpstr>
      <vt:lpstr>Objective </vt:lpstr>
      <vt:lpstr>Prediction Model for Three Major Diagnostic Categories</vt:lpstr>
      <vt:lpstr>Infectious Disease Prediction Model</vt:lpstr>
      <vt:lpstr>PowerPoint Presentation</vt:lpstr>
      <vt:lpstr>Analysis Recommendations for Patient Overstay with Infectious Disease:</vt:lpstr>
      <vt:lpstr>Circulatory System – Generalized Linear Model</vt:lpstr>
      <vt:lpstr>Definition of Terms</vt:lpstr>
      <vt:lpstr>Circulatory System</vt:lpstr>
      <vt:lpstr>Recommendations – Circulatory System</vt:lpstr>
      <vt:lpstr>Nervous System Prediction Model</vt:lpstr>
      <vt:lpstr>PowerPoint Presentation</vt:lpstr>
      <vt:lpstr>Recommendations: Nervous System</vt:lpstr>
      <vt:lpstr>Overall Recommendations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ritter</dc:creator>
  <cp:lastModifiedBy>Gebreselassie, Edilawit S</cp:lastModifiedBy>
  <cp:revision>99</cp:revision>
  <dcterms:created xsi:type="dcterms:W3CDTF">2021-06-27T15:32:52Z</dcterms:created>
  <dcterms:modified xsi:type="dcterms:W3CDTF">2022-09-16T14:51:46Z</dcterms:modified>
</cp:coreProperties>
</file>