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/>
    <p:restoredTop sz="94582"/>
  </p:normalViewPr>
  <p:slideViewPr>
    <p:cSldViewPr snapToGrid="0" snapToObjects="1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11514-03DC-D94B-BFA8-DDEEA0EDEB3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134C0-CB82-B949-ADA8-BED70DB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134C0-CB82-B949-ADA8-BED70DBFD7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742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1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6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8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52429E-3C38-EA45-996B-2B1EB745763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FF62-093A-7949-B0C3-7ABD477A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a.org/globalassets/assets/files/resources/research-report/2021/modeling-enrollee-choic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21AA-0C7F-9B45-9FBA-30192BE00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Modeling Effects of Enrollee Choice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AE4A-2C83-0748-9408-3967F7181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sz="2600" dirty="0">
                <a:solidFill>
                  <a:schemeClr val="tx1"/>
                </a:solidFill>
              </a:rPr>
              <a:t>Edilawit Gebreselassie </a:t>
            </a:r>
          </a:p>
          <a:p>
            <a:r>
              <a:rPr lang="en-US" sz="2600" dirty="0">
                <a:solidFill>
                  <a:schemeClr val="tx1"/>
                </a:solidFill>
              </a:rPr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46483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96C7-C5E2-DF48-BF83-B5977F57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219847"/>
          </a:xfrm>
        </p:spPr>
        <p:txBody>
          <a:bodyPr>
            <a:normAutofit/>
          </a:bodyPr>
          <a:lstStyle/>
          <a:p>
            <a:r>
              <a:rPr lang="en-US" sz="4000" dirty="0"/>
              <a:t>Results and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7AE5-C511-5F4B-B2B7-E83A4D33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1874886"/>
            <a:ext cx="10364452" cy="4068714"/>
          </a:xfrm>
        </p:spPr>
        <p:txBody>
          <a:bodyPr>
            <a:normAutofit/>
          </a:bodyPr>
          <a:lstStyle/>
          <a:p>
            <a:r>
              <a:rPr lang="en-US" sz="2400" dirty="0"/>
              <a:t>Two Plan Market</a:t>
            </a:r>
          </a:p>
          <a:p>
            <a:pPr lvl="1"/>
            <a:r>
              <a:rPr lang="en-US" sz="2000" dirty="0"/>
              <a:t>Prior year decision rule resulted in a 0.1% increase in MLR and a $11 savings per family</a:t>
            </a:r>
          </a:p>
          <a:p>
            <a:pPr lvl="1"/>
            <a:r>
              <a:rPr lang="en-US" sz="2000" dirty="0"/>
              <a:t>Perfect oversight rule resulted in a 4.5% increase in MLR and a $357 savings per family</a:t>
            </a:r>
          </a:p>
          <a:p>
            <a:r>
              <a:rPr lang="en-US" sz="2400" dirty="0"/>
              <a:t>Eight Plan Market</a:t>
            </a:r>
          </a:p>
          <a:p>
            <a:pPr lvl="1"/>
            <a:r>
              <a:rPr lang="en-US" sz="2000" dirty="0"/>
              <a:t>Prior year decision rule resulted in a 1.9% increase in MLR and a $135 savings per family</a:t>
            </a:r>
          </a:p>
          <a:p>
            <a:pPr lvl="1"/>
            <a:r>
              <a:rPr lang="en-US" sz="2000" dirty="0"/>
              <a:t>Perfect oversight rule resulted in a 6.8% increase in MLR and a $606 savings per family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84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3830FC-9212-0B4B-B873-F122ADC6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42181"/>
          </a:xfrm>
        </p:spPr>
        <p:txBody>
          <a:bodyPr>
            <a:normAutofit/>
          </a:bodyPr>
          <a:lstStyle/>
          <a:p>
            <a:r>
              <a:rPr lang="en-US" sz="4000" dirty="0"/>
              <a:t>Results and Implications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8B88-BF70-D34A-BDEC-4AE810F5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Increased plan information will optimize customers’ selection</a:t>
            </a:r>
          </a:p>
          <a:p>
            <a:r>
              <a:rPr lang="en-US" sz="2800" dirty="0"/>
              <a:t>This will increase costs on insurers by increasing MLR</a:t>
            </a:r>
          </a:p>
          <a:p>
            <a:r>
              <a:rPr lang="en-US" sz="2800" dirty="0"/>
              <a:t>This could in return lead to increased premiums in the future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278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8215-085B-BD44-8F3D-7D43AC0E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4315-D2AA-6E4D-A14D-2CA46DB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9" y="2052918"/>
            <a:ext cx="1179150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Hileman, G. (2021, January).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effects of enrollee choice - 	member | SOA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Society Of Actuaries . 	Retrieved October 4, 2021, 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https://www.soa.org/globalassets/assets/files/resources/research 	report/2021/modeling-	enrollee-choice.pdf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692D-095C-1B45-BDCD-4E3DD318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87230"/>
            <a:ext cx="10364451" cy="1359139"/>
          </a:xfrm>
        </p:spPr>
        <p:txBody>
          <a:bodyPr>
            <a:normAutofit/>
          </a:bodyPr>
          <a:lstStyle/>
          <a:p>
            <a:r>
              <a:rPr lang="en-US" sz="4000" dirty="0"/>
              <a:t>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158AA-13CB-E641-BA86-6C19203FA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899260"/>
            <a:ext cx="10364452" cy="4203828"/>
          </a:xfrm>
        </p:spPr>
        <p:txBody>
          <a:bodyPr>
            <a:normAutofit/>
          </a:bodyPr>
          <a:lstStyle/>
          <a:p>
            <a:r>
              <a:rPr lang="en-US" sz="2400" dirty="0"/>
              <a:t>The health insurance marketplace provides a range of available plans customers can choose from depending on their healthcare needs.</a:t>
            </a:r>
          </a:p>
          <a:p>
            <a:r>
              <a:rPr lang="en-US" sz="2400" dirty="0"/>
              <a:t>Customers can make their decisions based on:</a:t>
            </a:r>
          </a:p>
          <a:p>
            <a:pPr lvl="1"/>
            <a:r>
              <a:rPr lang="en-US" sz="2000" dirty="0"/>
              <a:t>Estimated healthcare needs </a:t>
            </a:r>
          </a:p>
          <a:p>
            <a:pPr lvl="1"/>
            <a:r>
              <a:rPr lang="en-US" sz="2000" dirty="0"/>
              <a:t>Out-of-Pocket costs such as deductibles, copays and co-insurance</a:t>
            </a:r>
          </a:p>
          <a:p>
            <a:r>
              <a:rPr lang="en-US" sz="2400" dirty="0"/>
              <a:t>The study presents  the effect of customer insurance plan selection on medical loss ratios and insurer profitability. </a:t>
            </a:r>
          </a:p>
        </p:txBody>
      </p:sp>
    </p:spTree>
    <p:extLst>
      <p:ext uri="{BB962C8B-B14F-4D97-AF65-F5344CB8AC3E}">
        <p14:creationId xmlns:p14="http://schemas.microsoft.com/office/powerpoint/2010/main" val="318126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92D59-7BEB-9149-89ED-02F5835C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6499"/>
            <a:ext cx="10364451" cy="1596177"/>
          </a:xfrm>
        </p:spPr>
        <p:txBody>
          <a:bodyPr/>
          <a:lstStyle/>
          <a:p>
            <a:r>
              <a:rPr lang="en-US" sz="4400" dirty="0"/>
              <a:t>Overview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7D0A9-958E-054C-9C5C-82F68971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Increased choice will lead to increased insurance expense due to:</a:t>
            </a:r>
          </a:p>
          <a:p>
            <a:pPr lvl="1"/>
            <a:r>
              <a:rPr lang="en-US" sz="2400" dirty="0"/>
              <a:t>Customers’ need to minimize out of pocket costs</a:t>
            </a:r>
          </a:p>
          <a:p>
            <a:pPr lvl="1"/>
            <a:r>
              <a:rPr lang="en-US" sz="2400" dirty="0"/>
              <a:t>Customers’ anticipated healthcare costs</a:t>
            </a:r>
          </a:p>
          <a:p>
            <a:r>
              <a:rPr lang="en-US" sz="2800" dirty="0"/>
              <a:t>A model that simulates enrollee choice was developed to see the effect of choice on expense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522C-2DCA-8F47-9A91-21C3B61D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Data Description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88C8-8662-9D44-9DA3-FF940CB8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88289"/>
            <a:ext cx="10364452" cy="3802912"/>
          </a:xfrm>
        </p:spPr>
        <p:txBody>
          <a:bodyPr>
            <a:normAutofit/>
          </a:bodyPr>
          <a:lstStyle/>
          <a:p>
            <a:r>
              <a:rPr lang="en-US" sz="2400" dirty="0"/>
              <a:t>A sample of families from the Medical Expenditure Panel Survey (MEPS)</a:t>
            </a:r>
          </a:p>
          <a:p>
            <a:r>
              <a:rPr lang="en-US" sz="2400" dirty="0"/>
              <a:t>MEPS produces healthcare utilization and cost data along with detailed demographic information using the most current population survey. </a:t>
            </a:r>
          </a:p>
          <a:p>
            <a:r>
              <a:rPr lang="en-US" sz="2400" dirty="0"/>
              <a:t>The sample of families consisted of :</a:t>
            </a:r>
          </a:p>
          <a:p>
            <a:pPr lvl="1"/>
            <a:r>
              <a:rPr lang="en-US" sz="2000" dirty="0"/>
              <a:t>Families that participated in both the 2015 and 2016 surveys </a:t>
            </a:r>
          </a:p>
          <a:p>
            <a:pPr lvl="1"/>
            <a:r>
              <a:rPr lang="en-US" sz="2000" dirty="0"/>
              <a:t>Families that have an income level of at least 100% of the FPL</a:t>
            </a:r>
          </a:p>
        </p:txBody>
      </p:sp>
    </p:spTree>
    <p:extLst>
      <p:ext uri="{BB962C8B-B14F-4D97-AF65-F5344CB8AC3E}">
        <p14:creationId xmlns:p14="http://schemas.microsoft.com/office/powerpoint/2010/main" val="40691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2DD6A-3EE0-8E4A-88CB-2873799D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9018"/>
          </a:xfrm>
        </p:spPr>
        <p:txBody>
          <a:bodyPr>
            <a:normAutofit/>
          </a:bodyPr>
          <a:lstStyle/>
          <a:p>
            <a:r>
              <a:rPr lang="en-US" sz="4000" dirty="0"/>
              <a:t>Data Description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8A0A8-CDF9-F34A-8C22-8E278BDC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39907"/>
            <a:ext cx="10364452" cy="4199575"/>
          </a:xfrm>
        </p:spPr>
        <p:txBody>
          <a:bodyPr/>
          <a:lstStyle/>
          <a:p>
            <a:r>
              <a:rPr lang="en-US" sz="2400" dirty="0"/>
              <a:t>The data used for this simulation sample includes:</a:t>
            </a:r>
          </a:p>
          <a:p>
            <a:pPr lvl="1"/>
            <a:r>
              <a:rPr lang="en-US" sz="2000" dirty="0"/>
              <a:t>4,989 families</a:t>
            </a:r>
          </a:p>
          <a:p>
            <a:pPr lvl="1"/>
            <a:r>
              <a:rPr lang="en-US" dirty="0"/>
              <a:t>11,552 individuals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61E043-E7F4-0747-8A6E-76B751348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2" b="-3821"/>
          <a:stretch/>
        </p:blipFill>
        <p:spPr>
          <a:xfrm>
            <a:off x="1167810" y="3823468"/>
            <a:ext cx="7772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D0A8-CAD5-1541-9368-B67D942A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42071"/>
            <a:ext cx="10364451" cy="1274078"/>
          </a:xfrm>
        </p:spPr>
        <p:txBody>
          <a:bodyPr/>
          <a:lstStyle/>
          <a:p>
            <a:r>
              <a:rPr lang="en-US" dirty="0"/>
              <a:t>Data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1CAB-5E86-5041-BF18-06DE19AB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11843"/>
            <a:ext cx="10364452" cy="4079358"/>
          </a:xfrm>
        </p:spPr>
        <p:txBody>
          <a:bodyPr>
            <a:normAutofit/>
          </a:bodyPr>
          <a:lstStyle/>
          <a:p>
            <a:r>
              <a:rPr lang="en-US" sz="2800" dirty="0"/>
              <a:t>Underreported healthcare utilization and spending data</a:t>
            </a:r>
          </a:p>
          <a:p>
            <a:pPr lvl="1"/>
            <a:r>
              <a:rPr lang="en-US" sz="2400" dirty="0"/>
              <a:t>Data adjustment made by comparing the MEPS data with utilization and cost data produced by IBM Watson and Optum databases.</a:t>
            </a:r>
          </a:p>
          <a:p>
            <a:r>
              <a:rPr lang="en-US" sz="2800" dirty="0"/>
              <a:t>Aggregated care categories</a:t>
            </a:r>
          </a:p>
          <a:p>
            <a:pPr lvl="1"/>
            <a:r>
              <a:rPr lang="en-US" sz="2400" dirty="0"/>
              <a:t>No distinction of office visits (PCP vs. </a:t>
            </a:r>
            <a:r>
              <a:rPr lang="en-US" sz="2400" dirty="0" err="1"/>
              <a:t>Speciality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No distinction of prescription drugs (Brand vs. Generic)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15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2678-FA55-874D-8505-D287268A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3968"/>
            <a:ext cx="10364451" cy="1050795"/>
          </a:xfrm>
        </p:spPr>
        <p:txBody>
          <a:bodyPr/>
          <a:lstStyle/>
          <a:p>
            <a:r>
              <a:rPr lang="en-US" dirty="0"/>
              <a:t>Analytical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5B94-4169-344E-98DF-E6188178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65005"/>
            <a:ext cx="10364452" cy="402619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An excel based simulation model was built using the sample families </a:t>
            </a:r>
          </a:p>
          <a:p>
            <a:r>
              <a:rPr lang="en-US" sz="2400" dirty="0"/>
              <a:t>The simulation presents each family with a number of health plan options </a:t>
            </a:r>
          </a:p>
          <a:p>
            <a:r>
              <a:rPr lang="en-US" sz="2400" dirty="0"/>
              <a:t>The families’ decisions are simulated utilizing a random selection and a pre-defined set of decision rules:</a:t>
            </a:r>
          </a:p>
          <a:p>
            <a:pPr lvl="1"/>
            <a:r>
              <a:rPr lang="en-US" sz="2000" dirty="0"/>
              <a:t>The lowest premium plan,</a:t>
            </a:r>
          </a:p>
          <a:p>
            <a:pPr lvl="1"/>
            <a:r>
              <a:rPr lang="en-US" sz="2000" dirty="0"/>
              <a:t>Prior year costs determine subsequent year plan selection and (Prior year rule)</a:t>
            </a:r>
          </a:p>
          <a:p>
            <a:pPr lvl="1"/>
            <a:r>
              <a:rPr lang="en-US" sz="2000" dirty="0"/>
              <a:t>Family’s actual future year costs determine the optimal plan (Perfect foresight rule)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998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F8E613-1E27-FA40-982D-53830EF6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Analytical Methodology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F6B1F-DB68-3C4C-93FC-066DE43F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Output measures of the simulation include:</a:t>
            </a:r>
          </a:p>
          <a:p>
            <a:pPr lvl="1"/>
            <a:r>
              <a:rPr lang="en-US" sz="2400" dirty="0"/>
              <a:t>Market-Level Medical Loss Ratio (MLR),</a:t>
            </a:r>
          </a:p>
          <a:p>
            <a:pPr lvl="1"/>
            <a:r>
              <a:rPr lang="en-US" sz="2400" dirty="0"/>
              <a:t>Percentage of times a selection turns out to be optimal and </a:t>
            </a:r>
          </a:p>
          <a:p>
            <a:pPr lvl="1"/>
            <a:r>
              <a:rPr lang="en-US" sz="2400" dirty="0"/>
              <a:t>Mean monetary difference between selection using the random choice and 2 decision rules (prior year and optimal plan)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490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9D19-871F-AD4E-BBD6-50A63F89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84" y="26871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Analytical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F887-986A-8D4F-AD70-086657F0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64889"/>
            <a:ext cx="10364452" cy="3926312"/>
          </a:xfrm>
        </p:spPr>
        <p:txBody>
          <a:bodyPr/>
          <a:lstStyle/>
          <a:p>
            <a:r>
              <a:rPr lang="en-US" sz="2400" dirty="0"/>
              <a:t>Two Plan Market</a:t>
            </a:r>
          </a:p>
          <a:p>
            <a:pPr lvl="1"/>
            <a:r>
              <a:rPr lang="en-US" sz="2000" dirty="0"/>
              <a:t>Office Visits vs. Prescription Drugs </a:t>
            </a:r>
          </a:p>
          <a:p>
            <a:r>
              <a:rPr lang="en-US" sz="2400" dirty="0"/>
              <a:t>Eight Plan Market </a:t>
            </a:r>
          </a:p>
          <a:p>
            <a:pPr lvl="1"/>
            <a:r>
              <a:rPr lang="en-US" sz="2000" dirty="0"/>
              <a:t>Wider range of available plans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04361-FE9D-414E-9440-D04DA5CD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84" y="3987533"/>
            <a:ext cx="889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24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{C6C13036-0DEE-624C-9F66-C6F6CAE5B35F}tf10001062</Template>
  <TotalTime>6483</TotalTime>
  <Words>563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Modeling Effects of Enrollee Choice </vt:lpstr>
      <vt:lpstr>Overview </vt:lpstr>
      <vt:lpstr>Overview </vt:lpstr>
      <vt:lpstr>Data Description </vt:lpstr>
      <vt:lpstr>Data Description </vt:lpstr>
      <vt:lpstr>Data Challenges</vt:lpstr>
      <vt:lpstr>Analytical Methodology </vt:lpstr>
      <vt:lpstr>Analytical Methodology </vt:lpstr>
      <vt:lpstr>Analytical Methodology </vt:lpstr>
      <vt:lpstr>Results and Implications </vt:lpstr>
      <vt:lpstr>Results and Implications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Effects of Enrollee Choice</dc:title>
  <dc:creator>Edilawit S. Gebreselassie - gebreses</dc:creator>
  <cp:lastModifiedBy>Gebreselassie, Edilawit S</cp:lastModifiedBy>
  <cp:revision>19</cp:revision>
  <dcterms:created xsi:type="dcterms:W3CDTF">2021-10-06T20:10:33Z</dcterms:created>
  <dcterms:modified xsi:type="dcterms:W3CDTF">2022-09-16T13:50:29Z</dcterms:modified>
</cp:coreProperties>
</file>