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80" r:id="rId4"/>
    <p:sldId id="258" r:id="rId5"/>
    <p:sldId id="261" r:id="rId6"/>
    <p:sldId id="274" r:id="rId7"/>
    <p:sldId id="275" r:id="rId8"/>
    <p:sldId id="273" r:id="rId9"/>
    <p:sldId id="277" r:id="rId10"/>
    <p:sldId id="276" r:id="rId11"/>
    <p:sldId id="271" r:id="rId12"/>
    <p:sldId id="283" r:id="rId13"/>
    <p:sldId id="272" r:id="rId14"/>
    <p:sldId id="278" r:id="rId15"/>
    <p:sldId id="279" r:id="rId16"/>
    <p:sldId id="262" r:id="rId17"/>
    <p:sldId id="263" r:id="rId18"/>
    <p:sldId id="281" r:id="rId19"/>
    <p:sldId id="267" r:id="rId20"/>
    <p:sldId id="268" r:id="rId21"/>
    <p:sldId id="285" r:id="rId22"/>
    <p:sldId id="284" r:id="rId2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923" y="73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1F487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1F487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1F487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281671" y="1586864"/>
            <a:ext cx="4321809" cy="3970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E3E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3"/>
            <a:ext cx="548639" cy="685799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9991" y="5809484"/>
            <a:ext cx="1652015" cy="92201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1F487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-4"/>
            <a:ext cx="12649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811766" y="449884"/>
            <a:ext cx="2032507" cy="30246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9013" y="424687"/>
            <a:ext cx="6432550" cy="3609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1F487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3963" y="-2"/>
            <a:ext cx="11718290" cy="6858000"/>
            <a:chOff x="473963" y="-2"/>
            <a:chExt cx="11718290" cy="6858000"/>
          </a:xfrm>
        </p:grpSpPr>
        <p:sp>
          <p:nvSpPr>
            <p:cNvPr id="3" name="object 3"/>
            <p:cNvSpPr/>
            <p:nvPr/>
          </p:nvSpPr>
          <p:spPr>
            <a:xfrm>
              <a:off x="1219200" y="4975859"/>
              <a:ext cx="4986655" cy="559435"/>
            </a:xfrm>
            <a:custGeom>
              <a:avLst/>
              <a:gdLst/>
              <a:ahLst/>
              <a:cxnLst/>
              <a:rect l="l" t="t" r="r" b="b"/>
              <a:pathLst>
                <a:path w="4986655" h="559435">
                  <a:moveTo>
                    <a:pt x="4986528" y="0"/>
                  </a:moveTo>
                  <a:lnTo>
                    <a:pt x="0" y="0"/>
                  </a:lnTo>
                  <a:lnTo>
                    <a:pt x="0" y="559307"/>
                  </a:lnTo>
                  <a:lnTo>
                    <a:pt x="4986528" y="559307"/>
                  </a:lnTo>
                  <a:lnTo>
                    <a:pt x="4986528" y="0"/>
                  </a:lnTo>
                  <a:close/>
                </a:path>
              </a:pathLst>
            </a:custGeom>
            <a:solidFill>
              <a:srgbClr val="1121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963" y="4975859"/>
              <a:ext cx="746760" cy="55930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71443" y="-2"/>
              <a:ext cx="9020556" cy="685799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0" y="-4"/>
            <a:ext cx="12192000" cy="6858000"/>
            <a:chOff x="0" y="-4"/>
            <a:chExt cx="12192000" cy="685800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-4"/>
              <a:ext cx="126490" cy="68579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731" y="3061716"/>
              <a:ext cx="4930140" cy="180898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05098" y="-3"/>
              <a:ext cx="8986901" cy="68580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94460" y="5495538"/>
              <a:ext cx="2424683" cy="1362456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076315" y="564032"/>
            <a:ext cx="5501005" cy="17360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74290" algn="r">
              <a:lnSpc>
                <a:spcPct val="110000"/>
              </a:lnSpc>
              <a:spcBef>
                <a:spcPts val="100"/>
              </a:spcBef>
            </a:pPr>
            <a:r>
              <a:rPr sz="3400" spc="-25" dirty="0">
                <a:solidFill>
                  <a:srgbClr val="47BDB5"/>
                </a:solidFill>
              </a:rPr>
              <a:t>Capacitação </a:t>
            </a:r>
            <a:r>
              <a:rPr sz="3400" dirty="0">
                <a:solidFill>
                  <a:srgbClr val="47BDB5"/>
                </a:solidFill>
              </a:rPr>
              <a:t>em</a:t>
            </a:r>
            <a:r>
              <a:rPr sz="3400" spc="-165" dirty="0">
                <a:solidFill>
                  <a:srgbClr val="47BDB5"/>
                </a:solidFill>
              </a:rPr>
              <a:t> </a:t>
            </a:r>
            <a:r>
              <a:rPr sz="3400" dirty="0">
                <a:solidFill>
                  <a:srgbClr val="47BDB5"/>
                </a:solidFill>
              </a:rPr>
              <a:t>Circuitos</a:t>
            </a:r>
            <a:r>
              <a:rPr sz="3400" spc="-175" dirty="0">
                <a:solidFill>
                  <a:srgbClr val="47BDB5"/>
                </a:solidFill>
              </a:rPr>
              <a:t> </a:t>
            </a:r>
            <a:r>
              <a:rPr sz="3400" spc="-10" dirty="0">
                <a:solidFill>
                  <a:srgbClr val="47BDB5"/>
                </a:solidFill>
              </a:rPr>
              <a:t>Fotônicos</a:t>
            </a:r>
            <a:endParaRPr sz="3400"/>
          </a:p>
          <a:p>
            <a:pPr marR="5715" algn="r">
              <a:lnSpc>
                <a:spcPct val="100000"/>
              </a:lnSpc>
              <a:spcBef>
                <a:spcPts val="409"/>
              </a:spcBef>
            </a:pPr>
            <a:r>
              <a:rPr sz="3400" dirty="0">
                <a:solidFill>
                  <a:srgbClr val="47BDB5"/>
                </a:solidFill>
              </a:rPr>
              <a:t>em</a:t>
            </a:r>
            <a:r>
              <a:rPr sz="3400" spc="-85" dirty="0">
                <a:solidFill>
                  <a:srgbClr val="47BDB5"/>
                </a:solidFill>
              </a:rPr>
              <a:t> </a:t>
            </a:r>
            <a:r>
              <a:rPr sz="3400" spc="-10" dirty="0">
                <a:solidFill>
                  <a:srgbClr val="47BDB5"/>
                </a:solidFill>
              </a:rPr>
              <a:t>Silício.</a:t>
            </a:r>
            <a:endParaRPr sz="3400"/>
          </a:p>
        </p:txBody>
      </p:sp>
      <p:sp>
        <p:nvSpPr>
          <p:cNvPr id="12" name="object 12"/>
          <p:cNvSpPr txBox="1"/>
          <p:nvPr/>
        </p:nvSpPr>
        <p:spPr>
          <a:xfrm>
            <a:off x="8991600" y="2789377"/>
            <a:ext cx="2588768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5"/>
              </a:spcBef>
            </a:pPr>
            <a:r>
              <a:rPr lang="fr-FR" sz="2600" dirty="0">
                <a:solidFill>
                  <a:srgbClr val="FFFFFF"/>
                </a:solidFill>
                <a:latin typeface="Verdana"/>
                <a:cs typeface="Verdana"/>
              </a:rPr>
              <a:t>Ring </a:t>
            </a:r>
            <a:r>
              <a:rPr lang="fr-FR" sz="2600" dirty="0" err="1">
                <a:solidFill>
                  <a:srgbClr val="FFFFFF"/>
                </a:solidFill>
                <a:latin typeface="Verdana"/>
                <a:cs typeface="Verdana"/>
              </a:rPr>
              <a:t>Resonator</a:t>
            </a:r>
            <a:endParaRPr sz="26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87653" y="5127752"/>
            <a:ext cx="43465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47BDB5"/>
                </a:solidFill>
                <a:latin typeface="Verdana"/>
                <a:cs typeface="Verdana"/>
              </a:rPr>
              <a:t>CURSOS,</a:t>
            </a:r>
            <a:r>
              <a:rPr sz="1400" b="1" spc="110" dirty="0">
                <a:solidFill>
                  <a:srgbClr val="47BDB5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47BDB5"/>
                </a:solidFill>
                <a:latin typeface="Verdana"/>
                <a:cs typeface="Verdana"/>
              </a:rPr>
              <a:t>CAPACITAÇÃO</a:t>
            </a:r>
            <a:r>
              <a:rPr sz="1400" b="1" spc="165" dirty="0">
                <a:solidFill>
                  <a:srgbClr val="47BDB5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47BDB5"/>
                </a:solidFill>
                <a:latin typeface="Verdana"/>
                <a:cs typeface="Verdana"/>
              </a:rPr>
              <a:t>E</a:t>
            </a:r>
            <a:r>
              <a:rPr sz="1400" b="1" spc="160" dirty="0">
                <a:solidFill>
                  <a:srgbClr val="47BDB5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47BDB5"/>
                </a:solidFill>
                <a:latin typeface="Verdana"/>
                <a:cs typeface="Verdana"/>
              </a:rPr>
              <a:t>TREINAMENTOS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43976" y="5676391"/>
            <a:ext cx="3138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Edilberto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Elias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Xavier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Junior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222C66"/>
                </a:solidFill>
              </a:rPr>
              <a:t>2.1</a:t>
            </a:r>
            <a:r>
              <a:rPr spc="-95" dirty="0">
                <a:solidFill>
                  <a:srgbClr val="222C66"/>
                </a:solidFill>
              </a:rPr>
              <a:t> </a:t>
            </a:r>
            <a:r>
              <a:rPr dirty="0"/>
              <a:t>Transmissão</a:t>
            </a:r>
            <a:r>
              <a:rPr spc="-95" dirty="0"/>
              <a:t> </a:t>
            </a:r>
            <a:r>
              <a:rPr dirty="0"/>
              <a:t>x</a:t>
            </a:r>
            <a:r>
              <a:rPr spc="-75" dirty="0"/>
              <a:t> </a:t>
            </a:r>
            <a:r>
              <a:rPr dirty="0"/>
              <a:t>Comprimento</a:t>
            </a:r>
            <a:r>
              <a:rPr spc="-80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20" dirty="0"/>
              <a:t>onda</a:t>
            </a:r>
          </a:p>
        </p:txBody>
      </p:sp>
      <p:pic>
        <p:nvPicPr>
          <p:cNvPr id="16" name="object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210" y="1333656"/>
            <a:ext cx="8640000" cy="4280687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9144000" y="2895600"/>
            <a:ext cx="2641600" cy="1077595"/>
          </a:xfrm>
          <a:prstGeom prst="rect">
            <a:avLst/>
          </a:prstGeom>
          <a:ln w="38100">
            <a:solidFill>
              <a:srgbClr val="17375E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229870" marR="93345" indent="-121920">
              <a:lnSpc>
                <a:spcPct val="100000"/>
              </a:lnSpc>
              <a:spcBef>
                <a:spcPts val="345"/>
              </a:spcBef>
            </a:pP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Dispositivos </a:t>
            </a:r>
            <a:r>
              <a:rPr sz="3200" dirty="0">
                <a:solidFill>
                  <a:srgbClr val="17375E"/>
                </a:solidFill>
                <a:latin typeface="Verdana"/>
                <a:cs typeface="Verdana"/>
              </a:rPr>
              <a:t>PDK</a:t>
            </a:r>
            <a:r>
              <a:rPr sz="3200" spc="-20" dirty="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SiePic</a:t>
            </a:r>
            <a:endParaRPr sz="32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594257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222C66"/>
                </a:solidFill>
              </a:rPr>
              <a:t>2.1</a:t>
            </a:r>
            <a:r>
              <a:rPr spc="-95" dirty="0">
                <a:solidFill>
                  <a:srgbClr val="222C66"/>
                </a:solidFill>
              </a:rPr>
              <a:t> </a:t>
            </a:r>
            <a:r>
              <a:rPr dirty="0"/>
              <a:t>Transmissão</a:t>
            </a:r>
            <a:r>
              <a:rPr spc="-95" dirty="0"/>
              <a:t> </a:t>
            </a:r>
            <a:r>
              <a:rPr dirty="0"/>
              <a:t>x</a:t>
            </a:r>
            <a:r>
              <a:rPr spc="-75" dirty="0"/>
              <a:t> </a:t>
            </a:r>
            <a:r>
              <a:rPr dirty="0"/>
              <a:t>Comprimento</a:t>
            </a:r>
            <a:r>
              <a:rPr spc="-80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20" dirty="0"/>
              <a:t>onda</a:t>
            </a:r>
          </a:p>
        </p:txBody>
      </p:sp>
      <p:pic>
        <p:nvPicPr>
          <p:cNvPr id="16" name="object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213" y="1335364"/>
            <a:ext cx="8640000" cy="4320000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9144000" y="2895600"/>
            <a:ext cx="2641600" cy="1077595"/>
          </a:xfrm>
          <a:prstGeom prst="rect">
            <a:avLst/>
          </a:prstGeom>
          <a:ln w="38100">
            <a:solidFill>
              <a:srgbClr val="17375E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229870" marR="93345" indent="-121920">
              <a:lnSpc>
                <a:spcPct val="100000"/>
              </a:lnSpc>
              <a:spcBef>
                <a:spcPts val="345"/>
              </a:spcBef>
            </a:pP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Dispositivos </a:t>
            </a:r>
            <a:r>
              <a:rPr sz="3200" dirty="0">
                <a:solidFill>
                  <a:srgbClr val="17375E"/>
                </a:solidFill>
                <a:latin typeface="Verdana"/>
                <a:cs typeface="Verdana"/>
              </a:rPr>
              <a:t>PDK</a:t>
            </a:r>
            <a:r>
              <a:rPr sz="3200" spc="-20" dirty="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SiePic</a:t>
            </a:r>
            <a:endParaRPr sz="32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117351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29441" y="6442354"/>
            <a:ext cx="1250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0" dirty="0">
                <a:solidFill>
                  <a:srgbClr val="C5C5C5"/>
                </a:solidFill>
                <a:latin typeface="Verdana"/>
                <a:cs typeface="Verdana"/>
              </a:rPr>
              <a:t>1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6490" cy="685799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13367" y="482345"/>
            <a:ext cx="1680336" cy="24968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38306" y="421652"/>
            <a:ext cx="425742" cy="33717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9013" y="424942"/>
            <a:ext cx="16465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222C66"/>
                </a:solidFill>
              </a:rPr>
              <a:t>Geometria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2AB520D-F00B-E4AF-2B61-BA19EED307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57400" y="1052056"/>
            <a:ext cx="7740000" cy="548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67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222C66"/>
                </a:solidFill>
              </a:rPr>
              <a:t>2.1</a:t>
            </a:r>
            <a:r>
              <a:rPr spc="-95" dirty="0">
                <a:solidFill>
                  <a:srgbClr val="222C66"/>
                </a:solidFill>
              </a:rPr>
              <a:t> </a:t>
            </a:r>
            <a:r>
              <a:rPr dirty="0"/>
              <a:t>Transmissão</a:t>
            </a:r>
            <a:r>
              <a:rPr spc="-95" dirty="0"/>
              <a:t> </a:t>
            </a:r>
            <a:r>
              <a:rPr dirty="0"/>
              <a:t>x</a:t>
            </a:r>
            <a:r>
              <a:rPr spc="-75" dirty="0"/>
              <a:t> </a:t>
            </a:r>
            <a:r>
              <a:rPr dirty="0"/>
              <a:t>Comprimento</a:t>
            </a:r>
            <a:r>
              <a:rPr spc="-80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20" dirty="0"/>
              <a:t>onda</a:t>
            </a:r>
          </a:p>
        </p:txBody>
      </p:sp>
      <p:pic>
        <p:nvPicPr>
          <p:cNvPr id="16" name="object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213" y="1357182"/>
            <a:ext cx="8640000" cy="4276363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9144000" y="2895600"/>
            <a:ext cx="2641600" cy="1077595"/>
          </a:xfrm>
          <a:prstGeom prst="rect">
            <a:avLst/>
          </a:prstGeom>
          <a:ln w="38100">
            <a:solidFill>
              <a:srgbClr val="17375E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229870" marR="93345" indent="-121920">
              <a:lnSpc>
                <a:spcPct val="100000"/>
              </a:lnSpc>
              <a:spcBef>
                <a:spcPts val="345"/>
              </a:spcBef>
            </a:pP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Dispositivos </a:t>
            </a:r>
            <a:r>
              <a:rPr sz="3200" dirty="0">
                <a:solidFill>
                  <a:srgbClr val="17375E"/>
                </a:solidFill>
                <a:latin typeface="Verdana"/>
                <a:cs typeface="Verdana"/>
              </a:rPr>
              <a:t>PDK</a:t>
            </a:r>
            <a:r>
              <a:rPr sz="3200" spc="-20" dirty="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SiePic</a:t>
            </a:r>
            <a:endParaRPr sz="32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094126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222C66"/>
                </a:solidFill>
              </a:rPr>
              <a:t>2.1</a:t>
            </a:r>
            <a:r>
              <a:rPr spc="-95" dirty="0">
                <a:solidFill>
                  <a:srgbClr val="222C66"/>
                </a:solidFill>
              </a:rPr>
              <a:t> </a:t>
            </a:r>
            <a:r>
              <a:rPr dirty="0"/>
              <a:t>Transmissão</a:t>
            </a:r>
            <a:r>
              <a:rPr spc="-95" dirty="0"/>
              <a:t> </a:t>
            </a:r>
            <a:r>
              <a:rPr dirty="0"/>
              <a:t>x</a:t>
            </a:r>
            <a:r>
              <a:rPr spc="-75" dirty="0"/>
              <a:t> </a:t>
            </a:r>
            <a:r>
              <a:rPr dirty="0"/>
              <a:t>Comprimento</a:t>
            </a:r>
            <a:r>
              <a:rPr spc="-80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20" dirty="0"/>
              <a:t>onda</a:t>
            </a:r>
          </a:p>
        </p:txBody>
      </p:sp>
      <p:pic>
        <p:nvPicPr>
          <p:cNvPr id="16" name="object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213" y="1357182"/>
            <a:ext cx="8640000" cy="4276363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9144000" y="2895600"/>
            <a:ext cx="2641600" cy="1077595"/>
          </a:xfrm>
          <a:prstGeom prst="rect">
            <a:avLst/>
          </a:prstGeom>
          <a:ln w="38100">
            <a:solidFill>
              <a:srgbClr val="17375E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229870" marR="93345" indent="-121920">
              <a:lnSpc>
                <a:spcPct val="100000"/>
              </a:lnSpc>
              <a:spcBef>
                <a:spcPts val="345"/>
              </a:spcBef>
            </a:pP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Dispositivos </a:t>
            </a:r>
            <a:r>
              <a:rPr sz="3200" dirty="0">
                <a:solidFill>
                  <a:srgbClr val="17375E"/>
                </a:solidFill>
                <a:latin typeface="Verdana"/>
                <a:cs typeface="Verdana"/>
              </a:rPr>
              <a:t>PDK</a:t>
            </a:r>
            <a:r>
              <a:rPr sz="3200" spc="-20" dirty="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SiePic</a:t>
            </a:r>
            <a:endParaRPr sz="32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1519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222C66"/>
                </a:solidFill>
              </a:rPr>
              <a:t>2.1</a:t>
            </a:r>
            <a:r>
              <a:rPr spc="-95" dirty="0">
                <a:solidFill>
                  <a:srgbClr val="222C66"/>
                </a:solidFill>
              </a:rPr>
              <a:t> </a:t>
            </a:r>
            <a:r>
              <a:rPr dirty="0"/>
              <a:t>Transmissão</a:t>
            </a:r>
            <a:r>
              <a:rPr spc="-95" dirty="0"/>
              <a:t> </a:t>
            </a:r>
            <a:r>
              <a:rPr dirty="0"/>
              <a:t>x</a:t>
            </a:r>
            <a:r>
              <a:rPr spc="-75" dirty="0"/>
              <a:t> </a:t>
            </a:r>
            <a:r>
              <a:rPr dirty="0"/>
              <a:t>Comprimento</a:t>
            </a:r>
            <a:r>
              <a:rPr spc="-80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20" dirty="0"/>
              <a:t>onda</a:t>
            </a:r>
          </a:p>
        </p:txBody>
      </p:sp>
      <p:pic>
        <p:nvPicPr>
          <p:cNvPr id="16" name="object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213" y="1355020"/>
            <a:ext cx="8640000" cy="4280687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9144000" y="2895600"/>
            <a:ext cx="2641600" cy="1077595"/>
          </a:xfrm>
          <a:prstGeom prst="rect">
            <a:avLst/>
          </a:prstGeom>
          <a:ln w="38100">
            <a:solidFill>
              <a:srgbClr val="17375E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229870" marR="93345" indent="-121920">
              <a:lnSpc>
                <a:spcPct val="100000"/>
              </a:lnSpc>
              <a:spcBef>
                <a:spcPts val="345"/>
              </a:spcBef>
            </a:pP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Dispositivos </a:t>
            </a:r>
            <a:r>
              <a:rPr sz="3200" dirty="0">
                <a:solidFill>
                  <a:srgbClr val="17375E"/>
                </a:solidFill>
                <a:latin typeface="Verdana"/>
                <a:cs typeface="Verdana"/>
              </a:rPr>
              <a:t>PDK</a:t>
            </a:r>
            <a:r>
              <a:rPr sz="3200" spc="-20" dirty="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SiePic</a:t>
            </a:r>
            <a:endParaRPr sz="32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312354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9762" y="3141980"/>
            <a:ext cx="5832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E2777"/>
                </a:solidFill>
              </a:rPr>
              <a:t>2.</a:t>
            </a:r>
            <a:r>
              <a:rPr sz="3600" spc="-60" dirty="0">
                <a:solidFill>
                  <a:srgbClr val="0E2777"/>
                </a:solidFill>
              </a:rPr>
              <a:t> </a:t>
            </a:r>
            <a:r>
              <a:rPr sz="3600" dirty="0">
                <a:solidFill>
                  <a:srgbClr val="0E2777"/>
                </a:solidFill>
              </a:rPr>
              <a:t>Free</a:t>
            </a:r>
            <a:r>
              <a:rPr sz="3600" spc="-40" dirty="0">
                <a:solidFill>
                  <a:srgbClr val="0E2777"/>
                </a:solidFill>
              </a:rPr>
              <a:t> </a:t>
            </a:r>
            <a:r>
              <a:rPr sz="3600" dirty="0">
                <a:solidFill>
                  <a:srgbClr val="0E2777"/>
                </a:solidFill>
              </a:rPr>
              <a:t>Spectral</a:t>
            </a:r>
            <a:r>
              <a:rPr sz="3600" spc="-45" dirty="0">
                <a:solidFill>
                  <a:srgbClr val="0E2777"/>
                </a:solidFill>
              </a:rPr>
              <a:t> </a:t>
            </a:r>
            <a:r>
              <a:rPr sz="3600" spc="-10" dirty="0">
                <a:solidFill>
                  <a:srgbClr val="0E2777"/>
                </a:solidFill>
              </a:rPr>
              <a:t>Range</a:t>
            </a:r>
            <a:endParaRPr sz="3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222C66"/>
                </a:solidFill>
              </a:rPr>
              <a:t>2.1</a:t>
            </a:r>
            <a:r>
              <a:rPr spc="-70" dirty="0">
                <a:solidFill>
                  <a:srgbClr val="222C66"/>
                </a:solidFill>
              </a:rPr>
              <a:t> </a:t>
            </a:r>
            <a:r>
              <a:rPr dirty="0"/>
              <a:t>FSR</a:t>
            </a:r>
            <a:r>
              <a:rPr spc="-65" dirty="0"/>
              <a:t> </a:t>
            </a:r>
            <a:r>
              <a:rPr dirty="0"/>
              <a:t>x</a:t>
            </a:r>
            <a:r>
              <a:rPr spc="-55" dirty="0"/>
              <a:t> </a:t>
            </a:r>
            <a:r>
              <a:rPr dirty="0"/>
              <a:t>Comprimento</a:t>
            </a:r>
            <a:r>
              <a:rPr spc="-60" dirty="0"/>
              <a:t> </a:t>
            </a:r>
            <a:r>
              <a:rPr dirty="0"/>
              <a:t>de</a:t>
            </a:r>
            <a:r>
              <a:rPr spc="-65" dirty="0"/>
              <a:t> </a:t>
            </a:r>
            <a:r>
              <a:rPr spc="-20" dirty="0"/>
              <a:t>onda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0" y="3191382"/>
            <a:ext cx="2641600" cy="1077595"/>
          </a:xfrm>
          <a:prstGeom prst="rect">
            <a:avLst/>
          </a:prstGeom>
          <a:ln w="38100">
            <a:solidFill>
              <a:srgbClr val="17375E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705485" marR="93345" indent="-597535">
              <a:lnSpc>
                <a:spcPct val="100000"/>
              </a:lnSpc>
              <a:spcBef>
                <a:spcPts val="345"/>
              </a:spcBef>
            </a:pP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Dispositivos Ideais</a:t>
            </a:r>
            <a:endParaRPr sz="32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0783" y="1737027"/>
            <a:ext cx="6830044" cy="33839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222C66"/>
                </a:solidFill>
              </a:rPr>
              <a:t>2.1</a:t>
            </a:r>
            <a:r>
              <a:rPr spc="-70" dirty="0">
                <a:solidFill>
                  <a:srgbClr val="222C66"/>
                </a:solidFill>
              </a:rPr>
              <a:t> </a:t>
            </a:r>
            <a:r>
              <a:rPr dirty="0"/>
              <a:t>FSR</a:t>
            </a:r>
            <a:r>
              <a:rPr spc="-65" dirty="0"/>
              <a:t> </a:t>
            </a:r>
            <a:r>
              <a:rPr dirty="0"/>
              <a:t>x</a:t>
            </a:r>
            <a:r>
              <a:rPr spc="-55" dirty="0"/>
              <a:t> </a:t>
            </a:r>
            <a:r>
              <a:rPr dirty="0"/>
              <a:t>Comprimento</a:t>
            </a:r>
            <a:r>
              <a:rPr spc="-60" dirty="0"/>
              <a:t> </a:t>
            </a:r>
            <a:r>
              <a:rPr dirty="0"/>
              <a:t>de</a:t>
            </a:r>
            <a:r>
              <a:rPr spc="-65" dirty="0"/>
              <a:t> </a:t>
            </a:r>
            <a:r>
              <a:rPr spc="-20" dirty="0"/>
              <a:t>onda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940300" y="1892300"/>
            <a:ext cx="1320800" cy="71120"/>
            <a:chOff x="4940300" y="1892300"/>
            <a:chExt cx="1320800" cy="71120"/>
          </a:xfrm>
        </p:grpSpPr>
        <p:sp>
          <p:nvSpPr>
            <p:cNvPr id="4" name="object 4"/>
            <p:cNvSpPr/>
            <p:nvPr/>
          </p:nvSpPr>
          <p:spPr>
            <a:xfrm>
              <a:off x="4953000" y="1905000"/>
              <a:ext cx="1295400" cy="45720"/>
            </a:xfrm>
            <a:custGeom>
              <a:avLst/>
              <a:gdLst/>
              <a:ahLst/>
              <a:cxnLst/>
              <a:rect l="l" t="t" r="r" b="b"/>
              <a:pathLst>
                <a:path w="1295400" h="45719">
                  <a:moveTo>
                    <a:pt x="1272539" y="0"/>
                  </a:moveTo>
                  <a:lnTo>
                    <a:pt x="1272539" y="11429"/>
                  </a:lnTo>
                  <a:lnTo>
                    <a:pt x="0" y="11429"/>
                  </a:lnTo>
                  <a:lnTo>
                    <a:pt x="0" y="34289"/>
                  </a:lnTo>
                  <a:lnTo>
                    <a:pt x="1272539" y="34289"/>
                  </a:lnTo>
                  <a:lnTo>
                    <a:pt x="1272539" y="45720"/>
                  </a:lnTo>
                  <a:lnTo>
                    <a:pt x="1295400" y="22860"/>
                  </a:lnTo>
                  <a:lnTo>
                    <a:pt x="127253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53000" y="1905000"/>
              <a:ext cx="1295400" cy="45720"/>
            </a:xfrm>
            <a:custGeom>
              <a:avLst/>
              <a:gdLst/>
              <a:ahLst/>
              <a:cxnLst/>
              <a:rect l="l" t="t" r="r" b="b"/>
              <a:pathLst>
                <a:path w="1295400" h="45719">
                  <a:moveTo>
                    <a:pt x="0" y="11429"/>
                  </a:moveTo>
                  <a:lnTo>
                    <a:pt x="1272539" y="11429"/>
                  </a:lnTo>
                  <a:lnTo>
                    <a:pt x="1272539" y="0"/>
                  </a:lnTo>
                  <a:lnTo>
                    <a:pt x="1295400" y="22860"/>
                  </a:lnTo>
                  <a:lnTo>
                    <a:pt x="1272539" y="45720"/>
                  </a:lnTo>
                  <a:lnTo>
                    <a:pt x="1272539" y="34289"/>
                  </a:lnTo>
                  <a:lnTo>
                    <a:pt x="0" y="34289"/>
                  </a:lnTo>
                  <a:lnTo>
                    <a:pt x="0" y="11429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940300" y="3717290"/>
            <a:ext cx="1320800" cy="71120"/>
            <a:chOff x="4940300" y="3717290"/>
            <a:chExt cx="1320800" cy="71120"/>
          </a:xfrm>
        </p:grpSpPr>
        <p:sp>
          <p:nvSpPr>
            <p:cNvPr id="7" name="object 7"/>
            <p:cNvSpPr/>
            <p:nvPr/>
          </p:nvSpPr>
          <p:spPr>
            <a:xfrm>
              <a:off x="4953000" y="3729990"/>
              <a:ext cx="1295400" cy="45720"/>
            </a:xfrm>
            <a:custGeom>
              <a:avLst/>
              <a:gdLst/>
              <a:ahLst/>
              <a:cxnLst/>
              <a:rect l="l" t="t" r="r" b="b"/>
              <a:pathLst>
                <a:path w="1295400" h="45720">
                  <a:moveTo>
                    <a:pt x="1272539" y="0"/>
                  </a:moveTo>
                  <a:lnTo>
                    <a:pt x="1272539" y="11430"/>
                  </a:lnTo>
                  <a:lnTo>
                    <a:pt x="0" y="11430"/>
                  </a:lnTo>
                  <a:lnTo>
                    <a:pt x="0" y="34290"/>
                  </a:lnTo>
                  <a:lnTo>
                    <a:pt x="1272539" y="34290"/>
                  </a:lnTo>
                  <a:lnTo>
                    <a:pt x="1272539" y="45720"/>
                  </a:lnTo>
                  <a:lnTo>
                    <a:pt x="1295400" y="22860"/>
                  </a:lnTo>
                  <a:lnTo>
                    <a:pt x="127253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53000" y="3729990"/>
              <a:ext cx="1295400" cy="45720"/>
            </a:xfrm>
            <a:custGeom>
              <a:avLst/>
              <a:gdLst/>
              <a:ahLst/>
              <a:cxnLst/>
              <a:rect l="l" t="t" r="r" b="b"/>
              <a:pathLst>
                <a:path w="1295400" h="45720">
                  <a:moveTo>
                    <a:pt x="0" y="11430"/>
                  </a:moveTo>
                  <a:lnTo>
                    <a:pt x="1272539" y="11430"/>
                  </a:lnTo>
                  <a:lnTo>
                    <a:pt x="1272539" y="0"/>
                  </a:lnTo>
                  <a:lnTo>
                    <a:pt x="1295400" y="22860"/>
                  </a:lnTo>
                  <a:lnTo>
                    <a:pt x="1272539" y="45720"/>
                  </a:lnTo>
                  <a:lnTo>
                    <a:pt x="1272539" y="34290"/>
                  </a:lnTo>
                  <a:lnTo>
                    <a:pt x="0" y="34290"/>
                  </a:lnTo>
                  <a:lnTo>
                    <a:pt x="0" y="1143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940300" y="5542407"/>
            <a:ext cx="1320800" cy="71120"/>
            <a:chOff x="4940300" y="5542407"/>
            <a:chExt cx="1320800" cy="71120"/>
          </a:xfrm>
        </p:grpSpPr>
        <p:sp>
          <p:nvSpPr>
            <p:cNvPr id="10" name="object 10"/>
            <p:cNvSpPr/>
            <p:nvPr/>
          </p:nvSpPr>
          <p:spPr>
            <a:xfrm>
              <a:off x="4953000" y="5555107"/>
              <a:ext cx="1295400" cy="45720"/>
            </a:xfrm>
            <a:custGeom>
              <a:avLst/>
              <a:gdLst/>
              <a:ahLst/>
              <a:cxnLst/>
              <a:rect l="l" t="t" r="r" b="b"/>
              <a:pathLst>
                <a:path w="1295400" h="45720">
                  <a:moveTo>
                    <a:pt x="1272539" y="0"/>
                  </a:moveTo>
                  <a:lnTo>
                    <a:pt x="1272539" y="11430"/>
                  </a:lnTo>
                  <a:lnTo>
                    <a:pt x="0" y="11430"/>
                  </a:lnTo>
                  <a:lnTo>
                    <a:pt x="0" y="34277"/>
                  </a:lnTo>
                  <a:lnTo>
                    <a:pt x="1272539" y="34277"/>
                  </a:lnTo>
                  <a:lnTo>
                    <a:pt x="1272539" y="45707"/>
                  </a:lnTo>
                  <a:lnTo>
                    <a:pt x="1295400" y="22860"/>
                  </a:lnTo>
                  <a:lnTo>
                    <a:pt x="127253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53000" y="5555107"/>
              <a:ext cx="1295400" cy="45720"/>
            </a:xfrm>
            <a:custGeom>
              <a:avLst/>
              <a:gdLst/>
              <a:ahLst/>
              <a:cxnLst/>
              <a:rect l="l" t="t" r="r" b="b"/>
              <a:pathLst>
                <a:path w="1295400" h="45720">
                  <a:moveTo>
                    <a:pt x="0" y="11430"/>
                  </a:moveTo>
                  <a:lnTo>
                    <a:pt x="1272539" y="11430"/>
                  </a:lnTo>
                  <a:lnTo>
                    <a:pt x="1272539" y="0"/>
                  </a:lnTo>
                  <a:lnTo>
                    <a:pt x="1295400" y="22860"/>
                  </a:lnTo>
                  <a:lnTo>
                    <a:pt x="1272539" y="45707"/>
                  </a:lnTo>
                  <a:lnTo>
                    <a:pt x="1272539" y="34277"/>
                  </a:lnTo>
                  <a:lnTo>
                    <a:pt x="0" y="34277"/>
                  </a:lnTo>
                  <a:lnTo>
                    <a:pt x="0" y="1143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553200" y="1720329"/>
            <a:ext cx="1676400" cy="36957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0"/>
              </a:spcBef>
            </a:pPr>
            <a:r>
              <a:rPr sz="1800" dirty="0">
                <a:latin typeface="Verdana"/>
                <a:cs typeface="Verdana"/>
              </a:rPr>
              <a:t>FSR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1nm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53200" y="3545319"/>
            <a:ext cx="1676400" cy="36957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1800" dirty="0">
                <a:latin typeface="Verdana"/>
                <a:cs typeface="Verdana"/>
              </a:rPr>
              <a:t>FSR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10nm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53200" y="5370423"/>
            <a:ext cx="1676400" cy="36957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1800" dirty="0">
                <a:latin typeface="Verdana"/>
                <a:cs typeface="Verdana"/>
              </a:rPr>
              <a:t>FSR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20nm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786652"/>
            <a:ext cx="3960000" cy="196198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4758309"/>
            <a:ext cx="3959986" cy="1961975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E2D86F4C-D6BD-69D7-9F01-D97DD345CB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779084"/>
            <a:ext cx="3960000" cy="1960000"/>
          </a:xfrm>
          <a:prstGeom prst="rect">
            <a:avLst/>
          </a:prstGeom>
        </p:spPr>
      </p:pic>
      <p:sp>
        <p:nvSpPr>
          <p:cNvPr id="15" name="object 18">
            <a:extLst>
              <a:ext uri="{FF2B5EF4-FFF2-40B4-BE49-F238E27FC236}">
                <a16:creationId xmlns:a16="http://schemas.microsoft.com/office/drawing/2014/main" id="{7C73A6EF-8BE8-F2F5-B61E-ED8AF6A6EB27}"/>
              </a:ext>
            </a:extLst>
          </p:cNvPr>
          <p:cNvSpPr txBox="1"/>
          <p:nvPr/>
        </p:nvSpPr>
        <p:spPr>
          <a:xfrm>
            <a:off x="9144000" y="3191382"/>
            <a:ext cx="2641600" cy="1077595"/>
          </a:xfrm>
          <a:prstGeom prst="rect">
            <a:avLst/>
          </a:prstGeom>
          <a:ln w="38100">
            <a:solidFill>
              <a:srgbClr val="17375E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705485" marR="93345" indent="-597535">
              <a:lnSpc>
                <a:spcPct val="100000"/>
              </a:lnSpc>
              <a:spcBef>
                <a:spcPts val="345"/>
              </a:spcBef>
            </a:pP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Dispositivos Ideais</a:t>
            </a:r>
            <a:endParaRPr sz="32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072080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222C66"/>
                </a:solidFill>
              </a:rPr>
              <a:t>2.1</a:t>
            </a:r>
            <a:r>
              <a:rPr spc="-70" dirty="0">
                <a:solidFill>
                  <a:srgbClr val="222C66"/>
                </a:solidFill>
              </a:rPr>
              <a:t> </a:t>
            </a:r>
            <a:r>
              <a:rPr dirty="0"/>
              <a:t>FSR</a:t>
            </a:r>
            <a:r>
              <a:rPr spc="-65" dirty="0"/>
              <a:t> </a:t>
            </a:r>
            <a:r>
              <a:rPr dirty="0"/>
              <a:t>x</a:t>
            </a:r>
            <a:r>
              <a:rPr spc="-55" dirty="0"/>
              <a:t> </a:t>
            </a:r>
            <a:r>
              <a:rPr dirty="0"/>
              <a:t>Comprimento</a:t>
            </a:r>
            <a:r>
              <a:rPr spc="-60" dirty="0"/>
              <a:t> </a:t>
            </a:r>
            <a:r>
              <a:rPr dirty="0"/>
              <a:t>de</a:t>
            </a:r>
            <a:r>
              <a:rPr spc="-65" dirty="0"/>
              <a:t> </a:t>
            </a:r>
            <a:r>
              <a:rPr spc="-20" dirty="0"/>
              <a:t>onda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0" y="3191382"/>
            <a:ext cx="2641600" cy="1077595"/>
          </a:xfrm>
          <a:prstGeom prst="rect">
            <a:avLst/>
          </a:prstGeom>
          <a:ln w="38100">
            <a:solidFill>
              <a:srgbClr val="17375E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229870" marR="93345" indent="-121920">
              <a:lnSpc>
                <a:spcPct val="100000"/>
              </a:lnSpc>
              <a:spcBef>
                <a:spcPts val="345"/>
              </a:spcBef>
            </a:pP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Dispositivos </a:t>
            </a:r>
            <a:r>
              <a:rPr sz="3200" dirty="0">
                <a:solidFill>
                  <a:srgbClr val="17375E"/>
                </a:solidFill>
                <a:latin typeface="Verdana"/>
                <a:cs typeface="Verdana"/>
              </a:rPr>
              <a:t>PDK</a:t>
            </a:r>
            <a:r>
              <a:rPr sz="3200" spc="-20" dirty="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SiePic</a:t>
            </a:r>
            <a:endParaRPr sz="32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0783" y="1737027"/>
            <a:ext cx="6830044" cy="33839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29441" y="6442354"/>
            <a:ext cx="1250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0" dirty="0">
                <a:solidFill>
                  <a:srgbClr val="C5C5C5"/>
                </a:solidFill>
                <a:latin typeface="Verdana"/>
                <a:cs typeface="Verdana"/>
              </a:rPr>
              <a:t>1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6490" cy="685799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13367" y="482345"/>
            <a:ext cx="1680336" cy="24968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38306" y="421652"/>
            <a:ext cx="425742" cy="33717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9013" y="424942"/>
            <a:ext cx="16465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222C66"/>
                </a:solidFill>
              </a:rPr>
              <a:t>Geometria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555154" y="911850"/>
            <a:ext cx="4321810" cy="5713744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1440">
              <a:spcBef>
                <a:spcPts val="355"/>
              </a:spcBef>
            </a:pPr>
            <a:r>
              <a:rPr sz="1400" b="1" dirty="0">
                <a:latin typeface="Verdana"/>
                <a:cs typeface="Verdana"/>
              </a:rPr>
              <a:t>FSR</a:t>
            </a:r>
            <a:r>
              <a:rPr sz="1400" b="1" spc="-10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=</a:t>
            </a:r>
            <a:r>
              <a:rPr sz="1400" b="1" spc="-15" dirty="0">
                <a:latin typeface="Verdana"/>
                <a:cs typeface="Verdana"/>
              </a:rPr>
              <a:t> </a:t>
            </a:r>
            <a:r>
              <a:rPr sz="1400" b="1" spc="-20" dirty="0">
                <a:latin typeface="Verdana"/>
                <a:cs typeface="Verdana"/>
              </a:rPr>
              <a:t>1nm</a:t>
            </a:r>
            <a:r>
              <a:rPr lang="pt-BR" sz="1400" b="1" spc="-20" dirty="0">
                <a:latin typeface="Verdana"/>
                <a:cs typeface="Verdana"/>
              </a:rPr>
              <a:t> </a:t>
            </a:r>
            <a:r>
              <a:rPr lang="pt-BR" sz="1400" spc="-10" dirty="0">
                <a:latin typeface="Verdana"/>
                <a:cs typeface="Verdana"/>
              </a:rPr>
              <a:t>– </a:t>
            </a:r>
            <a:r>
              <a:rPr lang="pt-BR" sz="1400" b="1" spc="-10" dirty="0">
                <a:latin typeface="Verdana"/>
                <a:cs typeface="Verdana"/>
              </a:rPr>
              <a:t>Ideal</a:t>
            </a:r>
            <a:r>
              <a:rPr sz="1400" b="1" spc="-20" dirty="0">
                <a:latin typeface="Verdana"/>
                <a:cs typeface="Verdana"/>
              </a:rPr>
              <a:t>:</a:t>
            </a:r>
            <a:endParaRPr sz="1400" dirty="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latin typeface="Verdana"/>
                <a:cs typeface="Verdana"/>
              </a:rPr>
              <a:t>L</a:t>
            </a:r>
            <a:r>
              <a:rPr lang="fr-FR" sz="1400" dirty="0">
                <a:latin typeface="Verdana"/>
                <a:cs typeface="Verdana"/>
              </a:rPr>
              <a:t>r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=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552.82μm</a:t>
            </a:r>
            <a:endParaRPr lang="pt-BR" sz="1400" spc="-10" dirty="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</a:pPr>
            <a:endParaRPr lang="pt-BR" sz="1400" spc="-10" dirty="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</a:pPr>
            <a:r>
              <a:rPr sz="1400" b="1" dirty="0">
                <a:latin typeface="Verdana"/>
                <a:cs typeface="Verdana"/>
              </a:rPr>
              <a:t>FSR</a:t>
            </a:r>
            <a:r>
              <a:rPr sz="1400" b="1" spc="-5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=</a:t>
            </a:r>
            <a:r>
              <a:rPr sz="1400" b="1" spc="-5" dirty="0">
                <a:latin typeface="Verdana"/>
                <a:cs typeface="Verdana"/>
              </a:rPr>
              <a:t> </a:t>
            </a:r>
            <a:r>
              <a:rPr sz="1400" b="1" spc="-10" dirty="0">
                <a:latin typeface="Verdana"/>
                <a:cs typeface="Verdana"/>
              </a:rPr>
              <a:t>10nm</a:t>
            </a:r>
            <a:r>
              <a:rPr lang="pt-BR" sz="1400" b="1" spc="-10" dirty="0">
                <a:latin typeface="Verdana"/>
                <a:cs typeface="Verdana"/>
              </a:rPr>
              <a:t> </a:t>
            </a:r>
            <a:r>
              <a:rPr lang="pt-BR" sz="1400" spc="-10" dirty="0">
                <a:latin typeface="Verdana"/>
                <a:cs typeface="Verdana"/>
              </a:rPr>
              <a:t>– </a:t>
            </a:r>
            <a:r>
              <a:rPr lang="pt-BR" sz="1400" b="1" spc="-10" dirty="0">
                <a:latin typeface="Verdana"/>
                <a:cs typeface="Verdana"/>
              </a:rPr>
              <a:t>Ideal </a:t>
            </a:r>
            <a:r>
              <a:rPr sz="1400" b="1" spc="-10" dirty="0">
                <a:latin typeface="Verdana"/>
                <a:cs typeface="Verdana"/>
              </a:rPr>
              <a:t>:</a:t>
            </a:r>
            <a:endParaRPr sz="1400" dirty="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</a:pPr>
            <a:r>
              <a:rPr lang="pt-BR" sz="1400" dirty="0" err="1">
                <a:latin typeface="Verdana"/>
                <a:cs typeface="Verdana"/>
              </a:rPr>
              <a:t>Lr</a:t>
            </a:r>
            <a:r>
              <a:rPr lang="pt-BR" sz="1400" spc="-10" dirty="0">
                <a:latin typeface="Verdana"/>
                <a:cs typeface="Verdana"/>
              </a:rPr>
              <a:t> </a:t>
            </a:r>
            <a:r>
              <a:rPr lang="pt-BR" sz="1400" dirty="0">
                <a:latin typeface="Verdana"/>
                <a:cs typeface="Verdana"/>
              </a:rPr>
              <a:t>=</a:t>
            </a:r>
            <a:r>
              <a:rPr lang="pt-BR" sz="1400" spc="-5" dirty="0">
                <a:latin typeface="Verdana"/>
                <a:cs typeface="Verdana"/>
              </a:rPr>
              <a:t> </a:t>
            </a:r>
            <a:r>
              <a:rPr lang="pt-BR" sz="1400" spc="-10" dirty="0">
                <a:latin typeface="Verdana"/>
                <a:cs typeface="Verdana"/>
              </a:rPr>
              <a:t>55.28</a:t>
            </a:r>
            <a:r>
              <a:rPr lang="el-GR" sz="1400" spc="-10" dirty="0">
                <a:latin typeface="Verdana"/>
                <a:cs typeface="Verdana"/>
              </a:rPr>
              <a:t>μ</a:t>
            </a:r>
            <a:r>
              <a:rPr lang="pt-BR" sz="1400" spc="-10" dirty="0">
                <a:latin typeface="Verdana"/>
                <a:cs typeface="Verdana"/>
              </a:rPr>
              <a:t>m</a:t>
            </a:r>
            <a:endParaRPr lang="pt-BR" sz="1400" b="1" spc="-10" dirty="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  <a:spcBef>
                <a:spcPts val="2150"/>
              </a:spcBef>
            </a:pPr>
            <a:r>
              <a:rPr lang="pt-BR" sz="1400" b="1" dirty="0">
                <a:latin typeface="Verdana"/>
                <a:cs typeface="Verdana"/>
              </a:rPr>
              <a:t>FSR</a:t>
            </a:r>
            <a:r>
              <a:rPr lang="pt-BR" sz="1400" b="1" spc="-35" dirty="0">
                <a:latin typeface="Verdana"/>
                <a:cs typeface="Verdana"/>
              </a:rPr>
              <a:t> </a:t>
            </a:r>
            <a:r>
              <a:rPr lang="pt-BR" sz="1400" b="1" dirty="0">
                <a:latin typeface="Verdana"/>
                <a:cs typeface="Verdana"/>
              </a:rPr>
              <a:t>=</a:t>
            </a:r>
            <a:r>
              <a:rPr lang="pt-BR" sz="1400" b="1" spc="-30" dirty="0">
                <a:latin typeface="Verdana"/>
                <a:cs typeface="Verdana"/>
              </a:rPr>
              <a:t> </a:t>
            </a:r>
            <a:r>
              <a:rPr lang="pt-BR" sz="1400" b="1" spc="-10" dirty="0">
                <a:latin typeface="Verdana"/>
                <a:cs typeface="Verdana"/>
              </a:rPr>
              <a:t>20nm </a:t>
            </a:r>
            <a:r>
              <a:rPr lang="pt-BR" sz="1400" spc="-10" dirty="0">
                <a:latin typeface="Verdana"/>
                <a:cs typeface="Verdana"/>
              </a:rPr>
              <a:t>– </a:t>
            </a:r>
            <a:r>
              <a:rPr lang="pt-BR" sz="1400" b="1" spc="-10" dirty="0">
                <a:latin typeface="Verdana"/>
                <a:cs typeface="Verdana"/>
              </a:rPr>
              <a:t>Ideal :</a:t>
            </a:r>
            <a:endParaRPr lang="pt-BR" sz="1400" dirty="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</a:pPr>
            <a:r>
              <a:rPr lang="pt-BR" sz="1400" dirty="0" err="1">
                <a:latin typeface="Verdana"/>
                <a:cs typeface="Verdana"/>
              </a:rPr>
              <a:t>Lr</a:t>
            </a:r>
            <a:r>
              <a:rPr lang="pt-BR" sz="1400" spc="-10" dirty="0">
                <a:latin typeface="Verdana"/>
                <a:cs typeface="Verdana"/>
              </a:rPr>
              <a:t> </a:t>
            </a:r>
            <a:r>
              <a:rPr lang="pt-BR" sz="1400" dirty="0">
                <a:latin typeface="Verdana"/>
                <a:cs typeface="Verdana"/>
              </a:rPr>
              <a:t>=</a:t>
            </a:r>
            <a:r>
              <a:rPr lang="pt-BR" sz="1400" spc="-5" dirty="0">
                <a:latin typeface="Verdana"/>
                <a:cs typeface="Verdana"/>
              </a:rPr>
              <a:t> </a:t>
            </a:r>
            <a:r>
              <a:rPr lang="pt-BR" sz="1400" spc="-10" dirty="0">
                <a:latin typeface="Verdana"/>
                <a:cs typeface="Verdana"/>
              </a:rPr>
              <a:t>27.64</a:t>
            </a:r>
            <a:r>
              <a:rPr lang="el-GR" sz="1400" spc="-10" dirty="0">
                <a:latin typeface="Verdana"/>
                <a:cs typeface="Verdana"/>
              </a:rPr>
              <a:t>μ</a:t>
            </a:r>
            <a:r>
              <a:rPr lang="pt-BR" sz="1400" spc="-10" dirty="0">
                <a:latin typeface="Verdana"/>
                <a:cs typeface="Verdana"/>
              </a:rPr>
              <a:t>m</a:t>
            </a:r>
          </a:p>
          <a:p>
            <a:pPr marL="91440" marR="320040">
              <a:lnSpc>
                <a:spcPct val="100000"/>
              </a:lnSpc>
            </a:pPr>
            <a:endParaRPr lang="pt-BR" sz="1400" spc="-10" dirty="0">
              <a:latin typeface="Verdana"/>
              <a:cs typeface="Verdana"/>
            </a:endParaRPr>
          </a:p>
          <a:p>
            <a:pPr marL="91440" marR="320040"/>
            <a:r>
              <a:rPr lang="pt-BR" sz="1400" b="1" spc="-10" dirty="0">
                <a:latin typeface="Verdana"/>
                <a:cs typeface="Verdana"/>
              </a:rPr>
              <a:t>PDK</a:t>
            </a:r>
            <a:endParaRPr lang="pt-BR" sz="1400" spc="-10" dirty="0">
              <a:latin typeface="Verdana"/>
              <a:cs typeface="Verdana"/>
            </a:endParaRPr>
          </a:p>
          <a:p>
            <a:pPr marL="91440" marR="320040"/>
            <a:r>
              <a:rPr lang="pt-BR" sz="1400" dirty="0">
                <a:latin typeface="Verdana"/>
                <a:cs typeface="Verdana"/>
              </a:rPr>
              <a:t>Comprimento</a:t>
            </a:r>
            <a:r>
              <a:rPr lang="pt-BR" sz="1400" spc="-40" dirty="0">
                <a:latin typeface="Verdana"/>
                <a:cs typeface="Verdana"/>
              </a:rPr>
              <a:t> </a:t>
            </a:r>
            <a:r>
              <a:rPr lang="pt-BR" sz="1400" dirty="0">
                <a:latin typeface="Verdana"/>
                <a:cs typeface="Verdana"/>
              </a:rPr>
              <a:t>do</a:t>
            </a:r>
            <a:r>
              <a:rPr lang="pt-BR" sz="1400" spc="-35" dirty="0">
                <a:latin typeface="Verdana"/>
                <a:cs typeface="Verdana"/>
              </a:rPr>
              <a:t> </a:t>
            </a:r>
            <a:r>
              <a:rPr lang="pt-BR" sz="1400" dirty="0">
                <a:latin typeface="Verdana"/>
                <a:cs typeface="Verdana"/>
              </a:rPr>
              <a:t>Acoplador =</a:t>
            </a:r>
            <a:r>
              <a:rPr lang="pt-BR" sz="1400" spc="-30" dirty="0">
                <a:latin typeface="Verdana"/>
                <a:cs typeface="Verdana"/>
              </a:rPr>
              <a:t> </a:t>
            </a:r>
            <a:r>
              <a:rPr lang="pt-BR" sz="1400" spc="-10" dirty="0">
                <a:latin typeface="Verdana"/>
                <a:cs typeface="Verdana"/>
              </a:rPr>
              <a:t>14</a:t>
            </a:r>
            <a:r>
              <a:rPr lang="el-GR" sz="1400" spc="-10" dirty="0">
                <a:latin typeface="Verdana"/>
                <a:cs typeface="Verdana"/>
              </a:rPr>
              <a:t>μ</a:t>
            </a:r>
            <a:r>
              <a:rPr lang="pt-BR" sz="1400" spc="-10" dirty="0">
                <a:latin typeface="Verdana"/>
                <a:cs typeface="Verdana"/>
              </a:rPr>
              <a:t>m</a:t>
            </a:r>
          </a:p>
          <a:p>
            <a:pPr marL="91440" marR="320040"/>
            <a:endParaRPr lang="pt-BR" sz="1400" spc="-10" dirty="0">
              <a:latin typeface="Verdana"/>
              <a:cs typeface="Verdana"/>
            </a:endParaRPr>
          </a:p>
          <a:p>
            <a:pPr marL="91440" marR="320040"/>
            <a:r>
              <a:rPr lang="pt-BR" sz="1400" b="1" spc="-10" dirty="0">
                <a:latin typeface="Verdana"/>
                <a:cs typeface="Verdana"/>
              </a:rPr>
              <a:t>FSR = 1nm - PDK</a:t>
            </a:r>
            <a:endParaRPr lang="pt-BR" sz="1400" b="1" dirty="0">
              <a:latin typeface="Verdana"/>
              <a:cs typeface="Verdana"/>
            </a:endParaRPr>
          </a:p>
          <a:p>
            <a:pPr marL="91440"/>
            <a:r>
              <a:rPr lang="pt-BR" sz="1400" dirty="0" err="1">
                <a:latin typeface="Verdana"/>
                <a:cs typeface="Verdana"/>
              </a:rPr>
              <a:t>Lr</a:t>
            </a:r>
            <a:r>
              <a:rPr lang="pt-BR" sz="1400" spc="-10" dirty="0">
                <a:latin typeface="Verdana"/>
                <a:cs typeface="Verdana"/>
              </a:rPr>
              <a:t> </a:t>
            </a:r>
            <a:r>
              <a:rPr lang="pt-BR" sz="1400" dirty="0">
                <a:latin typeface="Verdana"/>
                <a:cs typeface="Verdana"/>
              </a:rPr>
              <a:t>=</a:t>
            </a:r>
            <a:r>
              <a:rPr lang="pt-BR" sz="1400" spc="-5" dirty="0">
                <a:latin typeface="Verdana"/>
                <a:cs typeface="Verdana"/>
              </a:rPr>
              <a:t> </a:t>
            </a:r>
            <a:r>
              <a:rPr lang="pt-BR" sz="1400" spc="-10" dirty="0">
                <a:latin typeface="Verdana"/>
                <a:cs typeface="Verdana"/>
              </a:rPr>
              <a:t>581.37</a:t>
            </a:r>
            <a:r>
              <a:rPr lang="el-GR" sz="1400" spc="-10" dirty="0">
                <a:latin typeface="Verdana"/>
                <a:cs typeface="Verdana"/>
              </a:rPr>
              <a:t>μ</a:t>
            </a:r>
            <a:r>
              <a:rPr lang="pt-BR" sz="1400" spc="-10" dirty="0">
                <a:latin typeface="Verdana"/>
                <a:cs typeface="Verdana"/>
              </a:rPr>
              <a:t>m </a:t>
            </a:r>
          </a:p>
          <a:p>
            <a:pPr marL="91440"/>
            <a:r>
              <a:rPr lang="pt-BR" sz="1400" spc="-50" dirty="0" err="1">
                <a:latin typeface="Verdana"/>
                <a:cs typeface="Verdana"/>
              </a:rPr>
              <a:t>Lc_wg</a:t>
            </a:r>
            <a:r>
              <a:rPr lang="pt-BR" sz="1400" spc="-45" dirty="0">
                <a:latin typeface="Verdana"/>
                <a:cs typeface="Verdana"/>
              </a:rPr>
              <a:t> </a:t>
            </a:r>
            <a:r>
              <a:rPr lang="pt-BR" sz="1400" dirty="0">
                <a:latin typeface="Verdana"/>
                <a:cs typeface="Verdana"/>
              </a:rPr>
              <a:t>=</a:t>
            </a:r>
            <a:r>
              <a:rPr lang="pt-BR" sz="1400" spc="-55" dirty="0">
                <a:latin typeface="Verdana"/>
                <a:cs typeface="Verdana"/>
              </a:rPr>
              <a:t> </a:t>
            </a:r>
            <a:r>
              <a:rPr lang="pt-BR" sz="1400" spc="-10" dirty="0">
                <a:latin typeface="Verdana"/>
                <a:cs typeface="Verdana"/>
              </a:rPr>
              <a:t>260.98</a:t>
            </a:r>
            <a:r>
              <a:rPr lang="el-GR" sz="1400" spc="-10" dirty="0">
                <a:latin typeface="Verdana"/>
                <a:cs typeface="Verdana"/>
              </a:rPr>
              <a:t>μ</a:t>
            </a:r>
            <a:r>
              <a:rPr lang="pt-BR" sz="1400" spc="-10" dirty="0">
                <a:latin typeface="Verdana"/>
                <a:cs typeface="Verdana"/>
              </a:rPr>
              <a:t>m</a:t>
            </a:r>
          </a:p>
          <a:p>
            <a:pPr marL="91440" marR="320040"/>
            <a:endParaRPr lang="pt-BR" sz="1400" b="1" dirty="0">
              <a:latin typeface="Verdana"/>
              <a:cs typeface="Verdana"/>
            </a:endParaRPr>
          </a:p>
          <a:p>
            <a:pPr marL="91440" marR="320040"/>
            <a:r>
              <a:rPr lang="pt-BR" sz="1400" b="1" dirty="0">
                <a:latin typeface="Verdana"/>
                <a:cs typeface="Verdana"/>
              </a:rPr>
              <a:t>FSR = 10nm </a:t>
            </a:r>
            <a:r>
              <a:rPr lang="pt-BR" sz="1400" spc="-10" dirty="0">
                <a:latin typeface="Verdana"/>
                <a:cs typeface="Verdana"/>
              </a:rPr>
              <a:t>- </a:t>
            </a:r>
            <a:r>
              <a:rPr lang="pt-BR" sz="1400" b="1" spc="-10" dirty="0">
                <a:latin typeface="Verdana"/>
                <a:cs typeface="Verdana"/>
              </a:rPr>
              <a:t>PDK</a:t>
            </a:r>
            <a:endParaRPr lang="pt-BR" sz="1400" b="1" dirty="0">
              <a:latin typeface="Verdana"/>
              <a:cs typeface="Verdana"/>
            </a:endParaRPr>
          </a:p>
          <a:p>
            <a:pPr marL="91440"/>
            <a:r>
              <a:rPr lang="pt-BR" sz="1400" dirty="0" err="1">
                <a:latin typeface="Verdana"/>
                <a:cs typeface="Verdana"/>
              </a:rPr>
              <a:t>Lr</a:t>
            </a:r>
            <a:r>
              <a:rPr lang="pt-BR" sz="1400" spc="-10" dirty="0">
                <a:latin typeface="Verdana"/>
                <a:cs typeface="Verdana"/>
              </a:rPr>
              <a:t> </a:t>
            </a:r>
            <a:r>
              <a:rPr lang="pt-BR" sz="1400" dirty="0">
                <a:latin typeface="Verdana"/>
                <a:cs typeface="Verdana"/>
              </a:rPr>
              <a:t>=</a:t>
            </a:r>
            <a:r>
              <a:rPr lang="pt-BR" sz="1400" spc="-5" dirty="0">
                <a:latin typeface="Verdana"/>
                <a:cs typeface="Verdana"/>
              </a:rPr>
              <a:t> 19</a:t>
            </a:r>
            <a:r>
              <a:rPr lang="el-GR" sz="1400" spc="-10" dirty="0">
                <a:latin typeface="Verdana"/>
                <a:cs typeface="Verdana"/>
              </a:rPr>
              <a:t>μ</a:t>
            </a:r>
            <a:r>
              <a:rPr lang="pt-BR" sz="1400" spc="-10" dirty="0">
                <a:latin typeface="Verdana"/>
                <a:cs typeface="Verdana"/>
              </a:rPr>
              <a:t>m</a:t>
            </a:r>
            <a:endParaRPr lang="pt-BR" sz="1400" spc="-5" dirty="0">
              <a:latin typeface="Verdana"/>
              <a:cs typeface="Verdana"/>
            </a:endParaRPr>
          </a:p>
          <a:p>
            <a:pPr marL="91440"/>
            <a:r>
              <a:rPr lang="pt-BR" sz="1400" spc="-50" dirty="0" err="1">
                <a:latin typeface="Verdana"/>
                <a:cs typeface="Verdana"/>
              </a:rPr>
              <a:t>Lc_wg</a:t>
            </a:r>
            <a:r>
              <a:rPr lang="pt-BR" sz="1400" spc="-45" dirty="0">
                <a:latin typeface="Verdana"/>
                <a:cs typeface="Verdana"/>
              </a:rPr>
              <a:t> </a:t>
            </a:r>
            <a:r>
              <a:rPr lang="pt-BR" sz="1400" dirty="0">
                <a:latin typeface="Verdana"/>
                <a:cs typeface="Verdana"/>
              </a:rPr>
              <a:t>=</a:t>
            </a:r>
            <a:r>
              <a:rPr lang="pt-BR" sz="1400" spc="-55" dirty="0">
                <a:latin typeface="Verdana"/>
                <a:cs typeface="Verdana"/>
              </a:rPr>
              <a:t> </a:t>
            </a:r>
            <a:r>
              <a:rPr lang="pt-BR" sz="1400" spc="-10" dirty="0">
                <a:latin typeface="Verdana"/>
                <a:cs typeface="Verdana"/>
              </a:rPr>
              <a:t>2.5</a:t>
            </a:r>
            <a:r>
              <a:rPr lang="el-GR" sz="1400" spc="-10" dirty="0">
                <a:latin typeface="Verdana"/>
                <a:cs typeface="Verdana"/>
              </a:rPr>
              <a:t>μ</a:t>
            </a:r>
            <a:r>
              <a:rPr lang="pt-BR" sz="1400" spc="-10" dirty="0">
                <a:latin typeface="Verdana"/>
                <a:cs typeface="Verdana"/>
              </a:rPr>
              <a:t>m</a:t>
            </a:r>
          </a:p>
          <a:p>
            <a:pPr marL="91440">
              <a:lnSpc>
                <a:spcPct val="100000"/>
              </a:lnSpc>
            </a:pPr>
            <a:endParaRPr lang="pt-BR" sz="1400" spc="-10" dirty="0">
              <a:latin typeface="Verdana"/>
              <a:cs typeface="Verdana"/>
            </a:endParaRPr>
          </a:p>
          <a:p>
            <a:pPr marL="91440"/>
            <a:r>
              <a:rPr lang="pt-BR" sz="1400" b="1" spc="-10" dirty="0">
                <a:latin typeface="Verdana"/>
                <a:cs typeface="Verdana"/>
              </a:rPr>
              <a:t>FSR = 20nm</a:t>
            </a:r>
            <a:r>
              <a:rPr lang="pt-BR" sz="1400" spc="-10" dirty="0">
                <a:latin typeface="Verdana"/>
                <a:cs typeface="Verdana"/>
              </a:rPr>
              <a:t>- </a:t>
            </a:r>
            <a:r>
              <a:rPr lang="pt-BR" sz="1400" b="1" spc="-10" dirty="0">
                <a:latin typeface="Verdana"/>
                <a:cs typeface="Verdana"/>
              </a:rPr>
              <a:t>PDK</a:t>
            </a:r>
          </a:p>
          <a:p>
            <a:pPr marL="91440"/>
            <a:r>
              <a:rPr lang="pt-BR" sz="1400" spc="-10" dirty="0">
                <a:latin typeface="Verdana"/>
                <a:cs typeface="Verdana"/>
              </a:rPr>
              <a:t>Lc_dc1 = 14</a:t>
            </a:r>
            <a:r>
              <a:rPr lang="el-GR" sz="1400" spc="-10" dirty="0">
                <a:latin typeface="Verdana"/>
                <a:cs typeface="Verdana"/>
              </a:rPr>
              <a:t>μ</a:t>
            </a:r>
            <a:r>
              <a:rPr lang="pt-BR" sz="1400" spc="-10" dirty="0">
                <a:latin typeface="Verdana"/>
                <a:cs typeface="Verdana"/>
              </a:rPr>
              <a:t>m</a:t>
            </a:r>
          </a:p>
          <a:p>
            <a:pPr marL="91440"/>
            <a:r>
              <a:rPr lang="pt-BR" sz="1400" spc="-10" dirty="0">
                <a:latin typeface="Verdana"/>
                <a:cs typeface="Verdana"/>
              </a:rPr>
              <a:t>Lc_dc2 = 4</a:t>
            </a:r>
            <a:r>
              <a:rPr lang="el-GR" sz="1400" spc="-10" dirty="0">
                <a:latin typeface="Verdana"/>
                <a:cs typeface="Verdana"/>
              </a:rPr>
              <a:t>μ</a:t>
            </a:r>
            <a:r>
              <a:rPr lang="pt-BR" sz="1400" spc="-10" dirty="0">
                <a:latin typeface="Verdana"/>
                <a:cs typeface="Verdana"/>
              </a:rPr>
              <a:t>m</a:t>
            </a:r>
            <a:endParaRPr lang="pt-BR" sz="1400" b="1" spc="-10" dirty="0">
              <a:latin typeface="Verdana"/>
              <a:cs typeface="Verdana"/>
            </a:endParaRPr>
          </a:p>
          <a:p>
            <a:pPr marL="91440"/>
            <a:r>
              <a:rPr lang="pt-BR" sz="1400" spc="-10" dirty="0">
                <a:latin typeface="Verdana"/>
                <a:cs typeface="Verdana"/>
              </a:rPr>
              <a:t>Lc_dc3 = 2</a:t>
            </a:r>
            <a:r>
              <a:rPr lang="el-GR" sz="1400" spc="-10" dirty="0">
                <a:latin typeface="Verdana"/>
                <a:cs typeface="Verdana"/>
              </a:rPr>
              <a:t>μ</a:t>
            </a:r>
            <a:r>
              <a:rPr lang="pt-BR" sz="1400" spc="-10" dirty="0">
                <a:latin typeface="Verdana"/>
                <a:cs typeface="Verdana"/>
              </a:rPr>
              <a:t>m</a:t>
            </a:r>
            <a:endParaRPr lang="pt-BR" sz="1400" b="1" spc="-10" dirty="0">
              <a:latin typeface="Verdana"/>
              <a:cs typeface="Verdana"/>
            </a:endParaRPr>
          </a:p>
          <a:p>
            <a:pPr marL="91440"/>
            <a:r>
              <a:rPr lang="pt-BR" sz="1400" dirty="0">
                <a:latin typeface="Verdana"/>
                <a:cs typeface="Verdana"/>
              </a:rPr>
              <a:t>Lc1 =</a:t>
            </a:r>
            <a:r>
              <a:rPr lang="pt-BR" sz="1400" spc="-50" dirty="0">
                <a:latin typeface="Verdana"/>
                <a:cs typeface="Verdana"/>
              </a:rPr>
              <a:t> </a:t>
            </a:r>
            <a:r>
              <a:rPr lang="pt-BR" sz="1400" spc="-10" dirty="0">
                <a:latin typeface="Verdana"/>
                <a:cs typeface="Verdana"/>
              </a:rPr>
              <a:t>6</a:t>
            </a:r>
            <a:r>
              <a:rPr lang="el-GR" sz="1400" spc="-10" dirty="0">
                <a:latin typeface="Verdana"/>
                <a:cs typeface="Verdana"/>
              </a:rPr>
              <a:t>μ</a:t>
            </a:r>
            <a:r>
              <a:rPr lang="pt-BR" sz="1400" spc="-10" dirty="0">
                <a:latin typeface="Verdana"/>
                <a:cs typeface="Verdana"/>
              </a:rPr>
              <a:t>m</a:t>
            </a:r>
            <a:endParaRPr lang="pt-BR" sz="1400" spc="-50" dirty="0">
              <a:latin typeface="Verdana"/>
              <a:cs typeface="Verdana"/>
            </a:endParaRPr>
          </a:p>
          <a:p>
            <a:pPr marL="91440" marR="320040">
              <a:lnSpc>
                <a:spcPct val="100000"/>
              </a:lnSpc>
            </a:pPr>
            <a:r>
              <a:rPr lang="pt-BR" sz="1400" spc="-50" dirty="0">
                <a:latin typeface="Verdana"/>
                <a:cs typeface="Verdana"/>
              </a:rPr>
              <a:t>Lc2 </a:t>
            </a:r>
            <a:r>
              <a:rPr lang="pt-BR" sz="1400" dirty="0">
                <a:latin typeface="Verdana"/>
                <a:cs typeface="Verdana"/>
              </a:rPr>
              <a:t>=</a:t>
            </a:r>
            <a:r>
              <a:rPr lang="pt-BR" sz="1400" spc="-55" dirty="0">
                <a:latin typeface="Verdana"/>
                <a:cs typeface="Verdana"/>
              </a:rPr>
              <a:t> </a:t>
            </a:r>
            <a:r>
              <a:rPr lang="pt-BR" sz="1400" spc="-10" dirty="0">
                <a:latin typeface="Verdana"/>
                <a:cs typeface="Verdana"/>
              </a:rPr>
              <a:t>20.385</a:t>
            </a:r>
            <a:r>
              <a:rPr lang="el-GR" sz="1400" spc="-10" dirty="0">
                <a:latin typeface="Verdana"/>
                <a:cs typeface="Verdana"/>
              </a:rPr>
              <a:t>μ</a:t>
            </a:r>
            <a:r>
              <a:rPr lang="pt-BR" sz="1400" spc="-10" dirty="0">
                <a:latin typeface="Verdana"/>
                <a:cs typeface="Verdana"/>
              </a:rPr>
              <a:t>m</a:t>
            </a:r>
            <a:endParaRPr lang="pt-BR" sz="1400" dirty="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35036" y="4805534"/>
            <a:ext cx="4732655" cy="1153521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5"/>
              </a:spcBef>
            </a:pPr>
            <a:r>
              <a:rPr sz="1800" b="1" dirty="0">
                <a:latin typeface="Verdana"/>
                <a:cs typeface="Verdana"/>
              </a:rPr>
              <a:t>Dimensão</a:t>
            </a:r>
            <a:r>
              <a:rPr sz="1800" b="1" spc="-40" dirty="0">
                <a:latin typeface="Verdana"/>
                <a:cs typeface="Verdana"/>
              </a:rPr>
              <a:t> </a:t>
            </a:r>
            <a:r>
              <a:rPr sz="1800" b="1" spc="-10" dirty="0">
                <a:latin typeface="Verdana"/>
                <a:cs typeface="Verdana"/>
              </a:rPr>
              <a:t>Importantes:</a:t>
            </a:r>
            <a:endParaRPr sz="1800" dirty="0">
              <a:latin typeface="Verdana"/>
              <a:cs typeface="Verdana"/>
            </a:endParaRPr>
          </a:p>
          <a:p>
            <a:pPr marL="91440" marR="251968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Altura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0.22μm </a:t>
            </a:r>
            <a:r>
              <a:rPr sz="1800" dirty="0">
                <a:latin typeface="Verdana"/>
                <a:cs typeface="Verdana"/>
              </a:rPr>
              <a:t>Largura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0.5μm</a:t>
            </a:r>
            <a:endParaRPr sz="1800" dirty="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Raio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abertura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5μm</a:t>
            </a:r>
            <a:endParaRPr sz="1800" dirty="0">
              <a:latin typeface="Verdana"/>
              <a:cs typeface="Verdana"/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AAB8F9AA-1826-1DD1-EAB6-85DAEFEDB7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15036" y="1131655"/>
            <a:ext cx="4320000" cy="332784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222C66"/>
                </a:solidFill>
              </a:rPr>
              <a:t>2.1</a:t>
            </a:r>
            <a:r>
              <a:rPr spc="-70" dirty="0">
                <a:solidFill>
                  <a:srgbClr val="222C66"/>
                </a:solidFill>
              </a:rPr>
              <a:t> </a:t>
            </a:r>
            <a:r>
              <a:rPr dirty="0"/>
              <a:t>FSR</a:t>
            </a:r>
            <a:r>
              <a:rPr spc="-65" dirty="0"/>
              <a:t> </a:t>
            </a:r>
            <a:r>
              <a:rPr dirty="0"/>
              <a:t>x</a:t>
            </a:r>
            <a:r>
              <a:rPr spc="-55" dirty="0"/>
              <a:t> </a:t>
            </a:r>
            <a:r>
              <a:rPr dirty="0"/>
              <a:t>Comprimento</a:t>
            </a:r>
            <a:r>
              <a:rPr spc="-60" dirty="0"/>
              <a:t> </a:t>
            </a:r>
            <a:r>
              <a:rPr dirty="0"/>
              <a:t>de</a:t>
            </a:r>
            <a:r>
              <a:rPr spc="-65" dirty="0"/>
              <a:t> </a:t>
            </a:r>
            <a:r>
              <a:rPr spc="-20" dirty="0"/>
              <a:t>onda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940300" y="1892300"/>
            <a:ext cx="1320800" cy="71120"/>
            <a:chOff x="4940300" y="1892300"/>
            <a:chExt cx="1320800" cy="71120"/>
          </a:xfrm>
        </p:grpSpPr>
        <p:sp>
          <p:nvSpPr>
            <p:cNvPr id="4" name="object 4"/>
            <p:cNvSpPr/>
            <p:nvPr/>
          </p:nvSpPr>
          <p:spPr>
            <a:xfrm>
              <a:off x="4953000" y="1905000"/>
              <a:ext cx="1295400" cy="45720"/>
            </a:xfrm>
            <a:custGeom>
              <a:avLst/>
              <a:gdLst/>
              <a:ahLst/>
              <a:cxnLst/>
              <a:rect l="l" t="t" r="r" b="b"/>
              <a:pathLst>
                <a:path w="1295400" h="45719">
                  <a:moveTo>
                    <a:pt x="1272539" y="0"/>
                  </a:moveTo>
                  <a:lnTo>
                    <a:pt x="1272539" y="11429"/>
                  </a:lnTo>
                  <a:lnTo>
                    <a:pt x="0" y="11429"/>
                  </a:lnTo>
                  <a:lnTo>
                    <a:pt x="0" y="34289"/>
                  </a:lnTo>
                  <a:lnTo>
                    <a:pt x="1272539" y="34289"/>
                  </a:lnTo>
                  <a:lnTo>
                    <a:pt x="1272539" y="45720"/>
                  </a:lnTo>
                  <a:lnTo>
                    <a:pt x="1295400" y="22860"/>
                  </a:lnTo>
                  <a:lnTo>
                    <a:pt x="127253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53000" y="1905000"/>
              <a:ext cx="1295400" cy="45720"/>
            </a:xfrm>
            <a:custGeom>
              <a:avLst/>
              <a:gdLst/>
              <a:ahLst/>
              <a:cxnLst/>
              <a:rect l="l" t="t" r="r" b="b"/>
              <a:pathLst>
                <a:path w="1295400" h="45719">
                  <a:moveTo>
                    <a:pt x="0" y="11429"/>
                  </a:moveTo>
                  <a:lnTo>
                    <a:pt x="1272539" y="11429"/>
                  </a:lnTo>
                  <a:lnTo>
                    <a:pt x="1272539" y="0"/>
                  </a:lnTo>
                  <a:lnTo>
                    <a:pt x="1295400" y="22860"/>
                  </a:lnTo>
                  <a:lnTo>
                    <a:pt x="1272539" y="45720"/>
                  </a:lnTo>
                  <a:lnTo>
                    <a:pt x="1272539" y="34289"/>
                  </a:lnTo>
                  <a:lnTo>
                    <a:pt x="0" y="34289"/>
                  </a:lnTo>
                  <a:lnTo>
                    <a:pt x="0" y="11429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940300" y="3717290"/>
            <a:ext cx="1320800" cy="71120"/>
            <a:chOff x="4940300" y="3717290"/>
            <a:chExt cx="1320800" cy="71120"/>
          </a:xfrm>
        </p:grpSpPr>
        <p:sp>
          <p:nvSpPr>
            <p:cNvPr id="7" name="object 7"/>
            <p:cNvSpPr/>
            <p:nvPr/>
          </p:nvSpPr>
          <p:spPr>
            <a:xfrm>
              <a:off x="4953000" y="3729990"/>
              <a:ext cx="1295400" cy="45720"/>
            </a:xfrm>
            <a:custGeom>
              <a:avLst/>
              <a:gdLst/>
              <a:ahLst/>
              <a:cxnLst/>
              <a:rect l="l" t="t" r="r" b="b"/>
              <a:pathLst>
                <a:path w="1295400" h="45720">
                  <a:moveTo>
                    <a:pt x="1272539" y="0"/>
                  </a:moveTo>
                  <a:lnTo>
                    <a:pt x="1272539" y="11430"/>
                  </a:lnTo>
                  <a:lnTo>
                    <a:pt x="0" y="11430"/>
                  </a:lnTo>
                  <a:lnTo>
                    <a:pt x="0" y="34290"/>
                  </a:lnTo>
                  <a:lnTo>
                    <a:pt x="1272539" y="34290"/>
                  </a:lnTo>
                  <a:lnTo>
                    <a:pt x="1272539" y="45720"/>
                  </a:lnTo>
                  <a:lnTo>
                    <a:pt x="1295400" y="22860"/>
                  </a:lnTo>
                  <a:lnTo>
                    <a:pt x="127253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53000" y="3729990"/>
              <a:ext cx="1295400" cy="45720"/>
            </a:xfrm>
            <a:custGeom>
              <a:avLst/>
              <a:gdLst/>
              <a:ahLst/>
              <a:cxnLst/>
              <a:rect l="l" t="t" r="r" b="b"/>
              <a:pathLst>
                <a:path w="1295400" h="45720">
                  <a:moveTo>
                    <a:pt x="0" y="11430"/>
                  </a:moveTo>
                  <a:lnTo>
                    <a:pt x="1272539" y="11430"/>
                  </a:lnTo>
                  <a:lnTo>
                    <a:pt x="1272539" y="0"/>
                  </a:lnTo>
                  <a:lnTo>
                    <a:pt x="1295400" y="22860"/>
                  </a:lnTo>
                  <a:lnTo>
                    <a:pt x="1272539" y="45720"/>
                  </a:lnTo>
                  <a:lnTo>
                    <a:pt x="1272539" y="34290"/>
                  </a:lnTo>
                  <a:lnTo>
                    <a:pt x="0" y="34290"/>
                  </a:lnTo>
                  <a:lnTo>
                    <a:pt x="0" y="1143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940300" y="5542407"/>
            <a:ext cx="1320800" cy="71120"/>
            <a:chOff x="4940300" y="5542407"/>
            <a:chExt cx="1320800" cy="71120"/>
          </a:xfrm>
        </p:grpSpPr>
        <p:sp>
          <p:nvSpPr>
            <p:cNvPr id="10" name="object 10"/>
            <p:cNvSpPr/>
            <p:nvPr/>
          </p:nvSpPr>
          <p:spPr>
            <a:xfrm>
              <a:off x="4953000" y="5555107"/>
              <a:ext cx="1295400" cy="45720"/>
            </a:xfrm>
            <a:custGeom>
              <a:avLst/>
              <a:gdLst/>
              <a:ahLst/>
              <a:cxnLst/>
              <a:rect l="l" t="t" r="r" b="b"/>
              <a:pathLst>
                <a:path w="1295400" h="45720">
                  <a:moveTo>
                    <a:pt x="1272539" y="0"/>
                  </a:moveTo>
                  <a:lnTo>
                    <a:pt x="1272539" y="11430"/>
                  </a:lnTo>
                  <a:lnTo>
                    <a:pt x="0" y="11430"/>
                  </a:lnTo>
                  <a:lnTo>
                    <a:pt x="0" y="34277"/>
                  </a:lnTo>
                  <a:lnTo>
                    <a:pt x="1272539" y="34277"/>
                  </a:lnTo>
                  <a:lnTo>
                    <a:pt x="1272539" y="45707"/>
                  </a:lnTo>
                  <a:lnTo>
                    <a:pt x="1295400" y="22860"/>
                  </a:lnTo>
                  <a:lnTo>
                    <a:pt x="127253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53000" y="5555107"/>
              <a:ext cx="1295400" cy="45720"/>
            </a:xfrm>
            <a:custGeom>
              <a:avLst/>
              <a:gdLst/>
              <a:ahLst/>
              <a:cxnLst/>
              <a:rect l="l" t="t" r="r" b="b"/>
              <a:pathLst>
                <a:path w="1295400" h="45720">
                  <a:moveTo>
                    <a:pt x="0" y="11430"/>
                  </a:moveTo>
                  <a:lnTo>
                    <a:pt x="1272539" y="11430"/>
                  </a:lnTo>
                  <a:lnTo>
                    <a:pt x="1272539" y="0"/>
                  </a:lnTo>
                  <a:lnTo>
                    <a:pt x="1295400" y="22860"/>
                  </a:lnTo>
                  <a:lnTo>
                    <a:pt x="1272539" y="45707"/>
                  </a:lnTo>
                  <a:lnTo>
                    <a:pt x="1272539" y="34277"/>
                  </a:lnTo>
                  <a:lnTo>
                    <a:pt x="0" y="34277"/>
                  </a:lnTo>
                  <a:lnTo>
                    <a:pt x="0" y="1143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553200" y="1720329"/>
            <a:ext cx="1676400" cy="36957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0"/>
              </a:spcBef>
            </a:pPr>
            <a:r>
              <a:rPr sz="1800" dirty="0">
                <a:latin typeface="Verdana"/>
                <a:cs typeface="Verdana"/>
              </a:rPr>
              <a:t>FSR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1nm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53200" y="3545319"/>
            <a:ext cx="1676400" cy="36957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1800" dirty="0">
                <a:latin typeface="Verdana"/>
                <a:cs typeface="Verdana"/>
              </a:rPr>
              <a:t>FSR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10nm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53200" y="5370423"/>
            <a:ext cx="1676400" cy="36957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1800" dirty="0">
                <a:latin typeface="Verdana"/>
                <a:cs typeface="Verdana"/>
              </a:rPr>
              <a:t>FSR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20nm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786643"/>
            <a:ext cx="3960000" cy="196200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4758309"/>
            <a:ext cx="3959987" cy="1961975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9144000" y="3191382"/>
            <a:ext cx="2641600" cy="1077595"/>
          </a:xfrm>
          <a:prstGeom prst="rect">
            <a:avLst/>
          </a:prstGeom>
          <a:ln w="38100">
            <a:solidFill>
              <a:srgbClr val="17375E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229870" marR="93345" indent="-121920">
              <a:lnSpc>
                <a:spcPct val="100000"/>
              </a:lnSpc>
              <a:spcBef>
                <a:spcPts val="345"/>
              </a:spcBef>
            </a:pP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Dispositivos </a:t>
            </a:r>
            <a:r>
              <a:rPr sz="3200" dirty="0">
                <a:solidFill>
                  <a:srgbClr val="17375E"/>
                </a:solidFill>
                <a:latin typeface="Verdana"/>
                <a:cs typeface="Verdana"/>
              </a:rPr>
              <a:t>PDK</a:t>
            </a:r>
            <a:r>
              <a:rPr sz="3200" spc="-20" dirty="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SiePic</a:t>
            </a:r>
            <a:endParaRPr sz="3200">
              <a:latin typeface="Verdana"/>
              <a:cs typeface="Verdana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E2D86F4C-D6BD-69D7-9F01-D97DD345C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79084"/>
            <a:ext cx="3960000" cy="1960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3C06798B-B979-83D0-19D4-03336A45C1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99333" y="3143504"/>
            <a:ext cx="5832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BR" sz="3600" dirty="0">
                <a:solidFill>
                  <a:srgbClr val="0E2777"/>
                </a:solidFill>
              </a:rPr>
              <a:t>3</a:t>
            </a:r>
            <a:r>
              <a:rPr sz="3600" dirty="0">
                <a:solidFill>
                  <a:srgbClr val="0E2777"/>
                </a:solidFill>
              </a:rPr>
              <a:t>.</a:t>
            </a:r>
            <a:r>
              <a:rPr sz="3600" spc="-60" dirty="0">
                <a:solidFill>
                  <a:srgbClr val="0E2777"/>
                </a:solidFill>
              </a:rPr>
              <a:t> </a:t>
            </a:r>
            <a:r>
              <a:rPr lang="pt-BR" sz="3600" spc="-60" dirty="0">
                <a:solidFill>
                  <a:srgbClr val="0E2777"/>
                </a:solidFill>
              </a:rPr>
              <a:t>GDS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284114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E3F88-0112-A195-6D63-7F9362D63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013" y="424687"/>
            <a:ext cx="6432550" cy="338554"/>
          </a:xfrm>
        </p:spPr>
        <p:txBody>
          <a:bodyPr/>
          <a:lstStyle/>
          <a:p>
            <a:r>
              <a:rPr lang="pt-BR" dirty="0"/>
              <a:t>3 GDS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42F2E25-1945-D7F9-6253-7A5406390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066800"/>
            <a:ext cx="7884000" cy="539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8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29441" y="6442354"/>
            <a:ext cx="1250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0" dirty="0">
                <a:solidFill>
                  <a:srgbClr val="C5C5C5"/>
                </a:solidFill>
                <a:latin typeface="Verdana"/>
                <a:cs typeface="Verdana"/>
              </a:rPr>
              <a:t>1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6490" cy="685799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13367" y="482345"/>
            <a:ext cx="1680336" cy="24968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38306" y="421652"/>
            <a:ext cx="425742" cy="33717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9013" y="424942"/>
            <a:ext cx="16465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222C66"/>
                </a:solidFill>
              </a:rPr>
              <a:t>Geometria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E9E14CE-9E95-5D66-F843-E5E84B607D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0" y="1066800"/>
            <a:ext cx="4824000" cy="496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27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5282" y="3141980"/>
            <a:ext cx="3861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E2777"/>
                </a:solidFill>
              </a:rPr>
              <a:t>1.</a:t>
            </a:r>
            <a:r>
              <a:rPr sz="3600" spc="-75" dirty="0">
                <a:solidFill>
                  <a:srgbClr val="0E2777"/>
                </a:solidFill>
              </a:rPr>
              <a:t> </a:t>
            </a:r>
            <a:r>
              <a:rPr sz="3600" spc="-35" dirty="0">
                <a:solidFill>
                  <a:srgbClr val="0E2777"/>
                </a:solidFill>
              </a:rPr>
              <a:t>Transmissão</a:t>
            </a:r>
            <a:endParaRPr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222C66"/>
                </a:solidFill>
              </a:rPr>
              <a:t>2.1</a:t>
            </a:r>
            <a:r>
              <a:rPr spc="-95" dirty="0">
                <a:solidFill>
                  <a:srgbClr val="222C66"/>
                </a:solidFill>
              </a:rPr>
              <a:t> </a:t>
            </a:r>
            <a:r>
              <a:rPr dirty="0"/>
              <a:t>Transmissão</a:t>
            </a:r>
            <a:r>
              <a:rPr spc="-95" dirty="0"/>
              <a:t> </a:t>
            </a:r>
            <a:r>
              <a:rPr dirty="0"/>
              <a:t>x</a:t>
            </a:r>
            <a:r>
              <a:rPr spc="-75" dirty="0"/>
              <a:t> </a:t>
            </a:r>
            <a:r>
              <a:rPr dirty="0"/>
              <a:t>Comprimento</a:t>
            </a:r>
            <a:r>
              <a:rPr spc="-80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20" dirty="0"/>
              <a:t>onda</a:t>
            </a:r>
          </a:p>
        </p:txBody>
      </p:sp>
      <p:pic>
        <p:nvPicPr>
          <p:cNvPr id="16" name="object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013" y="1750179"/>
            <a:ext cx="8676000" cy="4338000"/>
          </a:xfrm>
          <a:prstGeom prst="rect">
            <a:avLst/>
          </a:prstGeom>
        </p:spPr>
      </p:pic>
      <p:sp>
        <p:nvSpPr>
          <p:cNvPr id="20" name="object 17">
            <a:extLst>
              <a:ext uri="{FF2B5EF4-FFF2-40B4-BE49-F238E27FC236}">
                <a16:creationId xmlns:a16="http://schemas.microsoft.com/office/drawing/2014/main" id="{7BCBE06B-0AE0-CC9D-C057-73A32438E9EF}"/>
              </a:ext>
            </a:extLst>
          </p:cNvPr>
          <p:cNvSpPr txBox="1"/>
          <p:nvPr/>
        </p:nvSpPr>
        <p:spPr>
          <a:xfrm>
            <a:off x="9144000" y="3191382"/>
            <a:ext cx="2641600" cy="1077595"/>
          </a:xfrm>
          <a:prstGeom prst="rect">
            <a:avLst/>
          </a:prstGeom>
          <a:ln w="38100">
            <a:solidFill>
              <a:srgbClr val="17375E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705485" marR="93345" indent="-597535">
              <a:lnSpc>
                <a:spcPct val="100000"/>
              </a:lnSpc>
              <a:spcBef>
                <a:spcPts val="345"/>
              </a:spcBef>
            </a:pP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Dispositivos Ideais</a:t>
            </a:r>
            <a:endParaRPr sz="3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222C66"/>
                </a:solidFill>
              </a:rPr>
              <a:t>2.1</a:t>
            </a:r>
            <a:r>
              <a:rPr spc="-95" dirty="0">
                <a:solidFill>
                  <a:srgbClr val="222C66"/>
                </a:solidFill>
              </a:rPr>
              <a:t> </a:t>
            </a:r>
            <a:r>
              <a:rPr dirty="0"/>
              <a:t>Transmissão</a:t>
            </a:r>
            <a:r>
              <a:rPr spc="-95" dirty="0"/>
              <a:t> </a:t>
            </a:r>
            <a:r>
              <a:rPr dirty="0"/>
              <a:t>x</a:t>
            </a:r>
            <a:r>
              <a:rPr spc="-75" dirty="0"/>
              <a:t> </a:t>
            </a:r>
            <a:r>
              <a:rPr dirty="0"/>
              <a:t>Comprimento</a:t>
            </a:r>
            <a:r>
              <a:rPr spc="-80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20" dirty="0"/>
              <a:t>onda</a:t>
            </a:r>
          </a:p>
        </p:txBody>
      </p:sp>
      <p:pic>
        <p:nvPicPr>
          <p:cNvPr id="16" name="object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210" y="1333656"/>
            <a:ext cx="8640000" cy="4280687"/>
          </a:xfrm>
          <a:prstGeom prst="rect">
            <a:avLst/>
          </a:prstGeom>
        </p:spPr>
      </p:pic>
      <p:sp>
        <p:nvSpPr>
          <p:cNvPr id="3" name="object 17">
            <a:extLst>
              <a:ext uri="{FF2B5EF4-FFF2-40B4-BE49-F238E27FC236}">
                <a16:creationId xmlns:a16="http://schemas.microsoft.com/office/drawing/2014/main" id="{61D34573-4E97-F289-CD40-E65176804B19}"/>
              </a:ext>
            </a:extLst>
          </p:cNvPr>
          <p:cNvSpPr txBox="1"/>
          <p:nvPr/>
        </p:nvSpPr>
        <p:spPr>
          <a:xfrm>
            <a:off x="9144000" y="3191382"/>
            <a:ext cx="2641600" cy="1077595"/>
          </a:xfrm>
          <a:prstGeom prst="rect">
            <a:avLst/>
          </a:prstGeom>
          <a:ln w="38100">
            <a:solidFill>
              <a:srgbClr val="17375E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705485" marR="93345" indent="-597535">
              <a:lnSpc>
                <a:spcPct val="100000"/>
              </a:lnSpc>
              <a:spcBef>
                <a:spcPts val="345"/>
              </a:spcBef>
            </a:pP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Dispositivos Ideais</a:t>
            </a:r>
            <a:endParaRPr sz="32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78995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222C66"/>
                </a:solidFill>
              </a:rPr>
              <a:t>2.1</a:t>
            </a:r>
            <a:r>
              <a:rPr spc="-95" dirty="0">
                <a:solidFill>
                  <a:srgbClr val="222C66"/>
                </a:solidFill>
              </a:rPr>
              <a:t> </a:t>
            </a:r>
            <a:r>
              <a:rPr dirty="0"/>
              <a:t>Transmissão</a:t>
            </a:r>
            <a:r>
              <a:rPr spc="-95" dirty="0"/>
              <a:t> </a:t>
            </a:r>
            <a:r>
              <a:rPr dirty="0"/>
              <a:t>x</a:t>
            </a:r>
            <a:r>
              <a:rPr spc="-75" dirty="0"/>
              <a:t> </a:t>
            </a:r>
            <a:r>
              <a:rPr dirty="0"/>
              <a:t>Comprimento</a:t>
            </a:r>
            <a:r>
              <a:rPr spc="-80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20" dirty="0"/>
              <a:t>onda</a:t>
            </a:r>
          </a:p>
        </p:txBody>
      </p:sp>
      <p:pic>
        <p:nvPicPr>
          <p:cNvPr id="16" name="object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210" y="1335818"/>
            <a:ext cx="8640000" cy="4276363"/>
          </a:xfrm>
          <a:prstGeom prst="rect">
            <a:avLst/>
          </a:prstGeom>
        </p:spPr>
      </p:pic>
      <p:sp>
        <p:nvSpPr>
          <p:cNvPr id="3" name="object 17">
            <a:extLst>
              <a:ext uri="{FF2B5EF4-FFF2-40B4-BE49-F238E27FC236}">
                <a16:creationId xmlns:a16="http://schemas.microsoft.com/office/drawing/2014/main" id="{FDA4DC97-46A4-C327-41C1-18BB2C86A7CB}"/>
              </a:ext>
            </a:extLst>
          </p:cNvPr>
          <p:cNvSpPr txBox="1"/>
          <p:nvPr/>
        </p:nvSpPr>
        <p:spPr>
          <a:xfrm>
            <a:off x="9144000" y="3191382"/>
            <a:ext cx="2641600" cy="1077595"/>
          </a:xfrm>
          <a:prstGeom prst="rect">
            <a:avLst/>
          </a:prstGeom>
          <a:ln w="38100">
            <a:solidFill>
              <a:srgbClr val="17375E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705485" marR="93345" indent="-597535">
              <a:lnSpc>
                <a:spcPct val="100000"/>
              </a:lnSpc>
              <a:spcBef>
                <a:spcPts val="345"/>
              </a:spcBef>
            </a:pP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Dispositivos Ideais</a:t>
            </a:r>
            <a:endParaRPr sz="32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978739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222C66"/>
                </a:solidFill>
              </a:rPr>
              <a:t>2.1</a:t>
            </a:r>
            <a:r>
              <a:rPr spc="-95" dirty="0">
                <a:solidFill>
                  <a:srgbClr val="222C66"/>
                </a:solidFill>
              </a:rPr>
              <a:t> </a:t>
            </a:r>
            <a:r>
              <a:rPr dirty="0"/>
              <a:t>Transmissão</a:t>
            </a:r>
            <a:r>
              <a:rPr spc="-95" dirty="0"/>
              <a:t> </a:t>
            </a:r>
            <a:r>
              <a:rPr dirty="0"/>
              <a:t>x</a:t>
            </a:r>
            <a:r>
              <a:rPr spc="-75" dirty="0"/>
              <a:t> </a:t>
            </a:r>
            <a:r>
              <a:rPr dirty="0"/>
              <a:t>Comprimento</a:t>
            </a:r>
            <a:r>
              <a:rPr spc="-80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20" dirty="0"/>
              <a:t>onda</a:t>
            </a:r>
          </a:p>
        </p:txBody>
      </p:sp>
      <p:pic>
        <p:nvPicPr>
          <p:cNvPr id="16" name="object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210" y="1333656"/>
            <a:ext cx="8640000" cy="4280687"/>
          </a:xfrm>
          <a:prstGeom prst="rect">
            <a:avLst/>
          </a:prstGeom>
        </p:spPr>
      </p:pic>
      <p:sp>
        <p:nvSpPr>
          <p:cNvPr id="3" name="object 17">
            <a:extLst>
              <a:ext uri="{FF2B5EF4-FFF2-40B4-BE49-F238E27FC236}">
                <a16:creationId xmlns:a16="http://schemas.microsoft.com/office/drawing/2014/main" id="{3754B838-E06E-346D-E9DC-A5DC56DCB0EB}"/>
              </a:ext>
            </a:extLst>
          </p:cNvPr>
          <p:cNvSpPr txBox="1"/>
          <p:nvPr/>
        </p:nvSpPr>
        <p:spPr>
          <a:xfrm>
            <a:off x="9144000" y="3191382"/>
            <a:ext cx="2641600" cy="1077595"/>
          </a:xfrm>
          <a:prstGeom prst="rect">
            <a:avLst/>
          </a:prstGeom>
          <a:ln w="38100">
            <a:solidFill>
              <a:srgbClr val="17375E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705485" marR="93345" indent="-597535">
              <a:lnSpc>
                <a:spcPct val="100000"/>
              </a:lnSpc>
              <a:spcBef>
                <a:spcPts val="345"/>
              </a:spcBef>
            </a:pP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Dispositivos Ideais</a:t>
            </a:r>
            <a:endParaRPr sz="32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760339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222C66"/>
                </a:solidFill>
              </a:rPr>
              <a:t>2.1</a:t>
            </a:r>
            <a:r>
              <a:rPr spc="-95" dirty="0">
                <a:solidFill>
                  <a:srgbClr val="222C66"/>
                </a:solidFill>
              </a:rPr>
              <a:t> </a:t>
            </a:r>
            <a:r>
              <a:rPr dirty="0"/>
              <a:t>Transmissão</a:t>
            </a:r>
            <a:r>
              <a:rPr spc="-95" dirty="0"/>
              <a:t> </a:t>
            </a:r>
            <a:r>
              <a:rPr dirty="0"/>
              <a:t>x</a:t>
            </a:r>
            <a:r>
              <a:rPr spc="-75" dirty="0"/>
              <a:t> </a:t>
            </a:r>
            <a:r>
              <a:rPr dirty="0"/>
              <a:t>Comprimento</a:t>
            </a:r>
            <a:r>
              <a:rPr spc="-80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20" dirty="0"/>
              <a:t>onda</a:t>
            </a:r>
          </a:p>
        </p:txBody>
      </p:sp>
      <p:pic>
        <p:nvPicPr>
          <p:cNvPr id="16" name="object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210" y="1314000"/>
            <a:ext cx="8640000" cy="4320000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9144000" y="2895600"/>
            <a:ext cx="2641600" cy="1077595"/>
          </a:xfrm>
          <a:prstGeom prst="rect">
            <a:avLst/>
          </a:prstGeom>
          <a:ln w="38100">
            <a:solidFill>
              <a:srgbClr val="17375E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229870" marR="93345" indent="-121920">
              <a:lnSpc>
                <a:spcPct val="100000"/>
              </a:lnSpc>
              <a:spcBef>
                <a:spcPts val="345"/>
              </a:spcBef>
            </a:pP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Dispositivos </a:t>
            </a:r>
            <a:r>
              <a:rPr sz="3200" dirty="0">
                <a:solidFill>
                  <a:srgbClr val="17375E"/>
                </a:solidFill>
                <a:latin typeface="Verdana"/>
                <a:cs typeface="Verdana"/>
              </a:rPr>
              <a:t>PDK</a:t>
            </a:r>
            <a:r>
              <a:rPr sz="3200" spc="-20" dirty="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SiePic</a:t>
            </a:r>
            <a:endParaRPr sz="32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876591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298</Words>
  <Application>Microsoft Office PowerPoint</Application>
  <PresentationFormat>Widescreen</PresentationFormat>
  <Paragraphs>77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5" baseType="lpstr">
      <vt:lpstr>Calibri</vt:lpstr>
      <vt:lpstr>Verdana</vt:lpstr>
      <vt:lpstr>Office Theme</vt:lpstr>
      <vt:lpstr>Capacitação em Circuitos Fotônicos em Silício.</vt:lpstr>
      <vt:lpstr>Geometria</vt:lpstr>
      <vt:lpstr>Geometria</vt:lpstr>
      <vt:lpstr>1. Transmissão</vt:lpstr>
      <vt:lpstr>2.1 Transmissão x Comprimento de onda</vt:lpstr>
      <vt:lpstr>2.1 Transmissão x Comprimento de onda</vt:lpstr>
      <vt:lpstr>2.1 Transmissão x Comprimento de onda</vt:lpstr>
      <vt:lpstr>2.1 Transmissão x Comprimento de onda</vt:lpstr>
      <vt:lpstr>2.1 Transmissão x Comprimento de onda</vt:lpstr>
      <vt:lpstr>2.1 Transmissão x Comprimento de onda</vt:lpstr>
      <vt:lpstr>2.1 Transmissão x Comprimento de onda</vt:lpstr>
      <vt:lpstr>Geometria</vt:lpstr>
      <vt:lpstr>2.1 Transmissão x Comprimento de onda</vt:lpstr>
      <vt:lpstr>2.1 Transmissão x Comprimento de onda</vt:lpstr>
      <vt:lpstr>2.1 Transmissão x Comprimento de onda</vt:lpstr>
      <vt:lpstr>2. Free Spectral Range</vt:lpstr>
      <vt:lpstr>2.1 FSR x Comprimento de onda</vt:lpstr>
      <vt:lpstr>2.1 FSR x Comprimento de onda</vt:lpstr>
      <vt:lpstr>2.1 FSR x Comprimento de onda</vt:lpstr>
      <vt:lpstr>2.1 FSR x Comprimento de onda</vt:lpstr>
      <vt:lpstr>3. GDS</vt:lpstr>
      <vt:lpstr>3 GDS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 Galvão de Melo</dc:creator>
  <cp:lastModifiedBy>Edilberto Junior</cp:lastModifiedBy>
  <cp:revision>5</cp:revision>
  <dcterms:created xsi:type="dcterms:W3CDTF">2025-03-25T01:12:02Z</dcterms:created>
  <dcterms:modified xsi:type="dcterms:W3CDTF">2025-03-25T13:28:55Z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2025-02-16T00:00:00Z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2025-03-25T00:00:00Z</vt:filetime>
  </property>
  <property fmtid="{D5CDD505-2E9C-101B-9397-08002B2CF9AE}" pid="5" name="Producer">
    <vt:lpwstr>Microsoft® PowerPoint® LTSC</vt:lpwstr>
  </property>
</Properties>
</file>