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58" r:id="rId5"/>
    <p:sldId id="261" r:id="rId6"/>
    <p:sldId id="274" r:id="rId7"/>
    <p:sldId id="275" r:id="rId8"/>
    <p:sldId id="273" r:id="rId9"/>
    <p:sldId id="277" r:id="rId10"/>
    <p:sldId id="276" r:id="rId11"/>
    <p:sldId id="271" r:id="rId12"/>
    <p:sldId id="283" r:id="rId13"/>
    <p:sldId id="272" r:id="rId14"/>
    <p:sldId id="278" r:id="rId15"/>
    <p:sldId id="279" r:id="rId16"/>
    <p:sldId id="262" r:id="rId17"/>
    <p:sldId id="263" r:id="rId18"/>
    <p:sldId id="281" r:id="rId19"/>
    <p:sldId id="267" r:id="rId20"/>
    <p:sldId id="268" r:id="rId21"/>
    <p:sldId id="285" r:id="rId22"/>
    <p:sldId id="284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81671" y="1586864"/>
            <a:ext cx="4321809" cy="397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54863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5809484"/>
            <a:ext cx="1652015" cy="9220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4"/>
            <a:ext cx="12649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1766" y="449884"/>
            <a:ext cx="2032507" cy="302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60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963" y="-2"/>
            <a:ext cx="11718290" cy="6858000"/>
            <a:chOff x="473963" y="-2"/>
            <a:chExt cx="11718290" cy="6858000"/>
          </a:xfrm>
        </p:grpSpPr>
        <p:sp>
          <p:nvSpPr>
            <p:cNvPr id="3" name="object 3"/>
            <p:cNvSpPr/>
            <p:nvPr/>
          </p:nvSpPr>
          <p:spPr>
            <a:xfrm>
              <a:off x="1219200" y="4975859"/>
              <a:ext cx="4986655" cy="559435"/>
            </a:xfrm>
            <a:custGeom>
              <a:avLst/>
              <a:gdLst/>
              <a:ahLst/>
              <a:cxnLst/>
              <a:rect l="l" t="t" r="r" b="b"/>
              <a:pathLst>
                <a:path w="4986655" h="559435">
                  <a:moveTo>
                    <a:pt x="498652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986528" y="559307"/>
                  </a:lnTo>
                  <a:lnTo>
                    <a:pt x="4986528" y="0"/>
                  </a:lnTo>
                  <a:close/>
                </a:path>
              </a:pathLst>
            </a:custGeom>
            <a:solidFill>
              <a:srgbClr val="112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" y="4975859"/>
              <a:ext cx="746760" cy="55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3" y="-2"/>
              <a:ext cx="9020556" cy="6857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-4"/>
            <a:ext cx="12192000" cy="6858000"/>
            <a:chOff x="0" y="-4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4"/>
              <a:ext cx="126490" cy="6857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" y="3061716"/>
              <a:ext cx="4930140" cy="1808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098" y="-3"/>
              <a:ext cx="8986901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460" y="5495538"/>
              <a:ext cx="2424683" cy="136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6315" y="564032"/>
            <a:ext cx="550100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4290" algn="r">
              <a:lnSpc>
                <a:spcPct val="110000"/>
              </a:lnSpc>
              <a:spcBef>
                <a:spcPts val="100"/>
              </a:spcBef>
            </a:pPr>
            <a:r>
              <a:rPr sz="3400" spc="-25" dirty="0">
                <a:solidFill>
                  <a:srgbClr val="47BDB5"/>
                </a:solidFill>
              </a:rPr>
              <a:t>Capacitação </a:t>
            </a: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165" dirty="0">
                <a:solidFill>
                  <a:srgbClr val="47BDB5"/>
                </a:solidFill>
              </a:rPr>
              <a:t> </a:t>
            </a:r>
            <a:r>
              <a:rPr sz="3400" dirty="0">
                <a:solidFill>
                  <a:srgbClr val="47BDB5"/>
                </a:solidFill>
              </a:rPr>
              <a:t>Circuitos</a:t>
            </a:r>
            <a:r>
              <a:rPr sz="3400" spc="-17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Fotônicos</a:t>
            </a:r>
            <a:endParaRPr sz="3400"/>
          </a:p>
          <a:p>
            <a:pPr marR="5715" algn="r">
              <a:lnSpc>
                <a:spcPct val="100000"/>
              </a:lnSpc>
              <a:spcBef>
                <a:spcPts val="409"/>
              </a:spcBef>
            </a:pP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8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Silício.</a:t>
            </a:r>
            <a:endParaRPr sz="3400"/>
          </a:p>
        </p:txBody>
      </p:sp>
      <p:sp>
        <p:nvSpPr>
          <p:cNvPr id="12" name="object 12"/>
          <p:cNvSpPr txBox="1"/>
          <p:nvPr/>
        </p:nvSpPr>
        <p:spPr>
          <a:xfrm>
            <a:off x="8991600" y="2789377"/>
            <a:ext cx="2588768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fr-FR" sz="2600" dirty="0">
                <a:solidFill>
                  <a:srgbClr val="FFFFFF"/>
                </a:solidFill>
                <a:latin typeface="Verdana"/>
                <a:cs typeface="Verdana"/>
              </a:rPr>
              <a:t>Ring </a:t>
            </a:r>
            <a:r>
              <a:rPr lang="fr-FR" sz="2600" dirty="0" err="1">
                <a:solidFill>
                  <a:srgbClr val="FFFFFF"/>
                </a:solidFill>
                <a:latin typeface="Verdana"/>
                <a:cs typeface="Verdana"/>
              </a:rPr>
              <a:t>Resonator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653" y="5127752"/>
            <a:ext cx="4346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CURSOS,</a:t>
            </a:r>
            <a:r>
              <a:rPr sz="1400" b="1" spc="11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CAPACITAÇÃO</a:t>
            </a:r>
            <a:r>
              <a:rPr sz="1400" b="1" spc="165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E</a:t>
            </a:r>
            <a:r>
              <a:rPr sz="1400" b="1" spc="16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47BDB5"/>
                </a:solidFill>
                <a:latin typeface="Verdana"/>
                <a:cs typeface="Verdana"/>
              </a:rPr>
              <a:t>TREINAMENTOS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3976" y="5676391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Edilberto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Elias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Xavier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Junior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42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35364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735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2AB520D-F00B-E4AF-2B61-BA19EED307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57400" y="1052056"/>
            <a:ext cx="7740000" cy="54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126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19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5020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2354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9762" y="3141980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2.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Free</a:t>
            </a:r>
            <a:r>
              <a:rPr sz="3600" spc="-4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Spectral</a:t>
            </a:r>
            <a:r>
              <a:rPr sz="3600" spc="-45" dirty="0">
                <a:solidFill>
                  <a:srgbClr val="0E2777"/>
                </a:solidFill>
              </a:rPr>
              <a:t> </a:t>
            </a:r>
            <a:r>
              <a:rPr sz="3600" spc="-10" dirty="0">
                <a:solidFill>
                  <a:srgbClr val="0E2777"/>
                </a:solidFill>
              </a:rPr>
              <a:t>Range</a:t>
            </a:r>
            <a:endParaRPr sz="3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52"/>
            <a:ext cx="3960000" cy="19619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6" cy="1961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  <p:sp>
        <p:nvSpPr>
          <p:cNvPr id="15" name="object 18">
            <a:extLst>
              <a:ext uri="{FF2B5EF4-FFF2-40B4-BE49-F238E27FC236}">
                <a16:creationId xmlns:a16="http://schemas.microsoft.com/office/drawing/2014/main" id="{7C73A6EF-8BE8-F2F5-B61E-ED8AF6A6EB27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20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81671" y="1586864"/>
            <a:ext cx="4321810" cy="397065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1nm: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L</a:t>
            </a:r>
            <a:r>
              <a:rPr lang="fr-FR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552.82μm</a:t>
            </a:r>
            <a:endParaRPr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dirty="0" err="1">
                <a:latin typeface="Verdana"/>
                <a:cs typeface="Verdana"/>
              </a:rPr>
              <a:t>Lc</a:t>
            </a:r>
            <a:r>
              <a:rPr lang="fr-FR" sz="18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662.82μ</a:t>
            </a:r>
            <a:r>
              <a:rPr lang="fr-FR" sz="1800" spc="-10" dirty="0">
                <a:latin typeface="Verdana"/>
                <a:cs typeface="Verdana"/>
              </a:rPr>
              <a:t>m</a:t>
            </a:r>
            <a:endParaRPr lang="fr-F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spc="-50" dirty="0" err="1">
                <a:latin typeface="Verdana"/>
                <a:cs typeface="Verdana"/>
              </a:rPr>
              <a:t>Lc_wg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110.00μm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4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10nm: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20nm: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037" y="4079747"/>
            <a:ext cx="4732655" cy="14776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Dimensão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Importantes:</a:t>
            </a:r>
            <a:endParaRPr sz="1800" dirty="0">
              <a:latin typeface="Verdana"/>
              <a:cs typeface="Verdana"/>
            </a:endParaRPr>
          </a:p>
          <a:p>
            <a:pPr marL="91440" marR="25196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Altura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0.22μm </a:t>
            </a:r>
            <a:r>
              <a:rPr sz="1800" dirty="0">
                <a:latin typeface="Verdana"/>
                <a:cs typeface="Verdana"/>
              </a:rPr>
              <a:t>Largura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Raio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abertura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Comprimento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Acoplador =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lang="fr-FR" sz="1800" spc="-10" dirty="0">
                <a:latin typeface="Verdana"/>
                <a:cs typeface="Verdana"/>
              </a:rPr>
              <a:t>4</a:t>
            </a:r>
            <a:r>
              <a:rPr sz="1800" spc="-10" dirty="0" err="1">
                <a:latin typeface="Verdana"/>
                <a:cs typeface="Verdana"/>
              </a:rPr>
              <a:t>μm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AB8F9AA-1826-1DD1-EAB6-85DAEFEDB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0361" y="898945"/>
            <a:ext cx="3982006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43"/>
            <a:ext cx="3960000" cy="1962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7" cy="1961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3C06798B-B979-83D0-19D4-03336A45C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99333" y="3143504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BR" sz="3600" dirty="0">
                <a:solidFill>
                  <a:srgbClr val="0E2777"/>
                </a:solidFill>
              </a:rPr>
              <a:t>3</a:t>
            </a:r>
            <a:r>
              <a:rPr sz="3600" dirty="0">
                <a:solidFill>
                  <a:srgbClr val="0E2777"/>
                </a:solidFill>
              </a:rPr>
              <a:t>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lang="pt-BR" sz="3600" spc="-60" dirty="0">
                <a:solidFill>
                  <a:srgbClr val="0E2777"/>
                </a:solidFill>
              </a:rPr>
              <a:t>GDS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28411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E3F88-0112-A195-6D63-7F9362D6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38554"/>
          </a:xfrm>
        </p:spPr>
        <p:txBody>
          <a:bodyPr/>
          <a:lstStyle/>
          <a:p>
            <a:r>
              <a:rPr lang="pt-BR" dirty="0"/>
              <a:t>3 GDS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42F2E25-1945-D7F9-6253-7A540639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66800"/>
            <a:ext cx="7884000" cy="539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8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E9E14CE-9E95-5D66-F843-E5E84B60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1066800"/>
            <a:ext cx="4824000" cy="496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5282" y="3141980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1.</a:t>
            </a:r>
            <a:r>
              <a:rPr sz="3600" spc="-75" dirty="0">
                <a:solidFill>
                  <a:srgbClr val="0E2777"/>
                </a:solidFill>
              </a:rPr>
              <a:t> </a:t>
            </a:r>
            <a:r>
              <a:rPr sz="3600" spc="-35" dirty="0">
                <a:solidFill>
                  <a:srgbClr val="0E2777"/>
                </a:solidFill>
              </a:rPr>
              <a:t>Transmissão</a:t>
            </a:r>
            <a:endParaRPr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13" y="1750179"/>
            <a:ext cx="8676000" cy="4338000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7BCBE06B-0AE0-CC9D-C057-73A32438E9EF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61D34573-4E97-F289-CD40-E65176804B19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9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5818"/>
            <a:ext cx="8640000" cy="4276363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FDA4DC97-46A4-C327-41C1-18BB2C86A7C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87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3754B838-E06E-346D-E9DC-A5DC56DCB0E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03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14000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59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255</Words>
  <Application>Microsoft Office PowerPoint</Application>
  <PresentationFormat>Widescreen</PresentationFormat>
  <Paragraphs>65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5" baseType="lpstr">
      <vt:lpstr>Calibri</vt:lpstr>
      <vt:lpstr>Verdana</vt:lpstr>
      <vt:lpstr>Office Theme</vt:lpstr>
      <vt:lpstr>Capacitação em Circuitos Fotônicos em Silício.</vt:lpstr>
      <vt:lpstr>Geometria</vt:lpstr>
      <vt:lpstr>Geometria</vt:lpstr>
      <vt:lpstr>1. Transmissão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Geometria</vt:lpstr>
      <vt:lpstr>2.1 Transmissão x Comprimento de onda</vt:lpstr>
      <vt:lpstr>2.1 Transmissão x Comprimento de onda</vt:lpstr>
      <vt:lpstr>2.1 Transmissão x Comprimento de onda</vt:lpstr>
      <vt:lpstr>2. Free Spectral Range</vt:lpstr>
      <vt:lpstr>2.1 FSR x Comprimento de onda</vt:lpstr>
      <vt:lpstr>2.1 FSR x Comprimento de onda</vt:lpstr>
      <vt:lpstr>2.1 FSR x Comprimento de onda</vt:lpstr>
      <vt:lpstr>2.1 FSR x Comprimento de onda</vt:lpstr>
      <vt:lpstr>3. GDS</vt:lpstr>
      <vt:lpstr>3 GDS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Edilberto Junior</cp:lastModifiedBy>
  <cp:revision>4</cp:revision>
  <dcterms:created xsi:type="dcterms:W3CDTF">2025-03-25T01:12:02Z</dcterms:created>
  <dcterms:modified xsi:type="dcterms:W3CDTF">2025-03-25T12:59:23Z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2025-03-25T00:00:00Z</vt:filetime>
  </property>
  <property fmtid="{D5CDD505-2E9C-101B-9397-08002B2CF9AE}" pid="5" name="Producer">
    <vt:lpwstr>Microsoft® PowerPoint® LTSC</vt:lpwstr>
  </property>
</Properties>
</file>