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75" r:id="rId6"/>
    <p:sldId id="276" r:id="rId7"/>
    <p:sldId id="277" r:id="rId8"/>
    <p:sldId id="278" r:id="rId9"/>
    <p:sldId id="268" r:id="rId10"/>
    <p:sldId id="269" r:id="rId11"/>
    <p:sldId id="270" r:id="rId12"/>
    <p:sldId id="271" r:id="rId13"/>
    <p:sldId id="272" r:id="rId14"/>
    <p:sldId id="274" r:id="rId15"/>
    <p:sldId id="280" r:id="rId16"/>
    <p:sldId id="273" r:id="rId17"/>
    <p:sldId id="292" r:id="rId18"/>
    <p:sldId id="298" r:id="rId19"/>
    <p:sldId id="293" r:id="rId20"/>
    <p:sldId id="299" r:id="rId21"/>
    <p:sldId id="294" r:id="rId22"/>
    <p:sldId id="295" r:id="rId23"/>
    <p:sldId id="300" r:id="rId24"/>
    <p:sldId id="316" r:id="rId25"/>
    <p:sldId id="317" r:id="rId26"/>
    <p:sldId id="318" r:id="rId27"/>
    <p:sldId id="319" r:id="rId28"/>
    <p:sldId id="320" r:id="rId29"/>
    <p:sldId id="321" r:id="rId30"/>
    <p:sldId id="322" r:id="rId31"/>
    <p:sldId id="325" r:id="rId32"/>
    <p:sldId id="324"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296" r:id="rId54"/>
    <p:sldId id="297" r:id="rId55"/>
    <p:sldId id="301" r:id="rId56"/>
    <p:sldId id="304" r:id="rId57"/>
    <p:sldId id="302" r:id="rId58"/>
    <p:sldId id="305" r:id="rId59"/>
    <p:sldId id="303" r:id="rId60"/>
    <p:sldId id="306" r:id="rId61"/>
    <p:sldId id="307" r:id="rId62"/>
    <p:sldId id="311" r:id="rId63"/>
    <p:sldId id="308" r:id="rId64"/>
    <p:sldId id="309" r:id="rId65"/>
    <p:sldId id="312" r:id="rId66"/>
    <p:sldId id="310" r:id="rId67"/>
    <p:sldId id="313" r:id="rId68"/>
    <p:sldId id="314" r:id="rId69"/>
    <p:sldId id="315" r:id="rId70"/>
    <p:sldId id="346" r:id="rId71"/>
    <p:sldId id="348" r:id="rId72"/>
    <p:sldId id="355" r:id="rId73"/>
    <p:sldId id="356" r:id="rId74"/>
    <p:sldId id="357" r:id="rId75"/>
    <p:sldId id="349"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7" r:id="rId95"/>
    <p:sldId id="378" r:id="rId96"/>
    <p:sldId id="379" r:id="rId97"/>
    <p:sldId id="380" r:id="rId98"/>
    <p:sldId id="381" r:id="rId99"/>
    <p:sldId id="382" r:id="rId100"/>
    <p:sldId id="383" r:id="rId101"/>
    <p:sldId id="384" r:id="rId102"/>
    <p:sldId id="385" r:id="rId103"/>
    <p:sldId id="386" r:id="rId104"/>
    <p:sldId id="387" r:id="rId105"/>
    <p:sldId id="388" r:id="rId106"/>
    <p:sldId id="389" r:id="rId107"/>
    <p:sldId id="390" r:id="rId108"/>
    <p:sldId id="347"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it-IT"/>
              <a:t>Fare clic per modificare lo stile del titolo</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8624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06594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211039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19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91925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75D19E57-E7D6-47F8-A379-F9D100F324E6}" type="datetimeFigureOut">
              <a:rPr lang="it-IT" smtClean="0"/>
              <a:t>27/02/2017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60427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75D19E57-E7D6-47F8-A379-F9D100F324E6}" type="datetimeFigureOut">
              <a:rPr lang="it-IT" smtClean="0"/>
              <a:t>27/02/2017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09864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38863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286717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17219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it-IT"/>
              <a:t>Fare clic per modificare lo stile del titolo</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5D19E57-E7D6-47F8-A379-F9D100F324E6}" type="datetimeFigureOut">
              <a:rPr lang="it-IT" smtClean="0"/>
              <a:t>27/02/2017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405661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7745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913795" y="2912232"/>
            <a:ext cx="5107208" cy="287896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2912232"/>
            <a:ext cx="5095357" cy="287896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5D19E57-E7D6-47F8-A379-F9D100F324E6}" type="datetimeFigureOut">
              <a:rPr lang="it-IT" smtClean="0"/>
              <a:t>27/02/2017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62620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75D19E57-E7D6-47F8-A379-F9D100F324E6}" type="datetimeFigureOut">
              <a:rPr lang="it-IT" smtClean="0"/>
              <a:t>27/02/2017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10060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19E57-E7D6-47F8-A379-F9D100F324E6}" type="datetimeFigureOut">
              <a:rPr lang="it-IT" smtClean="0"/>
              <a:t>27/02/2017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71178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it-IT"/>
              <a:t>Fare clic per modificare lo stile del titolo</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329585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5D19E57-E7D6-47F8-A379-F9D100F324E6}" type="datetimeFigureOut">
              <a:rPr lang="it-IT" smtClean="0"/>
              <a:t>27/02/2017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EAF846-F102-4488-A58D-1A3AD69BC9C2}" type="slidenum">
              <a:rPr lang="it-IT" smtClean="0"/>
              <a:t>‹N›</a:t>
            </a:fld>
            <a:endParaRPr lang="it-IT"/>
          </a:p>
        </p:txBody>
      </p:sp>
    </p:spTree>
    <p:extLst>
      <p:ext uri="{BB962C8B-B14F-4D97-AF65-F5344CB8AC3E}">
        <p14:creationId xmlns:p14="http://schemas.microsoft.com/office/powerpoint/2010/main" val="35960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5D19E57-E7D6-47F8-A379-F9D100F324E6}" type="datetimeFigureOut">
              <a:rPr lang="it-IT" smtClean="0"/>
              <a:t>27/02/2017</a:t>
            </a:fld>
            <a:endParaRPr lang="it-IT"/>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AEAF846-F102-4488-A58D-1A3AD69BC9C2}" type="slidenum">
              <a:rPr lang="it-IT" smtClean="0"/>
              <a:t>‹N›</a:t>
            </a:fld>
            <a:endParaRPr lang="it-IT"/>
          </a:p>
        </p:txBody>
      </p:sp>
    </p:spTree>
    <p:extLst>
      <p:ext uri="{BB962C8B-B14F-4D97-AF65-F5344CB8AC3E}">
        <p14:creationId xmlns:p14="http://schemas.microsoft.com/office/powerpoint/2010/main" val="3787692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731" y="1"/>
            <a:ext cx="6997505" cy="6858000"/>
          </a:xfrm>
          <a:prstGeom prst="rect">
            <a:avLst/>
          </a:prstGeom>
        </p:spPr>
      </p:pic>
    </p:spTree>
    <p:extLst>
      <p:ext uri="{BB962C8B-B14F-4D97-AF65-F5344CB8AC3E}">
        <p14:creationId xmlns:p14="http://schemas.microsoft.com/office/powerpoint/2010/main" val="1169994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3" name="Sottotitolo 2"/>
          <p:cNvSpPr txBox="1">
            <a:spLocks/>
          </p:cNvSpPr>
          <p:nvPr/>
        </p:nvSpPr>
        <p:spPr>
          <a:xfrm>
            <a:off x="1209676" y="2120349"/>
            <a:ext cx="9772650" cy="393589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Funzionali</a:t>
            </a:r>
          </a:p>
          <a:p>
            <a:pPr algn="l"/>
            <a:endParaRPr lang="it-IT" sz="900" b="1" dirty="0"/>
          </a:p>
          <a:p>
            <a:pPr algn="l"/>
            <a:r>
              <a:rPr lang="it-IT" sz="2200" b="1" dirty="0"/>
              <a:t>I servizi offerti </a:t>
            </a:r>
            <a:r>
              <a:rPr lang="it-IT" sz="2200" dirty="0"/>
              <a:t>dalla modalità </a:t>
            </a:r>
            <a:r>
              <a:rPr lang="it-IT" sz="2200" b="1" dirty="0"/>
              <a:t>gestore </a:t>
            </a:r>
            <a:r>
              <a:rPr lang="it-IT" sz="2200" dirty="0"/>
              <a:t>saranno:</a:t>
            </a:r>
          </a:p>
          <a:p>
            <a:pPr marL="342900" indent="-342900" algn="l">
              <a:buFont typeface="Arial" panose="020B0604020202020204" pitchFamily="34" charset="0"/>
              <a:buChar char="•"/>
            </a:pPr>
            <a:r>
              <a:rPr lang="it-IT" sz="2200" dirty="0"/>
              <a:t>Inserire film nel calendario delle proiezioni programmate</a:t>
            </a:r>
          </a:p>
          <a:p>
            <a:pPr marL="342900" indent="-342900" algn="l">
              <a:buFont typeface="Arial" panose="020B0604020202020204" pitchFamily="34" charset="0"/>
              <a:buChar char="•"/>
            </a:pPr>
            <a:r>
              <a:rPr lang="it-IT" sz="2200" dirty="0"/>
              <a:t>Visualizzare tutti i film in programmazione filtrando per: titolo o genere cinematografico </a:t>
            </a:r>
          </a:p>
          <a:p>
            <a:pPr marL="342900" indent="-342900" algn="l">
              <a:buFont typeface="Arial" panose="020B0604020202020204" pitchFamily="34" charset="0"/>
              <a:buChar char="•"/>
            </a:pPr>
            <a:r>
              <a:rPr lang="it-IT" sz="2200" dirty="0"/>
              <a:t>Modificare il prezzo di un determinato film in tutte le proiezioni disponibili</a:t>
            </a:r>
          </a:p>
          <a:p>
            <a:pPr marL="342900" indent="-342900" algn="l">
              <a:buFont typeface="Arial" panose="020B0604020202020204" pitchFamily="34" charset="0"/>
              <a:buChar char="•"/>
            </a:pPr>
            <a:r>
              <a:rPr lang="it-IT" sz="2200" dirty="0"/>
              <a:t>Annullare la proiezione di un determinato film in un determinato evento</a:t>
            </a:r>
          </a:p>
          <a:p>
            <a:pPr lvl="0" algn="l"/>
            <a:endParaRPr lang="it-IT"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9189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Utente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2392729074"/>
              </p:ext>
            </p:extLst>
          </p:nvPr>
        </p:nvGraphicFramePr>
        <p:xfrm>
          <a:off x="2045253" y="2025558"/>
          <a:ext cx="8128000" cy="161658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Utente</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utente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98084825"/>
              </p:ext>
            </p:extLst>
          </p:nvPr>
        </p:nvGraphicFramePr>
        <p:xfrm>
          <a:off x="2045253" y="3642141"/>
          <a:ext cx="8128000" cy="296672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iDUtente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username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nomeUtente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cognomeUtente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residenza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dataNascita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3665926035"/>
                  </a:ext>
                </a:extLst>
              </a:tr>
            </a:tbl>
          </a:graphicData>
        </a:graphic>
      </p:graphicFrame>
    </p:spTree>
    <p:extLst>
      <p:ext uri="{BB962C8B-B14F-4D97-AF65-F5344CB8AC3E}">
        <p14:creationId xmlns:p14="http://schemas.microsoft.com/office/powerpoint/2010/main" val="297023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2239618"/>
            <a:ext cx="10243930" cy="27432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Utente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865676311"/>
              </p:ext>
            </p:extLst>
          </p:nvPr>
        </p:nvGraphicFramePr>
        <p:xfrm>
          <a:off x="2032001" y="3250832"/>
          <a:ext cx="8127999" cy="1112520"/>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gridSpan="3">
                  <a:txBody>
                    <a:bodyPr/>
                    <a:lstStyle/>
                    <a:p>
                      <a:pPr algn="ct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ogni variabile</a:t>
                      </a:r>
                    </a:p>
                  </a:txBody>
                  <a:tcPr marL="68580" marR="68580" marT="0" marB="0"/>
                </a:tc>
                <a:tc hMerge="1">
                  <a:txBody>
                    <a:bodyPr/>
                    <a:lstStyle/>
                    <a:p>
                      <a:pPr algn="ctr">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algn="l">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bl>
          </a:graphicData>
        </a:graphic>
      </p:graphicFrame>
    </p:spTree>
    <p:extLst>
      <p:ext uri="{BB962C8B-B14F-4D97-AF65-F5344CB8AC3E}">
        <p14:creationId xmlns:p14="http://schemas.microsoft.com/office/powerpoint/2010/main" val="23188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Prenotazione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626411370"/>
              </p:ext>
            </p:extLst>
          </p:nvPr>
        </p:nvGraphicFramePr>
        <p:xfrm>
          <a:off x="2045253" y="2025558"/>
          <a:ext cx="8128000" cy="161658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Prenotazione</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prenotazione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3319987874"/>
              </p:ext>
            </p:extLst>
          </p:nvPr>
        </p:nvGraphicFramePr>
        <p:xfrm>
          <a:off x="2045253" y="3642141"/>
          <a:ext cx="8128000" cy="259588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iDPrenotazioni</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proiezione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sala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posto</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utente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bl>
          </a:graphicData>
        </a:graphic>
      </p:graphicFrame>
    </p:spTree>
    <p:extLst>
      <p:ext uri="{BB962C8B-B14F-4D97-AF65-F5344CB8AC3E}">
        <p14:creationId xmlns:p14="http://schemas.microsoft.com/office/powerpoint/2010/main" val="151087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2239618"/>
            <a:ext cx="10243930" cy="27432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Prenotazione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nvGraphicFramePr>
        <p:xfrm>
          <a:off x="2032001" y="3250832"/>
          <a:ext cx="8127999" cy="1112520"/>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gridSpan="3">
                  <a:txBody>
                    <a:bodyPr/>
                    <a:lstStyle/>
                    <a:p>
                      <a:pPr algn="ct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ogni variabile</a:t>
                      </a:r>
                    </a:p>
                  </a:txBody>
                  <a:tcPr marL="68580" marR="68580" marT="0" marB="0"/>
                </a:tc>
                <a:tc hMerge="1">
                  <a:txBody>
                    <a:bodyPr/>
                    <a:lstStyle/>
                    <a:p>
                      <a:pPr algn="ctr">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algn="l">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bl>
          </a:graphicData>
        </a:graphic>
      </p:graphicFrame>
    </p:spTree>
    <p:extLst>
      <p:ext uri="{BB962C8B-B14F-4D97-AF65-F5344CB8AC3E}">
        <p14:creationId xmlns:p14="http://schemas.microsoft.com/office/powerpoint/2010/main" val="395601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Film</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39616705"/>
              </p:ext>
            </p:extLst>
          </p:nvPr>
        </p:nvGraphicFramePr>
        <p:xfrm>
          <a:off x="2045253" y="2025558"/>
          <a:ext cx="8128000" cy="161658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Film</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film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407148916"/>
              </p:ext>
            </p:extLst>
          </p:nvPr>
        </p:nvGraphicFramePr>
        <p:xfrm>
          <a:off x="2045253" y="3642141"/>
          <a:ext cx="8128000" cy="296672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nomeFilm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dataUscita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genere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r h="370840">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locandina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402819638"/>
                  </a:ext>
                </a:extLst>
              </a:tr>
            </a:tbl>
          </a:graphicData>
        </a:graphic>
      </p:graphicFrame>
    </p:spTree>
    <p:extLst>
      <p:ext uri="{BB962C8B-B14F-4D97-AF65-F5344CB8AC3E}">
        <p14:creationId xmlns:p14="http://schemas.microsoft.com/office/powerpoint/2010/main" val="25496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2239618"/>
            <a:ext cx="10243930" cy="27432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Film</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nvGraphicFramePr>
        <p:xfrm>
          <a:off x="2032001" y="3250832"/>
          <a:ext cx="8127999" cy="1112520"/>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gridSpan="3">
                  <a:txBody>
                    <a:bodyPr/>
                    <a:lstStyle/>
                    <a:p>
                      <a:pPr algn="ct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ogni variabile</a:t>
                      </a:r>
                    </a:p>
                  </a:txBody>
                  <a:tcPr marL="68580" marR="68580" marT="0" marB="0"/>
                </a:tc>
                <a:tc hMerge="1">
                  <a:txBody>
                    <a:bodyPr/>
                    <a:lstStyle/>
                    <a:p>
                      <a:pPr algn="ctr">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algn="l">
                        <a:lnSpc>
                          <a:spcPct val="107000"/>
                        </a:lnSpc>
                        <a:spcAft>
                          <a:spcPts val="0"/>
                        </a:spcAft>
                      </a:pP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bl>
          </a:graphicData>
        </a:graphic>
      </p:graphicFrame>
    </p:spTree>
    <p:extLst>
      <p:ext uri="{BB962C8B-B14F-4D97-AF65-F5344CB8AC3E}">
        <p14:creationId xmlns:p14="http://schemas.microsoft.com/office/powerpoint/2010/main" val="283395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285461"/>
            <a:ext cx="10243930" cy="5462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err="1"/>
              <a:t>DBConnector</a:t>
            </a:r>
            <a:endParaRPr lang="it-IT" sz="2800" b="1" dirty="0"/>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41888588"/>
              </p:ext>
            </p:extLst>
          </p:nvPr>
        </p:nvGraphicFramePr>
        <p:xfrm>
          <a:off x="2045253" y="2025558"/>
          <a:ext cx="8128000" cy="163436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err="1">
                          <a:effectLst/>
                          <a:latin typeface="+mn-lt"/>
                          <a:ea typeface="Times New Roman" panose="02020603050405020304" pitchFamily="18" charset="0"/>
                          <a:cs typeface="Times New Roman" panose="02020603050405020304" pitchFamily="18" charset="0"/>
                        </a:rPr>
                        <a:t>DBConnector</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 classe che modella l’entità film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918416891"/>
              </p:ext>
            </p:extLst>
          </p:nvPr>
        </p:nvGraphicFramePr>
        <p:xfrm>
          <a:off x="2045253" y="3642141"/>
          <a:ext cx="8128000" cy="296672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Accesso</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iDFilm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nomeFilm</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dataUscita</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genere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r h="370840">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2178624408"/>
                  </a:ext>
                </a:extLst>
              </a:tr>
              <a:tr h="370840">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locandina</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71209875"/>
                  </a:ext>
                </a:extLst>
              </a:tr>
            </a:tbl>
          </a:graphicData>
        </a:graphic>
      </p:graphicFrame>
    </p:spTree>
    <p:extLst>
      <p:ext uri="{BB962C8B-B14F-4D97-AF65-F5344CB8AC3E}">
        <p14:creationId xmlns:p14="http://schemas.microsoft.com/office/powerpoint/2010/main" val="143307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1007166" y="1245704"/>
            <a:ext cx="10243930" cy="549965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err="1"/>
              <a:t>DBConnector</a:t>
            </a:r>
            <a:endParaRPr lang="it-IT" sz="2800" b="1" dirty="0"/>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018938466"/>
              </p:ext>
            </p:extLst>
          </p:nvPr>
        </p:nvGraphicFramePr>
        <p:xfrm>
          <a:off x="1007166" y="1809802"/>
          <a:ext cx="10243930" cy="4816285"/>
        </p:xfrm>
        <a:graphic>
          <a:graphicData uri="http://schemas.openxmlformats.org/drawingml/2006/table">
            <a:tbl>
              <a:tblPr firstRow="1" bandRow="1">
                <a:tableStyleId>{91EBBBCC-DAD2-459C-BE2E-F6DE35CF9A28}</a:tableStyleId>
              </a:tblPr>
              <a:tblGrid>
                <a:gridCol w="2363983">
                  <a:extLst>
                    <a:ext uri="{9D8B030D-6E8A-4147-A177-3AD203B41FA5}">
                      <a16:colId xmlns:a16="http://schemas.microsoft.com/office/drawing/2014/main" val="3716276116"/>
                    </a:ext>
                  </a:extLst>
                </a:gridCol>
                <a:gridCol w="2492277">
                  <a:extLst>
                    <a:ext uri="{9D8B030D-6E8A-4147-A177-3AD203B41FA5}">
                      <a16:colId xmlns:a16="http://schemas.microsoft.com/office/drawing/2014/main" val="3182106294"/>
                    </a:ext>
                  </a:extLst>
                </a:gridCol>
                <a:gridCol w="2644800">
                  <a:extLst>
                    <a:ext uri="{9D8B030D-6E8A-4147-A177-3AD203B41FA5}">
                      <a16:colId xmlns:a16="http://schemas.microsoft.com/office/drawing/2014/main" val="804665550"/>
                    </a:ext>
                  </a:extLst>
                </a:gridCol>
                <a:gridCol w="2742870">
                  <a:extLst>
                    <a:ext uri="{9D8B030D-6E8A-4147-A177-3AD203B41FA5}">
                      <a16:colId xmlns:a16="http://schemas.microsoft.com/office/drawing/2014/main" val="1857190239"/>
                    </a:ext>
                  </a:extLst>
                </a:gridCol>
              </a:tblGrid>
              <a:tr h="370840">
                <a:tc gridSpan="4">
                  <a:txBody>
                    <a:bodyPr/>
                    <a:lstStyle/>
                    <a:p>
                      <a:pPr algn="ctr"/>
                      <a:r>
                        <a:rPr lang="it-IT" dirty="0"/>
                        <a:t>METODI</a:t>
                      </a:r>
                    </a:p>
                  </a:txBody>
                  <a:tcPr>
                    <a:solidFill>
                      <a:schemeClr val="bg2">
                        <a:lumMod val="60000"/>
                        <a:lumOff val="40000"/>
                      </a:schemeClr>
                    </a:solidFill>
                  </a:tcPr>
                </a:tc>
                <a:tc hMerge="1">
                  <a:txBody>
                    <a:bodyPr/>
                    <a:lstStyle/>
                    <a:p>
                      <a:endParaRPr lang="it-IT"/>
                    </a:p>
                  </a:txBody>
                  <a:tcPr/>
                </a:tc>
                <a:tc hMerge="1">
                  <a:txBody>
                    <a:bodyPr/>
                    <a:lstStyle/>
                    <a:p>
                      <a:endParaRPr lang="it-IT" dirty="0"/>
                    </a:p>
                  </a:txBody>
                  <a:tcPr>
                    <a:solidFill>
                      <a:schemeClr val="bg2">
                        <a:lumMod val="60000"/>
                        <a:lumOff val="40000"/>
                      </a:schemeClr>
                    </a:solidFill>
                  </a:tcPr>
                </a:tc>
                <a:tc hMerge="1">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ctr">
                        <a:lnSpc>
                          <a:spcPct val="107000"/>
                        </a:lnSpc>
                        <a:spcAft>
                          <a:spcPts val="0"/>
                        </a:spcAft>
                      </a:pPr>
                      <a:r>
                        <a:rPr lang="it-IT" sz="1800" b="1" dirty="0">
                          <a:effectLst/>
                          <a:latin typeface="+mn-lt"/>
                          <a:ea typeface="Times New Roman" panose="02020603050405020304" pitchFamily="18" charset="0"/>
                          <a:cs typeface="Times New Roman" panose="02020603050405020304" pitchFamily="18" charset="0"/>
                        </a:rPr>
                        <a:t>NOME</a:t>
                      </a:r>
                      <a:endParaRPr lang="it-IT"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t-IT" sz="1800" b="1">
                          <a:effectLst/>
                          <a:latin typeface="+mn-lt"/>
                          <a:ea typeface="Times New Roman" panose="02020603050405020304" pitchFamily="18" charset="0"/>
                          <a:cs typeface="Times New Roman" panose="02020603050405020304" pitchFamily="18" charset="0"/>
                        </a:rPr>
                        <a:t>ACCESSO</a:t>
                      </a:r>
                      <a:endParaRPr lang="it-IT"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t-IT" sz="1800" b="1">
                          <a:effectLst/>
                          <a:latin typeface="+mn-lt"/>
                          <a:ea typeface="Times New Roman" panose="02020603050405020304" pitchFamily="18" charset="0"/>
                          <a:cs typeface="Times New Roman" panose="02020603050405020304" pitchFamily="18" charset="0"/>
                        </a:rPr>
                        <a:t>DESCRIZIONE</a:t>
                      </a:r>
                      <a:endParaRPr lang="it-IT" sz="18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0"/>
                        </a:spcAft>
                      </a:pPr>
                      <a:r>
                        <a:rPr lang="it-IT" sz="1800" b="1" dirty="0">
                          <a:effectLst/>
                          <a:latin typeface="+mn-lt"/>
                          <a:ea typeface="Times New Roman" panose="02020603050405020304" pitchFamily="18" charset="0"/>
                          <a:cs typeface="Times New Roman" panose="02020603050405020304" pitchFamily="18" charset="0"/>
                        </a:rPr>
                        <a:t>ECCEZIONE</a:t>
                      </a:r>
                      <a:endParaRPr lang="it-IT"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a:txBody>
                    <a:bodyPr/>
                    <a:lstStyle/>
                    <a:p>
                      <a:pPr algn="l">
                        <a:lnSpc>
                          <a:spcPct val="107000"/>
                        </a:lnSpc>
                        <a:spcAft>
                          <a:spcPts val="0"/>
                        </a:spcAft>
                      </a:pPr>
                      <a:r>
                        <a:rPr lang="it-IT" sz="1600" i="1" dirty="0" err="1">
                          <a:effectLst/>
                          <a:latin typeface="+mn-lt"/>
                          <a:ea typeface="Times New Roman" panose="02020603050405020304" pitchFamily="18" charset="0"/>
                          <a:cs typeface="Times New Roman" panose="02020603050405020304" pitchFamily="18" charset="0"/>
                        </a:rPr>
                        <a:t>getProiezioni</a:t>
                      </a:r>
                      <a:r>
                        <a:rPr lang="it-IT" sz="1600" i="1" dirty="0">
                          <a:effectLst/>
                          <a:latin typeface="+mn-lt"/>
                          <a:ea typeface="Times New Roman" panose="02020603050405020304" pitchFamily="18" charset="0"/>
                          <a:cs typeface="Times New Roman" panose="02020603050405020304" pitchFamily="18" charset="0"/>
                        </a:rPr>
                        <a:t>()</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Metodo per accesso alle risorse della tabella </a:t>
                      </a:r>
                      <a:r>
                        <a:rPr lang="it-IT" sz="1600" b="1" i="1">
                          <a:effectLst/>
                          <a:latin typeface="+mn-lt"/>
                          <a:ea typeface="Times New Roman" panose="02020603050405020304" pitchFamily="18" charset="0"/>
                          <a:cs typeface="Times New Roman" panose="02020603050405020304" pitchFamily="18" charset="0"/>
                        </a:rPr>
                        <a:t>proiezioni</a:t>
                      </a:r>
                      <a:r>
                        <a:rPr lang="it-IT" sz="1600" i="1">
                          <a:effectLst/>
                          <a:latin typeface="+mn-lt"/>
                          <a:ea typeface="Times New Roman" panose="02020603050405020304" pitchFamily="18" charset="0"/>
                          <a:cs typeface="Times New Roman" panose="02020603050405020304" pitchFamily="18" charset="0"/>
                        </a:rPr>
                        <a:t> del database</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080507"/>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getFilm()</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a:effectLst/>
                          <a:latin typeface="+mn-lt"/>
                          <a:ea typeface="Times New Roman" panose="02020603050405020304" pitchFamily="18" charset="0"/>
                          <a:cs typeface="Times New Roman" panose="02020603050405020304" pitchFamily="18" charset="0"/>
                        </a:rPr>
                        <a:t>film</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4600945"/>
                  </a:ext>
                </a:extLst>
              </a:tr>
              <a:tr h="37084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getPrenotazioni()</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a:effectLst/>
                          <a:latin typeface="+mn-lt"/>
                          <a:ea typeface="Times New Roman" panose="02020603050405020304" pitchFamily="18" charset="0"/>
                          <a:cs typeface="Times New Roman" panose="02020603050405020304" pitchFamily="18" charset="0"/>
                        </a:rPr>
                        <a:t>prenotazioni</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4661920"/>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getUtenti()</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a:effectLst/>
                          <a:latin typeface="+mn-lt"/>
                          <a:ea typeface="Times New Roman" panose="02020603050405020304" pitchFamily="18" charset="0"/>
                          <a:cs typeface="Times New Roman" panose="02020603050405020304" pitchFamily="18" charset="0"/>
                        </a:rPr>
                        <a:t>utenti</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a:effectLst/>
                          <a:latin typeface="+mn-lt"/>
                          <a:ea typeface="Times New Roman" panose="02020603050405020304" pitchFamily="18" charset="0"/>
                          <a:cs typeface="Times New Roman" panose="02020603050405020304" pitchFamily="18" charset="0"/>
                        </a:rPr>
                        <a:t>SQLException</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7345354"/>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getInfoCinema()</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Metodo per accesso alle risorse della tabella </a:t>
                      </a:r>
                      <a:r>
                        <a:rPr lang="it-IT" sz="1600" b="1" i="1" dirty="0" err="1">
                          <a:effectLst/>
                          <a:latin typeface="+mn-lt"/>
                          <a:ea typeface="Times New Roman" panose="02020603050405020304" pitchFamily="18" charset="0"/>
                          <a:cs typeface="Times New Roman" panose="02020603050405020304" pitchFamily="18" charset="0"/>
                        </a:rPr>
                        <a:t>infocinema</a:t>
                      </a:r>
                      <a:r>
                        <a:rPr lang="it-IT" sz="1600" i="1" dirty="0">
                          <a:effectLst/>
                          <a:latin typeface="+mn-lt"/>
                          <a:ea typeface="Times New Roman" panose="02020603050405020304" pitchFamily="18" charset="0"/>
                          <a:cs typeface="Times New Roman" panose="02020603050405020304" pitchFamily="18" charset="0"/>
                        </a:rPr>
                        <a:t> del database</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i="1" dirty="0">
                          <a:effectLst/>
                          <a:latin typeface="+mn-lt"/>
                          <a:ea typeface="Times New Roman" panose="02020603050405020304" pitchFamily="18" charset="0"/>
                          <a:cs typeface="Times New Roman" panose="02020603050405020304" pitchFamily="18" charset="0"/>
                        </a:rPr>
                        <a:t>SQLException</a:t>
                      </a:r>
                    </a:p>
                  </a:txBody>
                  <a:tcPr marL="68580" marR="68580" marT="0" marB="0"/>
                </a:tc>
                <a:extLst>
                  <a:ext uri="{0D108BD9-81ED-4DB2-BD59-A6C34878D82A}">
                    <a16:rowId xmlns:a16="http://schemas.microsoft.com/office/drawing/2014/main" val="3793932803"/>
                  </a:ext>
                </a:extLst>
              </a:tr>
            </a:tbl>
          </a:graphicData>
        </a:graphic>
      </p:graphicFrame>
    </p:spTree>
    <p:extLst>
      <p:ext uri="{BB962C8B-B14F-4D97-AF65-F5344CB8AC3E}">
        <p14:creationId xmlns:p14="http://schemas.microsoft.com/office/powerpoint/2010/main" val="290573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0" y="3008244"/>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Grazie per l’Attenzione!</a:t>
            </a:r>
            <a:endParaRPr lang="it-IT" dirty="0"/>
          </a:p>
        </p:txBody>
      </p:sp>
    </p:spTree>
    <p:extLst>
      <p:ext uri="{BB962C8B-B14F-4D97-AF65-F5344CB8AC3E}">
        <p14:creationId xmlns:p14="http://schemas.microsoft.com/office/powerpoint/2010/main" val="158917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173357"/>
            <a:ext cx="9772650" cy="361784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Usabilità: c</a:t>
            </a:r>
            <a:r>
              <a:rPr lang="it-IT" dirty="0"/>
              <a:t>hiarezza di comunicazione software-utente ed utente-software, feedback immediato</a:t>
            </a:r>
          </a:p>
          <a:p>
            <a:pPr marL="342900" indent="-342900" algn="l">
              <a:buFont typeface="Arial" panose="020B0604020202020204" pitchFamily="34" charset="0"/>
              <a:buChar char="•"/>
            </a:pPr>
            <a:r>
              <a:rPr lang="it-IT" b="1" dirty="0"/>
              <a:t>Disponibilità:</a:t>
            </a:r>
            <a:r>
              <a:rPr lang="it-IT" sz="2200" b="1" dirty="0"/>
              <a:t> l</a:t>
            </a:r>
            <a:r>
              <a:rPr lang="it-IT" sz="2200" dirty="0"/>
              <a:t>a prenotazione dei biglietti è disponibile 7 giorni su 7.</a:t>
            </a:r>
            <a:br>
              <a:rPr lang="it-IT" sz="2200" dirty="0"/>
            </a:br>
            <a:r>
              <a:rPr lang="it-IT" sz="2200" dirty="0"/>
              <a:t>In corrispondenza del 1° e del 15° giorno del mese, dalle ore 03.00 alle ore 06.00, non sarà possibile prenotare alcun biglietto a causa di un aggiornamento del database</a:t>
            </a:r>
          </a:p>
          <a:p>
            <a:pPr algn="l"/>
            <a:endParaRPr lang="it-IT"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3403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1974576"/>
            <a:ext cx="9772650" cy="402865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Prestazioni:</a:t>
            </a:r>
            <a:br>
              <a:rPr lang="it-IT" b="1" dirty="0"/>
            </a:br>
            <a:r>
              <a:rPr lang="it-IT" b="1" dirty="0"/>
              <a:t>- </a:t>
            </a:r>
            <a:r>
              <a:rPr lang="it-IT" sz="2200" b="1" dirty="0"/>
              <a:t>TEMPO DI RISPOSTA, a</a:t>
            </a:r>
            <a:r>
              <a:rPr lang="it-IT" sz="2200" dirty="0"/>
              <a:t>pplicazione web con necessaria connessione ad un server (1s)</a:t>
            </a:r>
            <a:br>
              <a:rPr lang="it-IT" dirty="0"/>
            </a:br>
            <a:r>
              <a:rPr lang="it-IT" dirty="0"/>
              <a:t>- </a:t>
            </a:r>
            <a:r>
              <a:rPr lang="it-IT" sz="2200" b="1" dirty="0"/>
              <a:t>THROUGHPUT</a:t>
            </a:r>
            <a:r>
              <a:rPr lang="it-IT" sz="2200" b="1" i="1" dirty="0"/>
              <a:t>, </a:t>
            </a:r>
            <a:r>
              <a:rPr lang="it-IT" sz="2200" dirty="0"/>
              <a:t>banda limitata da un servizio di hosting, di conseguenza il numero di utenti che possono effettuare le varie operazioni sul sito sarà ovviamente limitato</a:t>
            </a:r>
            <a:br>
              <a:rPr lang="it-IT" sz="2200" dirty="0"/>
            </a:br>
            <a:r>
              <a:rPr lang="it-IT" sz="2200" dirty="0"/>
              <a:t>- </a:t>
            </a:r>
            <a:r>
              <a:rPr lang="it-IT" sz="2200" b="1" dirty="0"/>
              <a:t>ACURATEZZA, </a:t>
            </a:r>
            <a:r>
              <a:rPr lang="it-IT" sz="2200" dirty="0"/>
              <a:t>all’utente viene assicurato il riscontro reale col posto prenotato; al gestore viene assicurata la consistenza dei dati e quindi l’aggiornamento dei dati in tempo reale</a:t>
            </a:r>
            <a:endParaRPr lang="it-IT" sz="22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98783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107098"/>
            <a:ext cx="9772650" cy="392264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Robustezza: </a:t>
            </a:r>
            <a:r>
              <a:rPr lang="it-IT" sz="2200" b="1" dirty="0"/>
              <a:t>l’</a:t>
            </a:r>
            <a:r>
              <a:rPr lang="it-IT" sz="2200" dirty="0"/>
              <a:t>applicazione deve essere in grado di gestire più prenotazioni o operazione utente senza mostrare bug o errori</a:t>
            </a:r>
          </a:p>
          <a:p>
            <a:pPr marL="342900" indent="-342900" algn="l">
              <a:buFont typeface="Arial" panose="020B0604020202020204" pitchFamily="34" charset="0"/>
              <a:buChar char="•"/>
            </a:pPr>
            <a:r>
              <a:rPr lang="it-IT" b="1" dirty="0"/>
              <a:t>Sicurezza: </a:t>
            </a:r>
            <a:r>
              <a:rPr lang="it-IT" sz="2200" b="1" dirty="0"/>
              <a:t>b</a:t>
            </a:r>
            <a:r>
              <a:rPr lang="it-IT" sz="2200" dirty="0"/>
              <a:t>isogna assicurare il grado di privacy nel caso dell’utente e le transazioni devono essere criptate</a:t>
            </a:r>
          </a:p>
          <a:p>
            <a:pPr marL="342900" indent="-342900" algn="l">
              <a:buFont typeface="Arial" panose="020B0604020202020204" pitchFamily="34" charset="0"/>
              <a:buChar char="•"/>
            </a:pPr>
            <a:r>
              <a:rPr lang="it-IT" b="1" dirty="0" err="1"/>
              <a:t>Supportabilità</a:t>
            </a:r>
            <a:r>
              <a:rPr lang="it-IT" b="1" dirty="0"/>
              <a:t>: </a:t>
            </a:r>
            <a:r>
              <a:rPr lang="it-IT" sz="2200" b="1" dirty="0"/>
              <a:t>n</a:t>
            </a:r>
            <a:r>
              <a:rPr lang="it-IT" sz="2200" dirty="0"/>
              <a:t>el caso di eventuali cambiamenti di standard, la nostra applicazione web potrà essere adattata semplicemente ritoccando poche righe di codice</a:t>
            </a:r>
            <a:endParaRPr lang="it-IT" sz="2200" b="1" dirty="0"/>
          </a:p>
          <a:p>
            <a:pPr marL="342900" indent="-342900" algn="l">
              <a:buFont typeface="Arial" panose="020B0604020202020204" pitchFamily="34" charset="0"/>
              <a:buChar char="•"/>
            </a:pPr>
            <a:endParaRPr lang="it-IT"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42605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464906"/>
            <a:ext cx="9772650" cy="349857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algn="l"/>
            <a:endParaRPr lang="it-IT" sz="900" b="1" dirty="0"/>
          </a:p>
          <a:p>
            <a:pPr marL="342900" indent="-342900" algn="l">
              <a:buFont typeface="Arial" panose="020B0604020202020204" pitchFamily="34" charset="0"/>
              <a:buChar char="•"/>
            </a:pPr>
            <a:r>
              <a:rPr lang="it-IT" b="1" dirty="0"/>
              <a:t>Legali: </a:t>
            </a:r>
            <a:r>
              <a:rPr lang="it-IT" sz="2200" b="1" dirty="0"/>
              <a:t>i</a:t>
            </a:r>
            <a:r>
              <a:rPr lang="it-IT" sz="2200" dirty="0"/>
              <a:t>l sistema ha la finalità di garantire che il trattamento dei dati personali si svolga nel rispetto dei diritti, delle libertà fondamentali, nonché della dignità delle persone fisiche, con particolare riferimento alla riservatezza e all’identità personale</a:t>
            </a:r>
          </a:p>
          <a:p>
            <a:pPr marL="342900" indent="-342900" algn="l">
              <a:buFont typeface="Arial" panose="020B0604020202020204" pitchFamily="34" charset="0"/>
              <a:buChar char="•"/>
            </a:pPr>
            <a:r>
              <a:rPr lang="it-IT" b="1" dirty="0"/>
              <a:t>Affidabilità:  </a:t>
            </a:r>
            <a:r>
              <a:rPr lang="it-IT" sz="2200" b="1" dirty="0"/>
              <a:t>v</a:t>
            </a:r>
            <a:r>
              <a:rPr lang="it-IT" sz="2200" dirty="0"/>
              <a:t>errà garantito che il posto prenotato dall’utente abbia un riscontro fisico, che i versamenti siano sicuri e che sia data la possibilità di stampare la fattura d’acquisto (biglietto) da presentare al cinema in questione</a:t>
            </a:r>
            <a:endParaRPr lang="it-IT" dirty="0"/>
          </a:p>
          <a:p>
            <a:pPr marL="342900" indent="-342900" algn="l">
              <a:buFont typeface="Arial" panose="020B0604020202020204" pitchFamily="34" charset="0"/>
              <a:buChar char="•"/>
            </a:pPr>
            <a:endParaRPr lang="it-IT" sz="22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387198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2464906"/>
            <a:ext cx="9772650" cy="292872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Non funzionali</a:t>
            </a:r>
          </a:p>
          <a:p>
            <a:pPr lvl="2" algn="l"/>
            <a:endParaRPr lang="it-IT" sz="900" b="1" dirty="0"/>
          </a:p>
          <a:p>
            <a:pPr marL="342900" indent="-342900" algn="l">
              <a:buFont typeface="Arial" panose="020B0604020202020204" pitchFamily="34" charset="0"/>
              <a:buChar char="•"/>
            </a:pPr>
            <a:r>
              <a:rPr lang="it-IT" b="1" dirty="0"/>
              <a:t>Operatore: </a:t>
            </a:r>
            <a:r>
              <a:rPr lang="it-IT" sz="2200" dirty="0"/>
              <a:t>il sistema sarà gestito dall’interfaccia </a:t>
            </a:r>
            <a:r>
              <a:rPr lang="it-IT" sz="2200" b="1" dirty="0"/>
              <a:t>lato gestore</a:t>
            </a:r>
            <a:r>
              <a:rPr lang="it-IT" sz="2200" dirty="0"/>
              <a:t> dove un amministratore si occuperà di aggiornare le proiezioni, modifiche e le altre funzionalità elencate.</a:t>
            </a:r>
          </a:p>
          <a:p>
            <a:pPr marL="342900" indent="-342900" algn="l">
              <a:buFont typeface="Arial" panose="020B0604020202020204" pitchFamily="34" charset="0"/>
              <a:buChar char="•"/>
            </a:pPr>
            <a:r>
              <a:rPr lang="it-IT" b="1" dirty="0"/>
              <a:t>Interfaccia: </a:t>
            </a:r>
            <a:r>
              <a:rPr lang="it-IT" sz="2200" b="1" dirty="0"/>
              <a:t>i</a:t>
            </a:r>
            <a:r>
              <a:rPr lang="it-IT" sz="2200" dirty="0"/>
              <a:t>l sistema si interfaccia con il servizio </a:t>
            </a:r>
            <a:r>
              <a:rPr lang="it-IT" sz="2200" dirty="0" err="1"/>
              <a:t>Pay-Pal</a:t>
            </a:r>
            <a:r>
              <a:rPr lang="it-IT" sz="2200" dirty="0"/>
              <a:t> per il pagamento della prenotazione</a:t>
            </a:r>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85025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616766"/>
            <a:ext cx="9772650" cy="49828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cliente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631618808"/>
              </p:ext>
            </p:extLst>
          </p:nvPr>
        </p:nvGraphicFramePr>
        <p:xfrm>
          <a:off x="1939235" y="2420288"/>
          <a:ext cx="8128000" cy="336296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70840">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SC_01</a:t>
                      </a:r>
                      <a:endParaRPr lang="it-IT" sz="1600" b="0" i="1" dirty="0"/>
                    </a:p>
                  </a:txBody>
                  <a:tcPr/>
                </a:tc>
                <a:extLst>
                  <a:ext uri="{0D108BD9-81ED-4DB2-BD59-A6C34878D82A}">
                    <a16:rowId xmlns:a16="http://schemas.microsoft.com/office/drawing/2014/main" val="519865366"/>
                  </a:ext>
                </a:extLst>
              </a:tr>
              <a:tr h="370840">
                <a:tc>
                  <a:txBody>
                    <a:bodyPr/>
                    <a:lstStyle/>
                    <a:p>
                      <a:r>
                        <a:rPr lang="it-IT" dirty="0"/>
                        <a:t>Nome Scenario</a:t>
                      </a:r>
                    </a:p>
                  </a:txBody>
                  <a:tcPr/>
                </a:tc>
                <a:tc>
                  <a:txBody>
                    <a:bodyPr/>
                    <a:lstStyle/>
                    <a:p>
                      <a:r>
                        <a:rPr lang="it-IT" sz="1600" b="0" i="1" kern="1200" dirty="0">
                          <a:solidFill>
                            <a:schemeClr val="dk1"/>
                          </a:solidFill>
                          <a:effectLst/>
                          <a:latin typeface="+mn-lt"/>
                          <a:ea typeface="+mn-ea"/>
                          <a:cs typeface="+mn-cs"/>
                        </a:rPr>
                        <a:t>Registrazione, Login e acquisto di un biglietto</a:t>
                      </a:r>
                      <a:endParaRPr lang="it-IT" sz="1600" b="0" i="1" dirty="0"/>
                    </a:p>
                  </a:txBody>
                  <a:tcPr/>
                </a:tc>
                <a:extLst>
                  <a:ext uri="{0D108BD9-81ED-4DB2-BD59-A6C34878D82A}">
                    <a16:rowId xmlns:a16="http://schemas.microsoft.com/office/drawing/2014/main" val="3116998115"/>
                  </a:ext>
                </a:extLst>
              </a:tr>
              <a:tr h="370840">
                <a:tc>
                  <a:txBody>
                    <a:bodyPr/>
                    <a:lstStyle/>
                    <a:p>
                      <a:r>
                        <a:rPr lang="it-IT" dirty="0"/>
                        <a:t>Attori Partecipanti</a:t>
                      </a:r>
                    </a:p>
                  </a:txBody>
                  <a:tcPr/>
                </a:tc>
                <a:tc>
                  <a:txBody>
                    <a:bodyPr/>
                    <a:lstStyle/>
                    <a:p>
                      <a:r>
                        <a:rPr lang="it-IT" sz="1600" i="1" kern="1200" dirty="0">
                          <a:solidFill>
                            <a:schemeClr val="dk1"/>
                          </a:solidFill>
                          <a:effectLst/>
                          <a:latin typeface="+mn-lt"/>
                          <a:ea typeface="+mn-ea"/>
                          <a:cs typeface="+mn-cs"/>
                        </a:rPr>
                        <a:t>Andrea</a:t>
                      </a:r>
                      <a:endParaRPr lang="it-IT" sz="1600" i="1" dirty="0"/>
                    </a:p>
                  </a:txBody>
                  <a:tcPr/>
                </a:tc>
                <a:extLst>
                  <a:ext uri="{0D108BD9-81ED-4DB2-BD59-A6C34878D82A}">
                    <a16:rowId xmlns:a16="http://schemas.microsoft.com/office/drawing/2014/main" val="1341848738"/>
                  </a:ext>
                </a:extLst>
              </a:tr>
              <a:tr h="370840">
                <a:tc>
                  <a:txBody>
                    <a:bodyPr/>
                    <a:lstStyle/>
                    <a:p>
                      <a:r>
                        <a:rPr lang="it-IT"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600" i="1" kern="1200" dirty="0">
                          <a:solidFill>
                            <a:schemeClr val="dk1"/>
                          </a:solidFill>
                          <a:effectLst/>
                          <a:latin typeface="+mn-lt"/>
                          <a:ea typeface="+mn-ea"/>
                          <a:cs typeface="+mn-cs"/>
                        </a:rPr>
                        <a:t>1.   Andrea è un animatore dell’oratorio della parrocchia dove abita. Ha molti amici e spesso escono per passare un po’ di tempo insieme. Decidono, oggi, di andare a vedere il film «</a:t>
                      </a:r>
                      <a:r>
                        <a:rPr lang="it-IT" sz="1600" i="1" kern="1200" dirty="0" err="1">
                          <a:solidFill>
                            <a:schemeClr val="dk1"/>
                          </a:solidFill>
                          <a:effectLst/>
                          <a:latin typeface="+mn-lt"/>
                          <a:ea typeface="+mn-ea"/>
                          <a:cs typeface="+mn-cs"/>
                        </a:rPr>
                        <a:t>Doctor</a:t>
                      </a:r>
                      <a:r>
                        <a:rPr lang="it-IT" sz="1600" i="1" kern="1200" dirty="0">
                          <a:solidFill>
                            <a:schemeClr val="dk1"/>
                          </a:solidFill>
                          <a:effectLst/>
                          <a:latin typeface="+mn-lt"/>
                          <a:ea typeface="+mn-ea"/>
                          <a:cs typeface="+mn-cs"/>
                        </a:rPr>
                        <a:t> Strange» al cinema, uscito proprio oggi. Quindi hanno bisogno di sbrigarsi per non trovare tutto esaurito.</a:t>
                      </a:r>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283049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77009"/>
            <a:ext cx="9772650" cy="49960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056939463"/>
              </p:ext>
            </p:extLst>
          </p:nvPr>
        </p:nvGraphicFramePr>
        <p:xfrm>
          <a:off x="2032001" y="1603513"/>
          <a:ext cx="8128000" cy="4969565"/>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4969565">
                <a:tc>
                  <a:txBody>
                    <a:bodyPr/>
                    <a:lstStyle/>
                    <a:p>
                      <a:endParaRPr lang="it-IT" dirty="0"/>
                    </a:p>
                  </a:txBody>
                  <a:tcPr>
                    <a:solidFill>
                      <a:schemeClr val="bg2">
                        <a:lumMod val="20000"/>
                        <a:lumOff val="80000"/>
                      </a:schemeClr>
                    </a:solidFill>
                  </a:tcPr>
                </a:tc>
                <a:tc>
                  <a:txBody>
                    <a:bodyPr/>
                    <a:lstStyle/>
                    <a:p>
                      <a:pPr marL="342900" indent="-342900">
                        <a:buFont typeface="+mj-lt"/>
                        <a:buAutoNum type="arabicPeriod" startAt="2"/>
                      </a:pPr>
                      <a:r>
                        <a:rPr lang="it-IT" sz="1600" b="0" i="1" kern="1200" dirty="0">
                          <a:solidFill>
                            <a:schemeClr val="dk1"/>
                          </a:solidFill>
                          <a:effectLst/>
                          <a:latin typeface="+mn-lt"/>
                          <a:ea typeface="+mn-ea"/>
                          <a:cs typeface="+mn-cs"/>
                        </a:rPr>
                        <a:t>Non tutti possono muoversi per andare      </a:t>
                      </a:r>
                      <a:br>
                        <a:rPr lang="it-IT" sz="1600" b="0" i="1" kern="1200" dirty="0">
                          <a:solidFill>
                            <a:schemeClr val="dk1"/>
                          </a:solidFill>
                          <a:effectLst/>
                          <a:latin typeface="+mn-lt"/>
                          <a:ea typeface="+mn-ea"/>
                          <a:cs typeface="+mn-cs"/>
                        </a:rPr>
                      </a:br>
                      <a:r>
                        <a:rPr lang="it-IT" sz="1600" b="0" i="1" kern="1200" dirty="0">
                          <a:solidFill>
                            <a:schemeClr val="dk1"/>
                          </a:solidFill>
                          <a:effectLst/>
                          <a:latin typeface="+mn-lt"/>
                          <a:ea typeface="+mn-ea"/>
                          <a:cs typeface="+mn-cs"/>
                        </a:rPr>
                        <a:t>a comprare i biglietti perché sono in  oratorio con i bambini</a:t>
                      </a:r>
                    </a:p>
                    <a:p>
                      <a:pPr marL="342900" indent="-342900">
                        <a:buFont typeface="+mj-lt"/>
                        <a:buAutoNum type="arabicPeriod" startAt="2"/>
                      </a:pPr>
                      <a:r>
                        <a:rPr lang="it-IT" sz="1600" b="0" i="1" kern="1200" dirty="0">
                          <a:solidFill>
                            <a:schemeClr val="dk1"/>
                          </a:solidFill>
                          <a:effectLst/>
                          <a:latin typeface="+mn-lt"/>
                          <a:ea typeface="+mn-ea"/>
                          <a:cs typeface="+mn-cs"/>
                        </a:rPr>
                        <a:t>Andrea allora cerca il nome del cinema,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sul web. Andrea entra sul sito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e visiona i film in proiezione. Essendo uscito oggi, Andrea trova subito il film e clicca sulla sua locandina.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 Andrea legge le info del film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Il sito richiede la registrazione per poter acquistare, così, Andrea viene reindirizzato ad una pagina di registrazione che mostra un apposito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per l’inserimento dei dati personali. Andrea inserisce i propri dati (nome, cognome, data di nascita, codice fiscale, etc.)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lang="it-IT" sz="1600" b="0" i="1" kern="1200" dirty="0">
                        <a:solidFill>
                          <a:schemeClr val="dk1"/>
                        </a:solidFill>
                        <a:effectLst/>
                        <a:latin typeface="+mn-lt"/>
                        <a:ea typeface="+mn-ea"/>
                        <a:cs typeface="+mn-cs"/>
                      </a:endParaRPr>
                    </a:p>
                    <a:p>
                      <a:pPr marL="342900" indent="-342900">
                        <a:buFont typeface="+mj-lt"/>
                        <a:buAutoNum type="arabicPeriod" startAt="2"/>
                      </a:pP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144124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77009"/>
            <a:ext cx="9772650" cy="49960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931421408"/>
              </p:ext>
            </p:extLst>
          </p:nvPr>
        </p:nvGraphicFramePr>
        <p:xfrm>
          <a:off x="2032001" y="1956683"/>
          <a:ext cx="8128000" cy="422744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4227443">
                <a:tc>
                  <a:txBody>
                    <a:bodyPr/>
                    <a:lstStyle/>
                    <a:p>
                      <a:endParaRPr lang="it-IT" dirty="0"/>
                    </a:p>
                  </a:txBody>
                  <a:tcPr>
                    <a:solidFill>
                      <a:schemeClr val="bg2">
                        <a:lumMod val="20000"/>
                        <a:lumOff val="80000"/>
                      </a:schemeClr>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6"/>
                        <a:tabLst/>
                        <a:defRPr/>
                      </a:pPr>
                      <a:r>
                        <a:rPr lang="it-IT" sz="1600" b="0" i="1" kern="1200" dirty="0">
                          <a:solidFill>
                            <a:schemeClr val="dk1"/>
                          </a:solidFill>
                          <a:effectLst/>
                          <a:latin typeface="+mn-lt"/>
                          <a:ea typeface="+mn-ea"/>
                          <a:cs typeface="+mn-cs"/>
                        </a:rPr>
                        <a:t>Dopo essersi registrato il sito lo reindirizza sulla home di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dove Andrea vede il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di accesso. Vi inserisce username e password ed effettua il login. A questo punto Andrea clicca nuovamente sulla locandina del film che vuole vedere e si apre la pagina dedicata al medesimo film.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6"/>
                        <a:tabLst/>
                        <a:defRPr/>
                      </a:pPr>
                      <a:r>
                        <a:rPr lang="it-IT" sz="1600" b="0" i="1" kern="1200" dirty="0">
                          <a:solidFill>
                            <a:schemeClr val="dk1"/>
                          </a:solidFill>
                          <a:effectLst/>
                          <a:latin typeface="+mn-lt"/>
                          <a:ea typeface="+mn-ea"/>
                          <a:cs typeface="+mn-cs"/>
                        </a:rPr>
                        <a:t>Dopodiché Andrea inserisce il numero 20 nella casella del numero dei biglietti da acquistare e clicca su acquista. Così il sito reindirizza Andrea sul servizio </a:t>
                      </a:r>
                      <a:r>
                        <a:rPr lang="it-IT" sz="1600" b="0" i="1" kern="1200" dirty="0" err="1">
                          <a:solidFill>
                            <a:schemeClr val="dk1"/>
                          </a:solidFill>
                          <a:effectLst/>
                          <a:latin typeface="+mn-lt"/>
                          <a:ea typeface="+mn-ea"/>
                          <a:cs typeface="+mn-cs"/>
                        </a:rPr>
                        <a:t>Pay-Pal</a:t>
                      </a:r>
                      <a:r>
                        <a:rPr lang="it-IT" sz="1600" b="0" i="1" kern="1200" dirty="0">
                          <a:solidFill>
                            <a:schemeClr val="dk1"/>
                          </a:solidFill>
                          <a:effectLst/>
                          <a:latin typeface="+mn-lt"/>
                          <a:ea typeface="+mn-ea"/>
                          <a:cs typeface="+mn-cs"/>
                        </a:rPr>
                        <a:t> dove completerà l’acquisto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600" b="0" i="1" kern="1200" dirty="0">
                        <a:solidFill>
                          <a:schemeClr val="dk1"/>
                        </a:solidFill>
                        <a:effectLst/>
                        <a:latin typeface="+mn-lt"/>
                        <a:ea typeface="+mn-ea"/>
                        <a:cs typeface="+mn-cs"/>
                      </a:endParaRPr>
                    </a:p>
                    <a:p>
                      <a:pPr marL="342900" indent="-342900">
                        <a:buFont typeface="+mj-lt"/>
                        <a:buAutoNum type="arabicPeriod" startAt="2"/>
                      </a:pP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177963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404731"/>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cliente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525192462"/>
              </p:ext>
            </p:extLst>
          </p:nvPr>
        </p:nvGraphicFramePr>
        <p:xfrm>
          <a:off x="2032001" y="2932375"/>
          <a:ext cx="8128000" cy="242316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70840">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SC_02</a:t>
                      </a:r>
                      <a:endParaRPr lang="it-IT" sz="1600" b="0" i="1" dirty="0"/>
                    </a:p>
                  </a:txBody>
                  <a:tcPr/>
                </a:tc>
                <a:extLst>
                  <a:ext uri="{0D108BD9-81ED-4DB2-BD59-A6C34878D82A}">
                    <a16:rowId xmlns:a16="http://schemas.microsoft.com/office/drawing/2014/main" val="519865366"/>
                  </a:ext>
                </a:extLst>
              </a:tr>
              <a:tr h="370840">
                <a:tc>
                  <a:txBody>
                    <a:bodyPr/>
                    <a:lstStyle/>
                    <a:p>
                      <a:r>
                        <a:rPr lang="it-IT" dirty="0"/>
                        <a:t>Nome Scenario</a:t>
                      </a:r>
                    </a:p>
                  </a:txBody>
                  <a:tcPr/>
                </a:tc>
                <a:tc>
                  <a:txBody>
                    <a:bodyPr/>
                    <a:lstStyle/>
                    <a:p>
                      <a:pPr algn="just">
                        <a:spcAft>
                          <a:spcPts val="0"/>
                        </a:spcAft>
                      </a:pPr>
                      <a:r>
                        <a:rPr lang="it-IT" sz="1600" b="0" i="1" kern="50" dirty="0">
                          <a:effectLst/>
                          <a:latin typeface="Times New Roman" panose="02020603050405020304" pitchFamily="18" charset="0"/>
                          <a:ea typeface="Lucida Sans Unicode" panose="020B0602030504020204" pitchFamily="34" charset="0"/>
                        </a:rPr>
                        <a:t>Visualizza elenco dei film per genere</a:t>
                      </a:r>
                    </a:p>
                  </a:txBody>
                  <a:tcPr marL="68580" marR="68580" marT="0" marB="0"/>
                </a:tc>
                <a:extLst>
                  <a:ext uri="{0D108BD9-81ED-4DB2-BD59-A6C34878D82A}">
                    <a16:rowId xmlns:a16="http://schemas.microsoft.com/office/drawing/2014/main" val="3116998115"/>
                  </a:ext>
                </a:extLst>
              </a:tr>
              <a:tr h="370840">
                <a:tc>
                  <a:txBody>
                    <a:bodyPr/>
                    <a:lstStyle/>
                    <a:p>
                      <a:r>
                        <a:rPr lang="it-IT" dirty="0"/>
                        <a:t>Attori Partecipanti</a:t>
                      </a:r>
                    </a:p>
                  </a:txBody>
                  <a:tcPr/>
                </a:tc>
                <a:tc>
                  <a:txBody>
                    <a:bodyPr/>
                    <a:lstStyle/>
                    <a:p>
                      <a:r>
                        <a:rPr lang="it-IT" sz="1600" b="0" i="1" kern="1200" dirty="0">
                          <a:solidFill>
                            <a:schemeClr val="dk1"/>
                          </a:solidFill>
                          <a:effectLst/>
                          <a:latin typeface="+mn-lt"/>
                          <a:ea typeface="+mn-ea"/>
                          <a:cs typeface="+mn-cs"/>
                        </a:rPr>
                        <a:t>Giulia</a:t>
                      </a:r>
                      <a:endParaRPr lang="it-IT" sz="1600" b="0" i="1" dirty="0"/>
                    </a:p>
                  </a:txBody>
                  <a:tcPr/>
                </a:tc>
                <a:extLst>
                  <a:ext uri="{0D108BD9-81ED-4DB2-BD59-A6C34878D82A}">
                    <a16:rowId xmlns:a16="http://schemas.microsoft.com/office/drawing/2014/main" val="1341848738"/>
                  </a:ext>
                </a:extLst>
              </a:tr>
              <a:tr h="370840">
                <a:tc>
                  <a:txBody>
                    <a:bodyPr/>
                    <a:lstStyle/>
                    <a:p>
                      <a:r>
                        <a:rPr lang="it-IT" dirty="0"/>
                        <a:t>Flusso di Eventi</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Giulia è appassionata di film drammatici e vuole vedere quali film di questo genere sono in uscita nelle sale.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600" b="0" i="1" kern="1200" dirty="0">
                          <a:solidFill>
                            <a:schemeClr val="dk1"/>
                          </a:solidFill>
                          <a:effectLst/>
                          <a:latin typeface="+mn-lt"/>
                          <a:ea typeface="+mn-ea"/>
                          <a:cs typeface="+mn-cs"/>
                        </a:rPr>
                        <a:t>…</a:t>
                      </a:r>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98392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09600" y="477078"/>
            <a:ext cx="9780104" cy="1046922"/>
          </a:xfrm>
          <a:prstGeom prst="rect">
            <a:avLst/>
          </a:prstGeom>
          <a:noFill/>
        </p:spPr>
        <p:txBody>
          <a:bodyPr wrap="square" rtlCol="0">
            <a:spAutoFit/>
          </a:bodyPr>
          <a:lstStyle/>
          <a:p>
            <a:endParaRPr lang="it-IT" dirty="0"/>
          </a:p>
        </p:txBody>
      </p:sp>
      <p:sp>
        <p:nvSpPr>
          <p:cNvPr id="4" name="Sottotitolo 2"/>
          <p:cNvSpPr txBox="1">
            <a:spLocks/>
          </p:cNvSpPr>
          <p:nvPr/>
        </p:nvSpPr>
        <p:spPr>
          <a:xfrm>
            <a:off x="1208845" y="812002"/>
            <a:ext cx="9772650" cy="485040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dirty="0">
                <a:cs typeface="Times New Roman" panose="02020603050405020304" pitchFamily="18" charset="0"/>
              </a:rPr>
              <a:t>Progetto Ingegneria del Software</a:t>
            </a:r>
          </a:p>
          <a:p>
            <a:r>
              <a:rPr lang="it-IT" dirty="0">
                <a:cs typeface="Times New Roman" panose="02020603050405020304" pitchFamily="18" charset="0"/>
              </a:rPr>
              <a:t>A.A. 2016-2017</a:t>
            </a:r>
          </a:p>
          <a:p>
            <a:pPr algn="l"/>
            <a:r>
              <a:rPr lang="it-IT" dirty="0"/>
              <a:t>Componenti:</a:t>
            </a:r>
          </a:p>
          <a:p>
            <a:pPr algn="l"/>
            <a:endParaRPr lang="it-IT" dirty="0"/>
          </a:p>
          <a:p>
            <a:pPr algn="l"/>
            <a:endParaRPr lang="it-IT" dirty="0"/>
          </a:p>
          <a:p>
            <a:pPr algn="l"/>
            <a:endParaRPr lang="it-IT" dirty="0"/>
          </a:p>
          <a:p>
            <a:pPr algn="l"/>
            <a:endParaRPr lang="it-IT" dirty="0"/>
          </a:p>
        </p:txBody>
      </p:sp>
      <p:graphicFrame>
        <p:nvGraphicFramePr>
          <p:cNvPr id="7" name="Tabella 6"/>
          <p:cNvGraphicFramePr>
            <a:graphicFrameLocks noGrp="1"/>
          </p:cNvGraphicFramePr>
          <p:nvPr>
            <p:extLst>
              <p:ext uri="{D42A27DB-BD31-4B8C-83A1-F6EECF244321}">
                <p14:modId xmlns:p14="http://schemas.microsoft.com/office/powerpoint/2010/main" val="1745431407"/>
              </p:ext>
            </p:extLst>
          </p:nvPr>
        </p:nvGraphicFramePr>
        <p:xfrm>
          <a:off x="2031170" y="2831756"/>
          <a:ext cx="8127999" cy="185420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74548347"/>
                    </a:ext>
                  </a:extLst>
                </a:gridCol>
                <a:gridCol w="2709333">
                  <a:extLst>
                    <a:ext uri="{9D8B030D-6E8A-4147-A177-3AD203B41FA5}">
                      <a16:colId xmlns:a16="http://schemas.microsoft.com/office/drawing/2014/main" val="2484033876"/>
                    </a:ext>
                  </a:extLst>
                </a:gridCol>
                <a:gridCol w="2709333">
                  <a:extLst>
                    <a:ext uri="{9D8B030D-6E8A-4147-A177-3AD203B41FA5}">
                      <a16:colId xmlns:a16="http://schemas.microsoft.com/office/drawing/2014/main" val="1744526827"/>
                    </a:ext>
                  </a:extLst>
                </a:gridCol>
              </a:tblGrid>
              <a:tr h="370840">
                <a:tc>
                  <a:txBody>
                    <a:bodyPr/>
                    <a:lstStyle/>
                    <a:p>
                      <a:r>
                        <a:rPr lang="it-IT" dirty="0"/>
                        <a:t>Nome</a:t>
                      </a:r>
                    </a:p>
                  </a:txBody>
                  <a:tcPr>
                    <a:solidFill>
                      <a:srgbClr val="0070C0"/>
                    </a:solidFill>
                  </a:tcPr>
                </a:tc>
                <a:tc>
                  <a:txBody>
                    <a:bodyPr/>
                    <a:lstStyle/>
                    <a:p>
                      <a:r>
                        <a:rPr lang="it-IT" dirty="0"/>
                        <a:t>Cognome</a:t>
                      </a:r>
                    </a:p>
                  </a:txBody>
                  <a:tcPr>
                    <a:solidFill>
                      <a:srgbClr val="0070C0"/>
                    </a:solidFill>
                  </a:tcPr>
                </a:tc>
                <a:tc>
                  <a:txBody>
                    <a:bodyPr/>
                    <a:lstStyle/>
                    <a:p>
                      <a:r>
                        <a:rPr lang="it-IT" dirty="0"/>
                        <a:t>Matricola</a:t>
                      </a:r>
                    </a:p>
                  </a:txBody>
                  <a:tcPr>
                    <a:solidFill>
                      <a:srgbClr val="0070C0"/>
                    </a:solidFill>
                  </a:tcPr>
                </a:tc>
                <a:extLst>
                  <a:ext uri="{0D108BD9-81ED-4DB2-BD59-A6C34878D82A}">
                    <a16:rowId xmlns:a16="http://schemas.microsoft.com/office/drawing/2014/main" val="1074567303"/>
                  </a:ext>
                </a:extLst>
              </a:tr>
              <a:tr h="370840">
                <a:tc>
                  <a:txBody>
                    <a:bodyPr/>
                    <a:lstStyle/>
                    <a:p>
                      <a:r>
                        <a:rPr lang="it-IT" dirty="0"/>
                        <a:t>Edilio</a:t>
                      </a:r>
                    </a:p>
                  </a:txBody>
                  <a:tcPr/>
                </a:tc>
                <a:tc>
                  <a:txBody>
                    <a:bodyPr/>
                    <a:lstStyle/>
                    <a:p>
                      <a:r>
                        <a:rPr lang="it-IT" dirty="0"/>
                        <a:t>Massaro</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800" dirty="0">
                          <a:latin typeface="+mn-lt"/>
                        </a:rPr>
                        <a:t>0512103218</a:t>
                      </a:r>
                    </a:p>
                  </a:txBody>
                  <a:tcPr marL="68580" marR="68580" marT="0" marB="0"/>
                </a:tc>
                <a:extLst>
                  <a:ext uri="{0D108BD9-81ED-4DB2-BD59-A6C34878D82A}">
                    <a16:rowId xmlns:a16="http://schemas.microsoft.com/office/drawing/2014/main" val="304189778"/>
                  </a:ext>
                </a:extLst>
              </a:tr>
              <a:tr h="370840">
                <a:tc>
                  <a:txBody>
                    <a:bodyPr/>
                    <a:lstStyle/>
                    <a:p>
                      <a:r>
                        <a:rPr lang="it-IT" dirty="0"/>
                        <a:t>Ildo</a:t>
                      </a:r>
                    </a:p>
                  </a:txBody>
                  <a:tcPr/>
                </a:tc>
                <a:tc>
                  <a:txBody>
                    <a:bodyPr/>
                    <a:lstStyle/>
                    <a:p>
                      <a:r>
                        <a:rPr lang="it-IT" dirty="0"/>
                        <a:t>Tiberio</a:t>
                      </a:r>
                    </a:p>
                  </a:txBody>
                  <a:tcPr/>
                </a:tc>
                <a:tc>
                  <a:txBody>
                    <a:bodyPr/>
                    <a:lstStyle/>
                    <a:p>
                      <a:r>
                        <a:rPr lang="it-IT" dirty="0"/>
                        <a:t>0512103134</a:t>
                      </a:r>
                    </a:p>
                  </a:txBody>
                  <a:tcPr/>
                </a:tc>
                <a:extLst>
                  <a:ext uri="{0D108BD9-81ED-4DB2-BD59-A6C34878D82A}">
                    <a16:rowId xmlns:a16="http://schemas.microsoft.com/office/drawing/2014/main" val="2031690654"/>
                  </a:ext>
                </a:extLst>
              </a:tr>
              <a:tr h="370840">
                <a:tc>
                  <a:txBody>
                    <a:bodyPr/>
                    <a:lstStyle/>
                    <a:p>
                      <a:r>
                        <a:rPr lang="it-IT" dirty="0"/>
                        <a:t>Raffaele </a:t>
                      </a:r>
                    </a:p>
                  </a:txBody>
                  <a:tcPr/>
                </a:tc>
                <a:tc>
                  <a:txBody>
                    <a:bodyPr/>
                    <a:lstStyle/>
                    <a:p>
                      <a:r>
                        <a:rPr lang="it-IT" dirty="0" err="1"/>
                        <a:t>Squeglia</a:t>
                      </a:r>
                      <a:endParaRPr lang="it-IT" dirty="0"/>
                    </a:p>
                  </a:txBody>
                  <a:tcPr/>
                </a:tc>
                <a:tc>
                  <a:txBody>
                    <a:bodyPr/>
                    <a:lstStyle/>
                    <a:p>
                      <a:r>
                        <a:rPr lang="it-IT" dirty="0"/>
                        <a:t>0512103122</a:t>
                      </a:r>
                    </a:p>
                  </a:txBody>
                  <a:tcPr/>
                </a:tc>
                <a:extLst>
                  <a:ext uri="{0D108BD9-81ED-4DB2-BD59-A6C34878D82A}">
                    <a16:rowId xmlns:a16="http://schemas.microsoft.com/office/drawing/2014/main" val="247954163"/>
                  </a:ext>
                </a:extLst>
              </a:tr>
              <a:tr h="370840">
                <a:tc>
                  <a:txBody>
                    <a:bodyPr/>
                    <a:lstStyle/>
                    <a:p>
                      <a:r>
                        <a:rPr lang="it-IT" dirty="0"/>
                        <a:t>Chiara</a:t>
                      </a:r>
                    </a:p>
                  </a:txBody>
                  <a:tcPr/>
                </a:tc>
                <a:tc>
                  <a:txBody>
                    <a:bodyPr/>
                    <a:lstStyle/>
                    <a:p>
                      <a:r>
                        <a:rPr lang="it-IT" dirty="0"/>
                        <a:t>Bufalino</a:t>
                      </a:r>
                    </a:p>
                  </a:txBody>
                  <a:tcPr/>
                </a:tc>
                <a:tc>
                  <a:txBody>
                    <a:bodyPr/>
                    <a:lstStyle/>
                    <a:p>
                      <a:r>
                        <a:rPr lang="it-IT" dirty="0"/>
                        <a:t>0512102894</a:t>
                      </a:r>
                    </a:p>
                  </a:txBody>
                  <a:tcPr/>
                </a:tc>
                <a:extLst>
                  <a:ext uri="{0D108BD9-81ED-4DB2-BD59-A6C34878D82A}">
                    <a16:rowId xmlns:a16="http://schemas.microsoft.com/office/drawing/2014/main" val="3112527980"/>
                  </a:ext>
                </a:extLst>
              </a:tr>
            </a:tbl>
          </a:graphicData>
        </a:graphic>
      </p:graphicFrame>
    </p:spTree>
    <p:extLst>
      <p:ext uri="{BB962C8B-B14F-4D97-AF65-F5344CB8AC3E}">
        <p14:creationId xmlns:p14="http://schemas.microsoft.com/office/powerpoint/2010/main" val="87705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77009"/>
            <a:ext cx="9772650" cy="49960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8264097"/>
              </p:ext>
            </p:extLst>
          </p:nvPr>
        </p:nvGraphicFramePr>
        <p:xfrm>
          <a:off x="2032001" y="2078603"/>
          <a:ext cx="8128000" cy="399288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551582">
                <a:tc>
                  <a:txBody>
                    <a:bodyPr/>
                    <a:lstStyle/>
                    <a:p>
                      <a:endParaRPr lang="it-IT" dirty="0"/>
                    </a:p>
                  </a:txBody>
                  <a:tcPr>
                    <a:solidFill>
                      <a:schemeClr val="bg2">
                        <a:lumMod val="20000"/>
                        <a:lumOff val="80000"/>
                      </a:schemeClr>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Così Giulia cerca sul web il sito di “</a:t>
                      </a:r>
                      <a:r>
                        <a:rPr lang="it-IT" sz="1600" b="0" i="1" kern="1200" dirty="0" err="1">
                          <a:solidFill>
                            <a:schemeClr val="dk1"/>
                          </a:solidFill>
                          <a:effectLst/>
                          <a:latin typeface="+mn-lt"/>
                          <a:ea typeface="+mn-ea"/>
                          <a:cs typeface="+mn-cs"/>
                        </a:rPr>
                        <a:t>CIREcinema</a:t>
                      </a:r>
                      <a:r>
                        <a:rPr lang="it-IT" sz="1600" b="0" i="1" kern="1200" dirty="0">
                          <a:solidFill>
                            <a:schemeClr val="dk1"/>
                          </a:solidFill>
                          <a:effectLst/>
                          <a:latin typeface="+mn-lt"/>
                          <a:ea typeface="+mn-ea"/>
                          <a:cs typeface="+mn-cs"/>
                        </a:rPr>
                        <a:t>”. Nella home può osservare i film in proiezione in questa settimana. Volendo lei cercare film di genere drammatico, clicca sulla voce “Categorie” del menu. Si apre un piccolo menu a tendina dove compaiono tutte le varie categorie di film. Giulia, ovviamente, clicca sulla voce “Drammatico”.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it-IT" sz="1600" b="0" i="1" kern="1200" dirty="0">
                          <a:solidFill>
                            <a:schemeClr val="dk1"/>
                          </a:solidFill>
                          <a:effectLst/>
                          <a:latin typeface="+mn-lt"/>
                          <a:ea typeface="+mn-ea"/>
                          <a:cs typeface="+mn-cs"/>
                        </a:rPr>
                        <a:t>Si apre così una pagina con la lista dei film in programmazione e prossimamente in uscita nelle sale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600" b="0" i="1" kern="1200" dirty="0">
                        <a:solidFill>
                          <a:schemeClr val="dk1"/>
                        </a:solidFill>
                        <a:effectLst/>
                        <a:latin typeface="+mn-lt"/>
                        <a:ea typeface="+mn-ea"/>
                        <a:cs typeface="+mn-cs"/>
                      </a:endParaRPr>
                    </a:p>
                    <a:p>
                      <a:pPr marL="342900" indent="-342900">
                        <a:buFont typeface="+mj-lt"/>
                        <a:buAutoNum type="arabicPeriod" startAt="2"/>
                      </a:pP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304071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431235"/>
            <a:ext cx="9772650" cy="502257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cliente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267733759"/>
              </p:ext>
            </p:extLst>
          </p:nvPr>
        </p:nvGraphicFramePr>
        <p:xfrm>
          <a:off x="2032001" y="2332382"/>
          <a:ext cx="8128000" cy="359399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22027">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SC_03</a:t>
                      </a:r>
                      <a:endParaRPr lang="it-IT" sz="1600" b="0" i="1" dirty="0"/>
                    </a:p>
                  </a:txBody>
                  <a:tcPr/>
                </a:tc>
                <a:extLst>
                  <a:ext uri="{0D108BD9-81ED-4DB2-BD59-A6C34878D82A}">
                    <a16:rowId xmlns:a16="http://schemas.microsoft.com/office/drawing/2014/main" val="519865366"/>
                  </a:ext>
                </a:extLst>
              </a:tr>
              <a:tr h="593035">
                <a:tc>
                  <a:txBody>
                    <a:bodyPr/>
                    <a:lstStyle/>
                    <a:p>
                      <a:r>
                        <a:rPr lang="it-IT" dirty="0"/>
                        <a:t>Nome Scenario</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Log-in amministratore, aggiunta proiezione, eliminazione proiezione, Log-out.</a:t>
                      </a:r>
                    </a:p>
                  </a:txBody>
                  <a:tcPr marL="68580" marR="68580" marT="0" marB="0"/>
                </a:tc>
                <a:extLst>
                  <a:ext uri="{0D108BD9-81ED-4DB2-BD59-A6C34878D82A}">
                    <a16:rowId xmlns:a16="http://schemas.microsoft.com/office/drawing/2014/main" val="3116998115"/>
                  </a:ext>
                </a:extLst>
              </a:tr>
              <a:tr h="593035">
                <a:tc>
                  <a:txBody>
                    <a:bodyPr/>
                    <a:lstStyle/>
                    <a:p>
                      <a:r>
                        <a:rPr lang="it-IT" dirty="0"/>
                        <a:t>Attori Partecipanti</a:t>
                      </a:r>
                    </a:p>
                  </a:txBody>
                  <a:tcPr/>
                </a:tc>
                <a:tc>
                  <a:txBody>
                    <a:bodyPr/>
                    <a:lstStyle/>
                    <a:p>
                      <a:r>
                        <a:rPr lang="it-IT" sz="1600" b="0" i="1" kern="1200" dirty="0">
                          <a:solidFill>
                            <a:schemeClr val="dk1"/>
                          </a:solidFill>
                          <a:effectLst/>
                          <a:latin typeface="+mn-lt"/>
                          <a:ea typeface="+mn-ea"/>
                          <a:cs typeface="+mn-cs"/>
                        </a:rPr>
                        <a:t>Vittorio</a:t>
                      </a:r>
                      <a:endParaRPr lang="it-IT" sz="1600" b="0" i="1" dirty="0"/>
                    </a:p>
                  </a:txBody>
                  <a:tcPr/>
                </a:tc>
                <a:extLst>
                  <a:ext uri="{0D108BD9-81ED-4DB2-BD59-A6C34878D82A}">
                    <a16:rowId xmlns:a16="http://schemas.microsoft.com/office/drawing/2014/main" val="1341848738"/>
                  </a:ext>
                </a:extLst>
              </a:tr>
              <a:tr h="593035">
                <a:tc>
                  <a:txBody>
                    <a:bodyPr/>
                    <a:lstStyle/>
                    <a:p>
                      <a:r>
                        <a:rPr lang="it-IT" dirty="0"/>
                        <a:t>Flusso di Eventi</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Vittorio è un uomo di 56 anni. È l’amministratore del sito </a:t>
                      </a:r>
                      <a:r>
                        <a:rPr lang="it-IT" sz="1600" b="0" i="1" kern="1200" dirty="0" err="1">
                          <a:solidFill>
                            <a:schemeClr val="dk1"/>
                          </a:solidFill>
                          <a:effectLst/>
                          <a:latin typeface="+mn-lt"/>
                          <a:ea typeface="+mn-ea"/>
                          <a:cs typeface="+mn-cs"/>
                        </a:rPr>
                        <a:t>CERIcinema</a:t>
                      </a:r>
                      <a:r>
                        <a:rPr lang="it-IT" sz="1600" b="0" i="1" kern="1200" dirty="0">
                          <a:solidFill>
                            <a:schemeClr val="dk1"/>
                          </a:solidFill>
                          <a:effectLst/>
                          <a:latin typeface="+mn-lt"/>
                          <a:ea typeface="+mn-ea"/>
                          <a:cs typeface="+mn-cs"/>
                        </a:rPr>
                        <a:t> e gli hanno commissionato di aggiungere al database del sito il film “Star </a:t>
                      </a:r>
                      <a:r>
                        <a:rPr lang="it-IT" sz="1600" b="0" i="1" kern="1200" dirty="0" err="1">
                          <a:solidFill>
                            <a:schemeClr val="dk1"/>
                          </a:solidFill>
                          <a:effectLst/>
                          <a:latin typeface="+mn-lt"/>
                          <a:ea typeface="+mn-ea"/>
                          <a:cs typeface="+mn-cs"/>
                        </a:rPr>
                        <a:t>Wars</a:t>
                      </a:r>
                      <a:r>
                        <a:rPr lang="it-IT" sz="1600" b="0" i="1" kern="1200" dirty="0">
                          <a:solidFill>
                            <a:schemeClr val="dk1"/>
                          </a:solidFill>
                          <a:effectLst/>
                          <a:latin typeface="+mn-lt"/>
                          <a:ea typeface="+mn-ea"/>
                          <a:cs typeface="+mn-cs"/>
                        </a:rPr>
                        <a:t> -The </a:t>
                      </a:r>
                      <a:r>
                        <a:rPr lang="it-IT" sz="1600" b="0" i="1" kern="1200" dirty="0" err="1">
                          <a:solidFill>
                            <a:schemeClr val="dk1"/>
                          </a:solidFill>
                          <a:effectLst/>
                          <a:latin typeface="+mn-lt"/>
                          <a:ea typeface="+mn-ea"/>
                          <a:cs typeface="+mn-cs"/>
                        </a:rPr>
                        <a:t>rogue</a:t>
                      </a:r>
                      <a:r>
                        <a:rPr lang="it-IT" sz="1600" b="0" i="1" kern="1200" dirty="0">
                          <a:solidFill>
                            <a:schemeClr val="dk1"/>
                          </a:solidFill>
                          <a:effectLst/>
                          <a:latin typeface="+mn-lt"/>
                          <a:ea typeface="+mn-ea"/>
                          <a:cs typeface="+mn-cs"/>
                        </a:rPr>
                        <a:t> one”, e di eliminare “</a:t>
                      </a:r>
                      <a:r>
                        <a:rPr lang="it-IT" sz="1600" b="0" i="1" kern="1200" dirty="0" err="1">
                          <a:solidFill>
                            <a:schemeClr val="dk1"/>
                          </a:solidFill>
                          <a:effectLst/>
                          <a:latin typeface="+mn-lt"/>
                          <a:ea typeface="+mn-ea"/>
                          <a:cs typeface="+mn-cs"/>
                        </a:rPr>
                        <a:t>Doctor</a:t>
                      </a:r>
                      <a:r>
                        <a:rPr lang="it-IT" sz="1600" b="0" i="1" kern="1200" dirty="0">
                          <a:solidFill>
                            <a:schemeClr val="dk1"/>
                          </a:solidFill>
                          <a:effectLst/>
                          <a:latin typeface="+mn-lt"/>
                          <a:ea typeface="+mn-ea"/>
                          <a:cs typeface="+mn-cs"/>
                        </a:rPr>
                        <a:t> Strange” poiché uscito fuori programmazione.</a:t>
                      </a:r>
                    </a:p>
                    <a:p>
                      <a:endParaRPr lang="it-IT" sz="1600" b="0" i="1" dirty="0"/>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4781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63758"/>
            <a:ext cx="9772650" cy="471777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98560199"/>
              </p:ext>
            </p:extLst>
          </p:nvPr>
        </p:nvGraphicFramePr>
        <p:xfrm>
          <a:off x="2032001" y="2146853"/>
          <a:ext cx="8128000" cy="3551582"/>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3551582">
                <a:tc>
                  <a:txBody>
                    <a:bodyPr/>
                    <a:lstStyle/>
                    <a:p>
                      <a:endParaRPr lang="it-IT" dirty="0"/>
                    </a:p>
                  </a:txBody>
                  <a:tcPr>
                    <a:solidFill>
                      <a:schemeClr val="bg2">
                        <a:lumMod val="20000"/>
                        <a:lumOff val="80000"/>
                      </a:schemeClr>
                    </a:solidFill>
                  </a:tcPr>
                </a:tc>
                <a:tc>
                  <a:txBody>
                    <a:bodyPr/>
                    <a:lstStyle/>
                    <a:p>
                      <a:pPr marL="342900" lvl="0" indent="-342900">
                        <a:buAutoNum type="arabicPeriod" startAt="2"/>
                      </a:pPr>
                      <a:r>
                        <a:rPr lang="it-IT" sz="1600" b="0" i="1" kern="1200" dirty="0">
                          <a:solidFill>
                            <a:schemeClr val="dk1"/>
                          </a:solidFill>
                          <a:effectLst/>
                          <a:latin typeface="+mn-lt"/>
                          <a:ea typeface="+mn-ea"/>
                          <a:cs typeface="+mn-cs"/>
                        </a:rPr>
                        <a:t>Così Vittorio accede alla piattaforma di gestione del sito </a:t>
                      </a:r>
                      <a:r>
                        <a:rPr lang="it-IT" sz="1600" b="0" i="1" kern="1200" dirty="0" err="1">
                          <a:solidFill>
                            <a:schemeClr val="dk1"/>
                          </a:solidFill>
                          <a:effectLst/>
                          <a:latin typeface="+mn-lt"/>
                          <a:ea typeface="+mn-ea"/>
                          <a:cs typeface="+mn-cs"/>
                        </a:rPr>
                        <a:t>CERIcinema</a:t>
                      </a:r>
                      <a:r>
                        <a:rPr lang="it-IT" sz="1600" b="0" i="1" kern="1200" dirty="0">
                          <a:solidFill>
                            <a:schemeClr val="dk1"/>
                          </a:solidFill>
                          <a:effectLst/>
                          <a:latin typeface="+mn-lt"/>
                          <a:ea typeface="+mn-ea"/>
                          <a:cs typeface="+mn-cs"/>
                        </a:rPr>
                        <a:t> e clicca sulla voce “Aggiungi proiezione” della barra menu. </a:t>
                      </a:r>
                    </a:p>
                    <a:p>
                      <a:pPr marL="342900" lvl="0" indent="-342900">
                        <a:buAutoNum type="arabicPeriod" startAt="2"/>
                      </a:pPr>
                      <a:r>
                        <a:rPr lang="it-IT" sz="1600" b="0" i="1" kern="1200" dirty="0">
                          <a:solidFill>
                            <a:schemeClr val="dk1"/>
                          </a:solidFill>
                          <a:effectLst/>
                          <a:latin typeface="+mn-lt"/>
                          <a:ea typeface="+mn-ea"/>
                          <a:cs typeface="+mn-cs"/>
                        </a:rPr>
                        <a:t>Si apre una pagina con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per l’inserimento del nome, della descrizione, degli orari, della locandina, della data di uscita. Se il film da inserire è in programma allora aggiunge anche l’orario e la sala, altrimenti spunta su “prossimamente”</a:t>
                      </a:r>
                    </a:p>
                    <a:p>
                      <a:pPr marL="342900" lvl="0" indent="-342900">
                        <a:buAutoNum type="arabicPeriod" startAt="2"/>
                      </a:pPr>
                      <a:r>
                        <a:rPr lang="it-IT" sz="1600" b="0" i="1" kern="1200" dirty="0">
                          <a:solidFill>
                            <a:schemeClr val="dk1"/>
                          </a:solidFill>
                          <a:effectLst/>
                          <a:latin typeface="+mn-lt"/>
                          <a:ea typeface="+mn-ea"/>
                          <a:cs typeface="+mn-cs"/>
                        </a:rPr>
                        <a:t>Dopo aver inserito tutto, Vittorio clicca su conferma, ricevendo così un messaggio di avvenuto inserimento</a:t>
                      </a:r>
                      <a:endParaRPr lang="it-IT" sz="1600" b="0" i="1"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25550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63757"/>
            <a:ext cx="9772650" cy="478403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11199622"/>
              </p:ext>
            </p:extLst>
          </p:nvPr>
        </p:nvGraphicFramePr>
        <p:xfrm>
          <a:off x="2032001" y="1855305"/>
          <a:ext cx="8128000" cy="4134677"/>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3877074900"/>
                    </a:ext>
                  </a:extLst>
                </a:gridCol>
                <a:gridCol w="4064000">
                  <a:extLst>
                    <a:ext uri="{9D8B030D-6E8A-4147-A177-3AD203B41FA5}">
                      <a16:colId xmlns:a16="http://schemas.microsoft.com/office/drawing/2014/main" val="2654908316"/>
                    </a:ext>
                  </a:extLst>
                </a:gridCol>
              </a:tblGrid>
              <a:tr h="4134677">
                <a:tc>
                  <a:txBody>
                    <a:bodyPr/>
                    <a:lstStyle/>
                    <a:p>
                      <a:endParaRPr lang="it-IT" dirty="0"/>
                    </a:p>
                  </a:txBody>
                  <a:tcPr>
                    <a:solidFill>
                      <a:schemeClr val="bg2">
                        <a:lumMod val="20000"/>
                        <a:lumOff val="80000"/>
                      </a:schemeClr>
                    </a:solidFill>
                  </a:tcPr>
                </a:tc>
                <a:tc>
                  <a:txBody>
                    <a:bodyPr/>
                    <a:lstStyle/>
                    <a:p>
                      <a:pPr marL="342900" lvl="0" indent="-342900">
                        <a:buAutoNum type="arabicPeriod" startAt="5"/>
                      </a:pPr>
                      <a:r>
                        <a:rPr lang="it-IT" sz="1600" b="0" i="0" kern="1200" dirty="0">
                          <a:solidFill>
                            <a:schemeClr val="dk1"/>
                          </a:solidFill>
                          <a:effectLst/>
                          <a:latin typeface="+mn-lt"/>
                          <a:ea typeface="+mn-ea"/>
                          <a:cs typeface="+mn-cs"/>
                        </a:rPr>
                        <a:t>Dopo aver inserito la proiezione, Vittorio va sulla home della piattaforma dove vengono visualizzati tutti i film nel database. Al fianco di ogni locandina e della rispettiva descrizione, ci sono due bottoni: uno per modificare e uno per eliminare, rispettivamente rappresentati da una matita e da un cestino.</a:t>
                      </a:r>
                    </a:p>
                    <a:p>
                      <a:pPr marL="342900" lvl="0" indent="-342900">
                        <a:buAutoNum type="arabicPeriod" startAt="5"/>
                      </a:pPr>
                      <a:r>
                        <a:rPr lang="it-IT" sz="1600" b="0" i="0" kern="1200" dirty="0">
                          <a:solidFill>
                            <a:schemeClr val="dk1"/>
                          </a:solidFill>
                          <a:effectLst/>
                          <a:latin typeface="+mn-lt"/>
                          <a:ea typeface="+mn-ea"/>
                          <a:cs typeface="+mn-cs"/>
                        </a:rPr>
                        <a:t>Vittorio clicca sul bottone per eliminare e il sistema risponde con un’avvenuta cancellazione. </a:t>
                      </a:r>
                    </a:p>
                    <a:p>
                      <a:pPr marL="342900" lvl="0" indent="-342900">
                        <a:buAutoNum type="arabicPeriod" startAt="5"/>
                      </a:pPr>
                      <a:r>
                        <a:rPr lang="it-IT" sz="1600" b="0" i="0" kern="1200" dirty="0">
                          <a:solidFill>
                            <a:schemeClr val="dk1"/>
                          </a:solidFill>
                          <a:effectLst/>
                          <a:latin typeface="+mn-lt"/>
                          <a:ea typeface="+mn-ea"/>
                          <a:cs typeface="+mn-cs"/>
                        </a:rPr>
                        <a:t>Così vittorio avendo finito la propria commissione effettua il Log-out cliccando sul bottone “Log-out” in alto a destra.</a:t>
                      </a:r>
                      <a:endParaRPr lang="it-IT" sz="1600" b="0" i="0" dirty="0"/>
                    </a:p>
                  </a:txBody>
                  <a:tcPr>
                    <a:solidFill>
                      <a:schemeClr val="bg2">
                        <a:lumMod val="20000"/>
                        <a:lumOff val="80000"/>
                      </a:schemeClr>
                    </a:solidFill>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169719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715002626"/>
              </p:ext>
            </p:extLst>
          </p:nvPr>
        </p:nvGraphicFramePr>
        <p:xfrm>
          <a:off x="2075071" y="1967949"/>
          <a:ext cx="8041860" cy="451559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093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UC_08</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40939">
                <a:tc>
                  <a:txBody>
                    <a:bodyPr/>
                    <a:lstStyle/>
                    <a:p>
                      <a:r>
                        <a:rPr lang="it-IT" dirty="0"/>
                        <a:t>Nome Scenario</a:t>
                      </a:r>
                    </a:p>
                  </a:txBody>
                  <a:tcPr/>
                </a:tc>
                <a:tc>
                  <a:txBody>
                    <a:bodyPr/>
                    <a:lstStyle/>
                    <a:p>
                      <a:pPr>
                        <a:spcAft>
                          <a:spcPts val="0"/>
                        </a:spcAft>
                      </a:pPr>
                      <a:r>
                        <a:rPr lang="it-IT" sz="1600" i="1" kern="50">
                          <a:effectLst/>
                          <a:latin typeface="+mn-lt"/>
                          <a:ea typeface="Lucida Sans Unicode" panose="020B0602030504020204" pitchFamily="34" charset="0"/>
                        </a:rPr>
                        <a:t>Acquisto biglietto</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54585">
                <a:tc>
                  <a:txBody>
                    <a:bodyPr/>
                    <a:lstStyle/>
                    <a:p>
                      <a:r>
                        <a:rPr lang="it-IT" dirty="0"/>
                        <a:t>Attori Partecipanti</a:t>
                      </a:r>
                    </a:p>
                  </a:txBody>
                  <a:tcPr/>
                </a:tc>
                <a:tc>
                  <a:txBody>
                    <a:bodyPr/>
                    <a:lstStyle/>
                    <a:p>
                      <a:pPr>
                        <a:spcAft>
                          <a:spcPts val="0"/>
                        </a:spcAft>
                      </a:pPr>
                      <a:r>
                        <a:rPr lang="it-IT" sz="1600" i="1" kern="50">
                          <a:effectLst/>
                          <a:latin typeface="+mn-lt"/>
                          <a:ea typeface="Lucida Sans Unicode" panose="020B0602030504020204" pitchFamily="34" charset="0"/>
                        </a:rPr>
                        <a:t>Utente registrato, Sistema, PayPal.</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59677">
                <a:tc>
                  <a:txBody>
                    <a:bodyPr/>
                    <a:lstStyle/>
                    <a:p>
                      <a:r>
                        <a:rPr lang="it-IT" dirty="0"/>
                        <a:t>Condizione di Entrata</a:t>
                      </a:r>
                    </a:p>
                  </a:txBody>
                  <a:tcPr/>
                </a:tc>
                <a:tc>
                  <a:txBody>
                    <a:bodyPr/>
                    <a:lstStyle/>
                    <a:p>
                      <a:pPr>
                        <a:spcAft>
                          <a:spcPts val="0"/>
                        </a:spcAft>
                      </a:pPr>
                      <a:r>
                        <a:rPr lang="it-IT" sz="160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536713">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i="1" kern="1200" dirty="0">
                          <a:solidFill>
                            <a:schemeClr val="dk1"/>
                          </a:solidFill>
                          <a:effectLst/>
                          <a:latin typeface="+mn-lt"/>
                          <a:ea typeface="+mn-ea"/>
                          <a:cs typeface="+mn-cs"/>
                        </a:rPr>
                        <a:t>L’utente seleziona la proiezione che preferisce cliccando sull’immagine della rispettiva proiezione nella tabella;</a:t>
                      </a: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57391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444486"/>
            <a:ext cx="9772650" cy="514184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01251586"/>
              </p:ext>
            </p:extLst>
          </p:nvPr>
        </p:nvGraphicFramePr>
        <p:xfrm>
          <a:off x="2177775" y="1444486"/>
          <a:ext cx="8127999" cy="5141843"/>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141843">
                <a:tc>
                  <a:txBody>
                    <a:bodyPr/>
                    <a:lstStyle/>
                    <a:p>
                      <a:endParaRPr lang="it-IT" sz="1800" b="1" dirty="0"/>
                    </a:p>
                  </a:txBody>
                  <a:tcPr/>
                </a:tc>
                <a:tc>
                  <a:txBody>
                    <a:bodyPr/>
                    <a:lstStyle/>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r>
                        <a:rPr lang="it-IT" sz="1600" b="0" i="1" kern="1200" dirty="0">
                          <a:solidFill>
                            <a:schemeClr val="dk1"/>
                          </a:solidFill>
                          <a:effectLst/>
                          <a:latin typeface="+mn-lt"/>
                          <a:ea typeface="+mn-ea"/>
                          <a:cs typeface="+mn-cs"/>
                        </a:rPr>
                        <a:t>L’utente clicca su uno o più posti per decidere quali comperare e conferma con un bottone di invio;</a:t>
                      </a:r>
                    </a:p>
                    <a:p>
                      <a:pPr marL="342900" lvl="0" indent="-342900">
                        <a:buAutoNum type="arabicPeriod" startAt="3"/>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pPr marL="342900" lvl="0" indent="-342900">
                        <a:buAutoNum type="arabicPeriod" startAt="5"/>
                      </a:pPr>
                      <a:r>
                        <a:rPr lang="it-IT" sz="1600" b="0" i="1" kern="1200" dirty="0">
                          <a:solidFill>
                            <a:schemeClr val="dk1"/>
                          </a:solidFill>
                          <a:effectLst/>
                          <a:latin typeface="+mn-lt"/>
                          <a:ea typeface="+mn-ea"/>
                          <a:cs typeface="+mn-cs"/>
                        </a:rPr>
                        <a:t>L’utente clicca sul pulsante conferma per confermare il pagamento;</a:t>
                      </a:r>
                    </a:p>
                    <a:p>
                      <a:pPr marL="342900" lvl="0" indent="-342900">
                        <a:buAutoNum type="arabicPeriod" startAt="5"/>
                      </a:pPr>
                      <a:endParaRPr lang="it-IT" sz="1800" b="1" kern="1200" dirty="0">
                        <a:solidFill>
                          <a:schemeClr val="dk1"/>
                        </a:solidFill>
                        <a:effectLst/>
                        <a:latin typeface="+mn-lt"/>
                        <a:ea typeface="+mn-ea"/>
                        <a:cs typeface="+mn-cs"/>
                      </a:endParaRPr>
                    </a:p>
                  </a:txBody>
                  <a:tcPr/>
                </a:tc>
                <a:tc>
                  <a:txBody>
                    <a:bodyPr/>
                    <a:lstStyle/>
                    <a:p>
                      <a:pPr marL="342900" lvl="0" indent="-342900">
                        <a:buAutoNum type="arabicPeriod" startAt="2"/>
                      </a:pPr>
                      <a:r>
                        <a:rPr lang="it-IT" sz="1600" b="0" i="1" kern="1200" dirty="0">
                          <a:solidFill>
                            <a:schemeClr val="dk1"/>
                          </a:solidFill>
                          <a:effectLst/>
                          <a:latin typeface="+mn-lt"/>
                          <a:ea typeface="+mn-ea"/>
                          <a:cs typeface="+mn-cs"/>
                        </a:rPr>
                        <a:t>Il Sistema mostra a video un’astrazione grafica di una sala da cinema con bottoni (che rappresentano i vari posti);</a:t>
                      </a:r>
                    </a:p>
                    <a:p>
                      <a:pPr marL="342900" lvl="0" indent="-342900">
                        <a:buAutoNum type="arabicPeriod" startAt="2"/>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pPr marL="342900" lvl="0" indent="-342900">
                        <a:buAutoNum type="arabicPeriod" startAt="4"/>
                      </a:pPr>
                      <a:r>
                        <a:rPr lang="it-IT" sz="1600" b="0" i="1" kern="1200" dirty="0">
                          <a:solidFill>
                            <a:schemeClr val="dk1"/>
                          </a:solidFill>
                          <a:effectLst/>
                          <a:latin typeface="+mn-lt"/>
                          <a:ea typeface="+mn-ea"/>
                          <a:cs typeface="+mn-cs"/>
                        </a:rPr>
                        <a:t>Il Sistema reindirizza l’utente ad una pagina, del servizio PayPal, con i dati di resoconto della carta per la conferma del pagamento;</a:t>
                      </a:r>
                    </a:p>
                    <a:p>
                      <a:pPr marL="342900" lvl="0" indent="-342900">
                        <a:buAutoNum type="arabicPeriod" startAt="4"/>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pPr marL="342900" indent="-342900">
                        <a:buAutoNum type="arabicPeriod" startAt="6"/>
                      </a:pPr>
                      <a:endParaRPr lang="it-IT" sz="1600" b="0" i="1" dirty="0"/>
                    </a:p>
                    <a:p>
                      <a:endParaRPr lang="it-IT" sz="1600" b="0" i="1" dirty="0"/>
                    </a:p>
                    <a:p>
                      <a:endParaRPr lang="it-IT" sz="1600" b="0" i="1" dirty="0"/>
                    </a:p>
                  </a:txBody>
                  <a:tcPr/>
                </a:tc>
                <a:extLst>
                  <a:ext uri="{0D108BD9-81ED-4DB2-BD59-A6C34878D82A}">
                    <a16:rowId xmlns:a16="http://schemas.microsoft.com/office/drawing/2014/main" val="519865366"/>
                  </a:ext>
                </a:extLst>
              </a:tr>
            </a:tbl>
          </a:graphicData>
        </a:graphic>
      </p:graphicFrame>
    </p:spTree>
    <p:extLst>
      <p:ext uri="{BB962C8B-B14F-4D97-AF65-F5344CB8AC3E}">
        <p14:creationId xmlns:p14="http://schemas.microsoft.com/office/powerpoint/2010/main" val="36532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833803855"/>
              </p:ext>
            </p:extLst>
          </p:nvPr>
        </p:nvGraphicFramePr>
        <p:xfrm>
          <a:off x="2032001" y="1844039"/>
          <a:ext cx="8127999" cy="4236720"/>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r>
                        <a:rPr lang="it-IT" sz="1600" b="0" i="1" kern="1200" dirty="0">
                          <a:solidFill>
                            <a:schemeClr val="dk1"/>
                          </a:solidFill>
                          <a:effectLst/>
                          <a:latin typeface="+mn-lt"/>
                          <a:ea typeface="+mn-ea"/>
                          <a:cs typeface="+mn-cs"/>
                        </a:rPr>
                        <a:t>Il Sistema mostra la ricevuta, permettendo di stamparla e salva la prenotazione sul database;</a:t>
                      </a:r>
                    </a:p>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ha prenotato il posto e ricevuta la conferma di </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marL="342900" lvl="0" indent="-342900">
                        <a:buFont typeface="+mj-lt"/>
                        <a:buAutoNum type="arabicPeriod"/>
                      </a:pPr>
                      <a:r>
                        <a:rPr lang="it-IT" sz="1600" b="0" i="1" kern="1200" dirty="0">
                          <a:solidFill>
                            <a:schemeClr val="dk1"/>
                          </a:solidFill>
                          <a:effectLst/>
                          <a:latin typeface="+mn-lt"/>
                          <a:ea typeface="+mn-ea"/>
                          <a:cs typeface="+mn-cs"/>
                        </a:rPr>
                        <a:t>Caduta della connessione client server, o server database;</a:t>
                      </a:r>
                    </a:p>
                    <a:p>
                      <a:pPr marL="342900" lvl="0" indent="-342900">
                        <a:buFont typeface="+mj-lt"/>
                        <a:buAutoNum type="arabicPeriod"/>
                      </a:pPr>
                      <a:r>
                        <a:rPr lang="it-IT" sz="1600" b="0" i="1" kern="1200" dirty="0">
                          <a:solidFill>
                            <a:schemeClr val="dk1"/>
                          </a:solidFill>
                          <a:effectLst/>
                          <a:latin typeface="+mn-lt"/>
                          <a:ea typeface="+mn-ea"/>
                          <a:cs typeface="+mn-cs"/>
                        </a:rPr>
                        <a:t>Numero dei posti esaurito;</a:t>
                      </a:r>
                    </a:p>
                    <a:p>
                      <a:pPr>
                        <a:spcAft>
                          <a:spcPts val="0"/>
                        </a:spcAft>
                      </a:pP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84310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506605412"/>
              </p:ext>
            </p:extLst>
          </p:nvPr>
        </p:nvGraphicFramePr>
        <p:xfrm>
          <a:off x="2075071" y="1994452"/>
          <a:ext cx="8041860" cy="4480702"/>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183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UC_09</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41835">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Ricerca Film(Categoria)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4412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61675">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54338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L’utente clicca sulla voce “Categorie” che visualizza un menu a tendina elencando le categorie;</a:t>
                      </a:r>
                      <a:endParaRPr lang="it-IT" sz="1600" b="0" i="1" kern="50" dirty="0">
                        <a:solidFill>
                          <a:schemeClr val="dk1"/>
                        </a:solidFill>
                        <a:effectLst/>
                        <a:latin typeface="+mn-lt"/>
                        <a:ea typeface="+mn-ea"/>
                        <a:cs typeface="+mn-cs"/>
                      </a:endParaRP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84132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131335805"/>
              </p:ext>
            </p:extLst>
          </p:nvPr>
        </p:nvGraphicFramePr>
        <p:xfrm>
          <a:off x="2032001" y="2384838"/>
          <a:ext cx="8127999" cy="315512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lvl="0" indent="-342900">
                        <a:buAutoNum type="arabicPeriod" startAt="2"/>
                      </a:pPr>
                      <a:r>
                        <a:rPr lang="it-IT" sz="1600" b="0" i="1" kern="1200" dirty="0">
                          <a:solidFill>
                            <a:schemeClr val="dk1"/>
                          </a:solidFill>
                          <a:effectLst/>
                          <a:latin typeface="+mn-lt"/>
                          <a:ea typeface="+mn-ea"/>
                          <a:cs typeface="+mn-cs"/>
                        </a:rPr>
                        <a:t>L’utente clicca sulla Categorie che gli interessa;</a:t>
                      </a:r>
                    </a:p>
                    <a:p>
                      <a:pPr marL="0" lvl="0" indent="0">
                        <a:buNone/>
                      </a:pPr>
                      <a:endParaRPr lang="it-IT" sz="1600" b="0" i="1" kern="1200" dirty="0">
                        <a:solidFill>
                          <a:schemeClr val="dk1"/>
                        </a:solidFill>
                        <a:effectLst/>
                        <a:latin typeface="+mn-lt"/>
                        <a:ea typeface="+mn-ea"/>
                        <a:cs typeface="+mn-cs"/>
                      </a:endParaRPr>
                    </a:p>
                    <a:p>
                      <a:pPr marL="342900" lvl="0" indent="-342900">
                        <a:buAutoNum type="arabicPeriod" startAt="4"/>
                      </a:pPr>
                      <a:r>
                        <a:rPr lang="it-IT" sz="1600" b="0" i="1" kern="1200" dirty="0">
                          <a:solidFill>
                            <a:schemeClr val="dk1"/>
                          </a:solidFill>
                          <a:effectLst/>
                          <a:latin typeface="+mn-lt"/>
                          <a:ea typeface="+mn-ea"/>
                          <a:cs typeface="+mn-cs"/>
                        </a:rPr>
                        <a:t>L’utente clicca sul film che gli interessa.</a:t>
                      </a:r>
                    </a:p>
                    <a:p>
                      <a:pPr marL="342900" lvl="0" indent="-342900">
                        <a:buAutoNum type="arabicPeriod" startAt="4"/>
                      </a:pPr>
                      <a:endParaRPr lang="it-IT" sz="1600" b="0" i="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3"/>
                        <a:tabLst/>
                        <a:defRPr/>
                      </a:pPr>
                      <a:r>
                        <a:rPr lang="it-IT" sz="1600" b="0" i="1" kern="1200" dirty="0">
                          <a:solidFill>
                            <a:schemeClr val="dk1"/>
                          </a:solidFill>
                          <a:effectLst/>
                          <a:latin typeface="+mn-lt"/>
                          <a:ea typeface="+mn-ea"/>
                          <a:cs typeface="+mn-cs"/>
                        </a:rPr>
                        <a:t>Il Sistema reindirizza l’utente ad una pagina con tutti i film riguardanti quel genere;</a:t>
                      </a:r>
                    </a:p>
                    <a:p>
                      <a:pPr marL="342900" marR="0" lvl="0" indent="-342900" algn="l" defTabSz="914400" rtl="0" eaLnBrk="1" fontAlgn="auto" latinLnBrk="0" hangingPunct="1">
                        <a:lnSpc>
                          <a:spcPct val="100000"/>
                        </a:lnSpc>
                        <a:spcBef>
                          <a:spcPts val="0"/>
                        </a:spcBef>
                        <a:spcAft>
                          <a:spcPts val="0"/>
                        </a:spcAft>
                        <a:buClrTx/>
                        <a:buSzTx/>
                        <a:buFontTx/>
                        <a:buAutoNum type="arabicPeriod" startAt="3"/>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L’utente ha trovato il film;</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9188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572074698"/>
              </p:ext>
            </p:extLst>
          </p:nvPr>
        </p:nvGraphicFramePr>
        <p:xfrm>
          <a:off x="2260601" y="1914939"/>
          <a:ext cx="8041860" cy="4743106"/>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6407">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UC_10</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56407">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Ricerca Film(Nome)</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75209">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814984">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721393">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a:pPr>
                      <a:r>
                        <a:rPr lang="it-IT" sz="1600" b="0" i="1" kern="50" dirty="0">
                          <a:effectLst/>
                          <a:latin typeface="+mn-lt"/>
                          <a:ea typeface="Lucida Sans Unicode" panose="020B0602030504020204" pitchFamily="34" charset="0"/>
                        </a:rPr>
                        <a:t>L’utente clicca sulla barra di ricerca la quale diventa editabile e digita sulla barra il titolo del film che gli interessa.</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342900" indent="-342900">
                        <a:spcAft>
                          <a:spcPts val="0"/>
                        </a:spcAft>
                        <a:buAutoNum type="arabicPeriod" startAt="2"/>
                      </a:pPr>
                      <a:r>
                        <a:rPr lang="it-IT" sz="1600" i="0" kern="1200" dirty="0">
                          <a:solidFill>
                            <a:schemeClr val="dk1"/>
                          </a:solidFill>
                          <a:effectLst/>
                          <a:latin typeface="+mn-lt"/>
                          <a:ea typeface="+mn-ea"/>
                          <a:cs typeface="+mn-cs"/>
                        </a:rPr>
                        <a:t>Il Sistema mostra a video il risultato della ricerca</a:t>
                      </a:r>
                    </a:p>
                    <a:p>
                      <a:pPr marL="342900" indent="-342900">
                        <a:spcAft>
                          <a:spcPts val="0"/>
                        </a:spcAft>
                        <a:buAutoNum type="arabicPeriod" startAt="2"/>
                      </a:pPr>
                      <a:endParaRPr lang="it-IT" sz="1800"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19464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Presentazione del Problema</a:t>
            </a:r>
          </a:p>
          <a:p>
            <a:pPr algn="l"/>
            <a:endParaRPr lang="it-IT" dirty="0"/>
          </a:p>
          <a:p>
            <a:pPr algn="l"/>
            <a:endParaRPr lang="it-IT" dirty="0"/>
          </a:p>
        </p:txBody>
      </p:sp>
      <p:sp>
        <p:nvSpPr>
          <p:cNvPr id="3" name="Sottotitolo 2"/>
          <p:cNvSpPr txBox="1">
            <a:spLocks/>
          </p:cNvSpPr>
          <p:nvPr/>
        </p:nvSpPr>
        <p:spPr>
          <a:xfrm>
            <a:off x="1209676" y="2372138"/>
            <a:ext cx="9772650" cy="291547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Il nostro cliente è il proprietario di un multisala e vorrebbe un software che lo aiuti nella gestione, soprattutto per quanto riguarda la prenotazione online.</a:t>
            </a:r>
          </a:p>
          <a:p>
            <a:pPr algn="l"/>
            <a:endParaRPr lang="it-IT" dirty="0"/>
          </a:p>
          <a:p>
            <a:pPr algn="l"/>
            <a:r>
              <a:rPr lang="it-IT" dirty="0"/>
              <a:t>Il software dovrà offrire servizi diversi in base alla tipologia dell’user che potrà essere un cliente o un gestore del cinema in questione.</a:t>
            </a:r>
          </a:p>
          <a:p>
            <a:pPr algn="l"/>
            <a:endParaRPr lang="it-IT" dirty="0"/>
          </a:p>
          <a:p>
            <a:pPr algn="l"/>
            <a:endParaRPr lang="it-IT" dirty="0"/>
          </a:p>
        </p:txBody>
      </p:sp>
    </p:spTree>
    <p:extLst>
      <p:ext uri="{BB962C8B-B14F-4D97-AF65-F5344CB8AC3E}">
        <p14:creationId xmlns:p14="http://schemas.microsoft.com/office/powerpoint/2010/main" val="369268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398643"/>
            <a:ext cx="9772650" cy="311426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512697074"/>
              </p:ext>
            </p:extLst>
          </p:nvPr>
        </p:nvGraphicFramePr>
        <p:xfrm>
          <a:off x="2032001" y="3405918"/>
          <a:ext cx="8127999" cy="11129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ha trovato il film;</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83425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52216672"/>
              </p:ext>
            </p:extLst>
          </p:nvPr>
        </p:nvGraphicFramePr>
        <p:xfrm>
          <a:off x="2260601" y="1914940"/>
          <a:ext cx="8041860" cy="4748488"/>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5436">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UC_11</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73915">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Visualizzare info del Cinema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61796">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88670">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accese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64458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“Contatti” sulla barra del menu</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342900" indent="-342900">
                        <a:spcAft>
                          <a:spcPts val="0"/>
                        </a:spcAft>
                        <a:buAutoNum type="arabicPeriod" startAt="2"/>
                      </a:pPr>
                      <a:r>
                        <a:rPr lang="it-IT" sz="1600" b="0" i="1" kern="1200" dirty="0">
                          <a:solidFill>
                            <a:schemeClr val="dk1"/>
                          </a:solidFill>
                          <a:effectLst/>
                          <a:latin typeface="+mn-lt"/>
                          <a:ea typeface="+mn-ea"/>
                          <a:cs typeface="+mn-cs"/>
                        </a:rPr>
                        <a:t>Il Sistema mostra a video la pagina con le info del cinema.</a:t>
                      </a: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80903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398643"/>
            <a:ext cx="9772650" cy="311426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206552120"/>
              </p:ext>
            </p:extLst>
          </p:nvPr>
        </p:nvGraphicFramePr>
        <p:xfrm>
          <a:off x="2032001" y="3399293"/>
          <a:ext cx="8127999" cy="11129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visiona le info del cinema.</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93491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18389351"/>
              </p:ext>
            </p:extLst>
          </p:nvPr>
        </p:nvGraphicFramePr>
        <p:xfrm>
          <a:off x="2075071" y="2060714"/>
          <a:ext cx="8041860" cy="4352537"/>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6096">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UC_12</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34795">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Visualizzare acquisti effettuati</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1143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05602">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356147">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“Il mio Account” sulla barra del menu che visualizza un menu a tendina.</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342900" indent="-342900">
                        <a:spcAft>
                          <a:spcPts val="0"/>
                        </a:spcAft>
                        <a:buAutoNum type="arabicPeriod" startAt="2"/>
                      </a:pPr>
                      <a:endParaRPr lang="it-IT" sz="1800"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300730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673866920"/>
              </p:ext>
            </p:extLst>
          </p:nvPr>
        </p:nvGraphicFramePr>
        <p:xfrm>
          <a:off x="2032001" y="2086628"/>
          <a:ext cx="8127999" cy="360576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indent="-342900">
                        <a:spcAft>
                          <a:spcPts val="0"/>
                        </a:spcAft>
                        <a:buAutoNum type="arabicPeriod" startAt="2"/>
                      </a:pPr>
                      <a:r>
                        <a:rPr lang="it-IT" sz="1600" b="0" i="1" kern="1200" dirty="0">
                          <a:solidFill>
                            <a:schemeClr val="dk1"/>
                          </a:solidFill>
                          <a:effectLst/>
                          <a:latin typeface="+mn-lt"/>
                          <a:ea typeface="+mn-ea"/>
                          <a:cs typeface="+mn-cs"/>
                        </a:rPr>
                        <a:t>L’utente clicca sulla voce “Acquisti effettuati” sul menu a tendina</a:t>
                      </a:r>
                    </a:p>
                    <a:p>
                      <a:pPr marL="342900" indent="-342900">
                        <a:spcAft>
                          <a:spcPts val="0"/>
                        </a:spcAft>
                        <a:buAutoNum type="arabicPeriod" startAt="2"/>
                      </a:pPr>
                      <a:endParaRPr lang="it-IT" sz="1600" b="0" i="1" kern="50" dirty="0">
                        <a:effectLst/>
                        <a:latin typeface="+mn-lt"/>
                        <a:ea typeface="Lucida Sans Unicode" panose="020B0602030504020204" pitchFamily="34" charset="0"/>
                      </a:endParaRPr>
                    </a:p>
                  </a:txBody>
                  <a:tcPr marL="68580" marR="68580" marT="0" marB="0"/>
                </a:tc>
                <a:tc>
                  <a:txBody>
                    <a:bodyPr/>
                    <a:lstStyle/>
                    <a:p>
                      <a:pPr marL="342900" indent="-342900">
                        <a:buAutoNum type="arabicPeriod" startAt="3"/>
                      </a:pPr>
                      <a:endParaRPr lang="it-IT" sz="1600" b="0" i="1" kern="1200" dirty="0">
                        <a:solidFill>
                          <a:schemeClr val="dk1"/>
                        </a:solidFill>
                        <a:effectLst/>
                        <a:latin typeface="+mn-lt"/>
                        <a:ea typeface="+mn-ea"/>
                        <a:cs typeface="+mn-cs"/>
                      </a:endParaRPr>
                    </a:p>
                    <a:p>
                      <a:pPr marL="342900" indent="-342900">
                        <a:buAutoNum type="arabicPeriod" startAt="3"/>
                      </a:pPr>
                      <a:endParaRPr lang="it-IT" sz="1600" b="0" i="1" kern="1200" dirty="0">
                        <a:solidFill>
                          <a:schemeClr val="dk1"/>
                        </a:solidFill>
                        <a:effectLst/>
                        <a:latin typeface="+mn-lt"/>
                        <a:ea typeface="+mn-ea"/>
                        <a:cs typeface="+mn-cs"/>
                      </a:endParaRPr>
                    </a:p>
                    <a:p>
                      <a:pPr marL="342900" indent="-342900">
                        <a:buAutoNum type="arabicPeriod" startAt="3"/>
                      </a:pPr>
                      <a:endParaRPr lang="it-IT" sz="1600" b="0" i="1" kern="1200" dirty="0">
                        <a:solidFill>
                          <a:schemeClr val="dk1"/>
                        </a:solidFill>
                        <a:effectLst/>
                        <a:latin typeface="+mn-lt"/>
                        <a:ea typeface="+mn-ea"/>
                        <a:cs typeface="+mn-cs"/>
                      </a:endParaRPr>
                    </a:p>
                    <a:p>
                      <a:pPr marL="342900" indent="-342900">
                        <a:buAutoNum type="arabicPeriod" startAt="3"/>
                      </a:pPr>
                      <a:r>
                        <a:rPr lang="it-IT" sz="1600" b="0" i="1" kern="1200" dirty="0">
                          <a:solidFill>
                            <a:schemeClr val="dk1"/>
                          </a:solidFill>
                          <a:effectLst/>
                          <a:latin typeface="+mn-lt"/>
                          <a:ea typeface="+mn-ea"/>
                          <a:cs typeface="+mn-cs"/>
                        </a:rPr>
                        <a:t>Il Sistema mostra a video la pagina con gli acquisti effettuati dall’utente.</a:t>
                      </a:r>
                    </a:p>
                    <a:p>
                      <a:pPr marL="342900" indent="-342900">
                        <a:buAutoNum type="arabicPeriod" startAt="3"/>
                      </a:pPr>
                      <a:endParaRPr lang="it-IT" sz="1600" b="0" i="1" dirty="0"/>
                    </a:p>
                  </a:txBody>
                  <a:tcPr/>
                </a:tc>
                <a:extLst>
                  <a:ext uri="{0D108BD9-81ED-4DB2-BD59-A6C34878D82A}">
                    <a16:rowId xmlns:a16="http://schemas.microsoft.com/office/drawing/2014/main" val="2755708189"/>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 L’utente visiona gli acquisti effettuati.</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sz="1600" b="0" i="1"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43504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545527386"/>
              </p:ext>
            </p:extLst>
          </p:nvPr>
        </p:nvGraphicFramePr>
        <p:xfrm>
          <a:off x="2075071" y="2060714"/>
          <a:ext cx="8041860" cy="4352537"/>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6096">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UC_13</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34795">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Visualizzare le info personali</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41143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705602">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356147">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buFont typeface="+mj-lt"/>
                        <a:buAutoNum type="arabicPeriod"/>
                      </a:pPr>
                      <a:r>
                        <a:rPr lang="it-IT" sz="1600" b="0" i="1" kern="1200" dirty="0">
                          <a:solidFill>
                            <a:schemeClr val="dk1"/>
                          </a:solidFill>
                          <a:effectLst/>
                          <a:latin typeface="+mn-lt"/>
                          <a:ea typeface="+mn-ea"/>
                          <a:cs typeface="+mn-cs"/>
                        </a:rPr>
                        <a:t>L’utente clicca sulla voce “Il mio Account” sulla barra del menu che visualizza un menu a tendina.</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1" kern="1200" dirty="0">
                        <a:solidFill>
                          <a:schemeClr val="dk1"/>
                        </a:solidFill>
                        <a:effectLst/>
                        <a:latin typeface="+mn-lt"/>
                        <a:ea typeface="+mn-ea"/>
                        <a:cs typeface="+mn-cs"/>
                      </a:endParaRPr>
                    </a:p>
                    <a:p>
                      <a:pPr marL="342900" indent="-342900">
                        <a:spcAft>
                          <a:spcPts val="0"/>
                        </a:spcAft>
                        <a:buAutoNum type="arabicPeriod" startAt="2"/>
                      </a:pPr>
                      <a:endParaRPr lang="it-IT" sz="1800" kern="1200" dirty="0">
                        <a:solidFill>
                          <a:schemeClr val="dk1"/>
                        </a:solidFill>
                        <a:effectLst/>
                        <a:latin typeface="+mn-lt"/>
                        <a:ea typeface="+mn-ea"/>
                        <a:cs typeface="+mn-cs"/>
                      </a:endParaRP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13012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4133782229"/>
              </p:ext>
            </p:extLst>
          </p:nvPr>
        </p:nvGraphicFramePr>
        <p:xfrm>
          <a:off x="2032001" y="2086628"/>
          <a:ext cx="8127999" cy="311808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lvl="0" indent="-342900">
                        <a:buAutoNum type="arabicPeriod" startAt="2"/>
                      </a:pPr>
                      <a:r>
                        <a:rPr lang="it-IT" sz="1600" b="0" i="0" kern="1200" dirty="0">
                          <a:solidFill>
                            <a:schemeClr val="dk1"/>
                          </a:solidFill>
                          <a:effectLst/>
                          <a:latin typeface="+mn-lt"/>
                          <a:ea typeface="+mn-ea"/>
                          <a:cs typeface="+mn-cs"/>
                        </a:rPr>
                        <a:t>L’utente clicca sulla voce “Info contatto” sul menu a tendina.</a:t>
                      </a:r>
                    </a:p>
                    <a:p>
                      <a:pPr marL="342900" lvl="0" indent="-342900">
                        <a:buAutoNum type="arabicPeriod" startAt="2"/>
                      </a:pPr>
                      <a:endParaRPr lang="it-IT" sz="1600" b="0" i="0" kern="1200" dirty="0">
                        <a:solidFill>
                          <a:schemeClr val="dk1"/>
                        </a:solidFill>
                        <a:effectLst/>
                        <a:latin typeface="+mn-lt"/>
                        <a:ea typeface="+mn-ea"/>
                        <a:cs typeface="+mn-cs"/>
                      </a:endParaRPr>
                    </a:p>
                  </a:txBody>
                  <a:tcPr marL="68580" marR="68580" marT="0" marB="0"/>
                </a:tc>
                <a:tc>
                  <a:txBody>
                    <a:bodyPr/>
                    <a:lstStyle/>
                    <a:p>
                      <a:pPr marL="342900" indent="-342900">
                        <a:buAutoNum type="arabicPeriod" startAt="3"/>
                      </a:pPr>
                      <a:endParaRPr lang="it-IT" sz="1600" b="0" i="0" kern="1200" dirty="0">
                        <a:solidFill>
                          <a:schemeClr val="dk1"/>
                        </a:solidFill>
                        <a:effectLst/>
                        <a:latin typeface="+mn-lt"/>
                        <a:ea typeface="+mn-ea"/>
                        <a:cs typeface="+mn-cs"/>
                      </a:endParaRPr>
                    </a:p>
                    <a:p>
                      <a:pPr marL="342900" indent="-342900">
                        <a:buAutoNum type="arabicPeriod" startAt="3"/>
                      </a:pPr>
                      <a:endParaRPr lang="it-IT" sz="1600" b="0" i="0" kern="1200" dirty="0">
                        <a:solidFill>
                          <a:schemeClr val="dk1"/>
                        </a:solidFill>
                        <a:effectLst/>
                        <a:latin typeface="+mn-lt"/>
                        <a:ea typeface="+mn-ea"/>
                        <a:cs typeface="+mn-cs"/>
                      </a:endParaRPr>
                    </a:p>
                    <a:p>
                      <a:pPr marL="342900" indent="-342900">
                        <a:buAutoNum type="arabicPeriod" startAt="3"/>
                      </a:pPr>
                      <a:endParaRPr lang="it-IT" sz="1600" b="0" i="0" kern="1200" dirty="0">
                        <a:solidFill>
                          <a:schemeClr val="dk1"/>
                        </a:solidFill>
                        <a:effectLst/>
                        <a:latin typeface="+mn-lt"/>
                        <a:ea typeface="+mn-ea"/>
                        <a:cs typeface="+mn-cs"/>
                      </a:endParaRPr>
                    </a:p>
                    <a:p>
                      <a:pPr marL="342900" indent="-342900">
                        <a:buAutoNum type="arabicPeriod" startAt="3"/>
                      </a:pPr>
                      <a:r>
                        <a:rPr lang="it-IT" sz="1600" b="0" i="0" kern="1200" dirty="0">
                          <a:solidFill>
                            <a:schemeClr val="dk1"/>
                          </a:solidFill>
                          <a:effectLst/>
                          <a:latin typeface="+mn-lt"/>
                          <a:ea typeface="+mn-ea"/>
                          <a:cs typeface="+mn-cs"/>
                        </a:rPr>
                        <a:t>Il Sistema mostra a video la pagina con le info dell’utente.</a:t>
                      </a:r>
                      <a:endParaRPr lang="it-IT" sz="1600" b="0" i="0" dirty="0"/>
                    </a:p>
                  </a:txBody>
                  <a:tcPr/>
                </a:tc>
                <a:extLst>
                  <a:ext uri="{0D108BD9-81ED-4DB2-BD59-A6C34878D82A}">
                    <a16:rowId xmlns:a16="http://schemas.microsoft.com/office/drawing/2014/main" val="2755708189"/>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0" kern="1200" dirty="0">
                          <a:solidFill>
                            <a:schemeClr val="dk1"/>
                          </a:solidFill>
                          <a:effectLst/>
                          <a:latin typeface="+mn-lt"/>
                          <a:ea typeface="+mn-ea"/>
                          <a:cs typeface="+mn-cs"/>
                        </a:rPr>
                        <a:t> L’utente visiona le info del proprio account.</a:t>
                      </a:r>
                      <a:endParaRPr lang="it-IT" sz="1600" b="0" i="0" kern="50" dirty="0">
                        <a:effectLst/>
                        <a:latin typeface="+mn-lt"/>
                        <a:ea typeface="Lucida Sans Unicode" panose="020B0602030504020204" pitchFamily="34" charset="0"/>
                      </a:endParaRP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93417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380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846860853"/>
              </p:ext>
            </p:extLst>
          </p:nvPr>
        </p:nvGraphicFramePr>
        <p:xfrm>
          <a:off x="2075071" y="1991617"/>
          <a:ext cx="8041860" cy="4647722"/>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9814">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UC_14</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15840">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Modificare le info personali</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9349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1166048">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effettua il login e apre la pagina delle info tramite il caso d’uso precedente.</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253429">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a:pPr>
                      <a:r>
                        <a:rPr lang="it-IT" sz="1600" b="0" i="1" kern="50" dirty="0">
                          <a:effectLst/>
                          <a:latin typeface="+mn-lt"/>
                          <a:ea typeface="Lucida Sans Unicode" panose="020B0602030504020204" pitchFamily="34" charset="0"/>
                        </a:rPr>
                        <a:t>L’utente modifica i campi del </a:t>
                      </a:r>
                      <a:r>
                        <a:rPr lang="it-IT" sz="1600" b="0" i="1" kern="50" dirty="0" err="1">
                          <a:effectLst/>
                          <a:latin typeface="+mn-lt"/>
                          <a:ea typeface="Lucida Sans Unicode" panose="020B0602030504020204" pitchFamily="34" charset="0"/>
                        </a:rPr>
                        <a:t>form</a:t>
                      </a:r>
                      <a:r>
                        <a:rPr lang="it-IT" sz="1600" b="0" i="1" kern="50" dirty="0">
                          <a:effectLst/>
                          <a:latin typeface="+mn-lt"/>
                          <a:ea typeface="Lucida Sans Unicode" panose="020B0602030504020204" pitchFamily="34" charset="0"/>
                        </a:rPr>
                        <a:t> in base alle proprie esigenze e clicca sul bottone “Modifica”.</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0" kern="1200" dirty="0">
                        <a:solidFill>
                          <a:schemeClr val="dk1"/>
                        </a:solidFill>
                        <a:effectLst/>
                        <a:latin typeface="+mn-lt"/>
                        <a:ea typeface="+mn-ea"/>
                        <a:cs typeface="+mn-cs"/>
                      </a:endParaRPr>
                    </a:p>
                    <a:p>
                      <a:pPr marL="342900" indent="-342900">
                        <a:spcAft>
                          <a:spcPts val="0"/>
                        </a:spcAft>
                        <a:buAutoNum type="arabicPeriod" startAt="2"/>
                      </a:pPr>
                      <a:r>
                        <a:rPr lang="it-IT" sz="1600" i="0" kern="1200" dirty="0">
                          <a:solidFill>
                            <a:schemeClr val="dk1"/>
                          </a:solidFill>
                          <a:effectLst/>
                          <a:latin typeface="+mn-lt"/>
                          <a:ea typeface="+mn-ea"/>
                          <a:cs typeface="+mn-cs"/>
                        </a:rPr>
                        <a:t>Il Sistema aggiorna i dati all’interno del database.</a:t>
                      </a: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92434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146852"/>
            <a:ext cx="9772650" cy="36576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933870922"/>
              </p:ext>
            </p:extLst>
          </p:nvPr>
        </p:nvGraphicFramePr>
        <p:xfrm>
          <a:off x="2032001" y="3200474"/>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visiona le info del proprio account aggiornate.</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decide di annullare le modifiche effettuate.</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75890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779736210"/>
              </p:ext>
            </p:extLst>
          </p:nvPr>
        </p:nvGraphicFramePr>
        <p:xfrm>
          <a:off x="2075071" y="2113886"/>
          <a:ext cx="8041860" cy="3856054"/>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UC_15</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Log-out</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Utente registrato,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940747">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accese al sito web tramite il browser, effettua il login.</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18027">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a:pPr>
                      <a:r>
                        <a:rPr lang="it-IT" sz="1600" b="0" i="1" kern="50" dirty="0">
                          <a:effectLst/>
                          <a:latin typeface="+mn-lt"/>
                          <a:ea typeface="Lucida Sans Unicode" panose="020B0602030504020204" pitchFamily="34" charset="0"/>
                        </a:rPr>
                        <a:t>L’utente clicca sul bottone “Esci”</a:t>
                      </a: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endParaRPr lang="it-IT" sz="1600" b="1" kern="50" dirty="0">
                        <a:effectLst/>
                        <a:latin typeface="+mn-lt"/>
                        <a:ea typeface="Lucida Sans Unicode" panose="020B0602030504020204" pitchFamily="34" charset="0"/>
                      </a:endParaRPr>
                    </a:p>
                    <a:p>
                      <a:pPr marL="342900" indent="-342900">
                        <a:spcAft>
                          <a:spcPts val="0"/>
                        </a:spcAft>
                        <a:buFont typeface="+mj-lt"/>
                        <a:buAutoNum type="arabicPeriod" startAt="2"/>
                      </a:pPr>
                      <a:endParaRPr lang="it-IT" sz="1600" b="0" i="0" kern="1200" dirty="0">
                        <a:solidFill>
                          <a:schemeClr val="dk1"/>
                        </a:solidFill>
                        <a:effectLst/>
                        <a:latin typeface="+mn-lt"/>
                        <a:ea typeface="+mn-ea"/>
                        <a:cs typeface="+mn-cs"/>
                      </a:endParaRPr>
                    </a:p>
                    <a:p>
                      <a:pPr marL="342900" indent="-342900">
                        <a:spcAft>
                          <a:spcPts val="0"/>
                        </a:spcAft>
                        <a:buAutoNum type="arabicPeriod" startAt="2"/>
                      </a:pPr>
                      <a:r>
                        <a:rPr lang="it-IT" sz="1600" i="1" kern="1200" dirty="0">
                          <a:solidFill>
                            <a:schemeClr val="dk1"/>
                          </a:solidFill>
                          <a:effectLst/>
                          <a:latin typeface="+mn-lt"/>
                          <a:ea typeface="+mn-ea"/>
                          <a:cs typeface="+mn-cs"/>
                        </a:rPr>
                        <a:t>Il Sistema mostra a video la home del sito.</a:t>
                      </a:r>
                    </a:p>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42715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Presentazione del Problema</a:t>
            </a:r>
          </a:p>
        </p:txBody>
      </p:sp>
      <p:sp>
        <p:nvSpPr>
          <p:cNvPr id="3" name="Sottotitolo 2"/>
          <p:cNvSpPr txBox="1">
            <a:spLocks/>
          </p:cNvSpPr>
          <p:nvPr/>
        </p:nvSpPr>
        <p:spPr>
          <a:xfrm>
            <a:off x="1209676" y="2305876"/>
            <a:ext cx="9772650" cy="324678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Descrizione</a:t>
            </a:r>
          </a:p>
          <a:p>
            <a:pPr algn="l"/>
            <a:endParaRPr lang="it-IT" sz="3200" b="1" dirty="0"/>
          </a:p>
          <a:p>
            <a:pPr algn="l"/>
            <a:r>
              <a:rPr lang="it-IT" dirty="0"/>
              <a:t>Lo scopo è quello di realizzare un sistema in grado di fornire un servizio di prenotazione online per il Cinema Multisala </a:t>
            </a:r>
            <a:r>
              <a:rPr lang="it-IT" dirty="0" err="1"/>
              <a:t>CIREcinema</a:t>
            </a:r>
            <a:r>
              <a:rPr lang="it-IT" dirty="0"/>
              <a:t>, permettendo all’utente, nel caso sia registrato, di poter prenotare posto e orario della proiezione, a sua discrezione.</a:t>
            </a:r>
          </a:p>
          <a:p>
            <a:pPr algn="l"/>
            <a:endParaRPr lang="it-IT" b="1" dirty="0"/>
          </a:p>
          <a:p>
            <a:pPr algn="l"/>
            <a:endParaRPr lang="it-IT" dirty="0"/>
          </a:p>
        </p:txBody>
      </p:sp>
    </p:spTree>
    <p:extLst>
      <p:ext uri="{BB962C8B-B14F-4D97-AF65-F5344CB8AC3E}">
        <p14:creationId xmlns:p14="http://schemas.microsoft.com/office/powerpoint/2010/main" val="228314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146852"/>
            <a:ext cx="9772650" cy="3657600"/>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684392246"/>
              </p:ext>
            </p:extLst>
          </p:nvPr>
        </p:nvGraphicFramePr>
        <p:xfrm>
          <a:off x="2032001" y="3200474"/>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Non è possibile più effettuare operazioni da utente registrato.</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45001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53937718"/>
              </p:ext>
            </p:extLst>
          </p:nvPr>
        </p:nvGraphicFramePr>
        <p:xfrm>
          <a:off x="2075071" y="1981364"/>
          <a:ext cx="8041860" cy="4476427"/>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UC_16</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 Scenario</a:t>
                      </a:r>
                    </a:p>
                  </a:txBody>
                  <a:tcPr/>
                </a:tc>
                <a:tc>
                  <a:txBody>
                    <a:bodyPr/>
                    <a:lstStyle/>
                    <a:p>
                      <a:pPr>
                        <a:spcAft>
                          <a:spcPts val="0"/>
                        </a:spcAft>
                      </a:pPr>
                      <a:r>
                        <a:rPr lang="it-IT" sz="1600" i="1" kern="50">
                          <a:effectLst/>
                          <a:latin typeface="+mn-lt"/>
                          <a:ea typeface="Lucida Sans Unicode" panose="020B0602030504020204" pitchFamily="34" charset="0"/>
                        </a:rPr>
                        <a:t>Log-in</a:t>
                      </a:r>
                    </a:p>
                  </a:txBody>
                  <a:tcPr marL="68580" marR="68580" marT="0" marB="0"/>
                </a:tc>
                <a:tc>
                  <a:txBody>
                    <a:bodyPr/>
                    <a:lstStyle/>
                    <a:p>
                      <a:pPr>
                        <a:spcAft>
                          <a:spcPts val="0"/>
                        </a:spcAft>
                      </a:pPr>
                      <a:r>
                        <a:rPr lang="it-IT" sz="160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i="1" kern="50">
                          <a:effectLst/>
                          <a:latin typeface="+mn-lt"/>
                          <a:ea typeface="Lucida Sans Unicode" panose="020B0602030504020204" pitchFamily="34" charset="0"/>
                        </a:rPr>
                        <a:t>Utente Registrato.</a:t>
                      </a:r>
                    </a:p>
                  </a:txBody>
                  <a:tcPr marL="68580" marR="68580" marT="0" marB="0"/>
                </a:tc>
                <a:tc>
                  <a:txBody>
                    <a:bodyPr/>
                    <a:lstStyle/>
                    <a:p>
                      <a:pPr>
                        <a:spcAft>
                          <a:spcPts val="0"/>
                        </a:spcAft>
                      </a:pPr>
                      <a:r>
                        <a:rPr lang="it-IT" sz="160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940747">
                <a:tc>
                  <a:txBody>
                    <a:bodyPr/>
                    <a:lstStyle/>
                    <a:p>
                      <a:r>
                        <a:rPr lang="it-IT" dirty="0"/>
                        <a:t>Condizione di Entrata</a:t>
                      </a:r>
                    </a:p>
                  </a:txBody>
                  <a:tcPr/>
                </a:tc>
                <a:tc>
                  <a:txBody>
                    <a:bodyPr/>
                    <a:lstStyle/>
                    <a:p>
                      <a:pPr>
                        <a:spcAft>
                          <a:spcPts val="0"/>
                        </a:spcAft>
                      </a:pPr>
                      <a:r>
                        <a:rPr lang="it-IT" sz="1600" i="1" kern="50">
                          <a:effectLst/>
                          <a:latin typeface="+mn-lt"/>
                          <a:ea typeface="Lucida Sans Unicode" panose="020B0602030504020204" pitchFamily="34" charset="0"/>
                        </a:rPr>
                        <a:t>L’utente accede al sito tramite il browser ed effettua il login.</a:t>
                      </a:r>
                    </a:p>
                  </a:txBody>
                  <a:tcPr marL="68580" marR="68580" marT="0" marB="0"/>
                </a:tc>
                <a:tc>
                  <a:txBody>
                    <a:bodyPr/>
                    <a:lstStyle/>
                    <a:p>
                      <a:pPr>
                        <a:spcAft>
                          <a:spcPts val="0"/>
                        </a:spcAft>
                      </a:pPr>
                      <a:r>
                        <a:rPr lang="it-IT" sz="160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endParaRPr lang="it-IT" sz="1600" i="0"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arenR"/>
                      </a:pPr>
                      <a:r>
                        <a:rPr lang="it-IT" sz="1600" i="1" kern="50" dirty="0">
                          <a:effectLst/>
                          <a:latin typeface="+mn-lt"/>
                          <a:ea typeface="Lucida Sans Unicode" panose="020B0602030504020204" pitchFamily="34" charset="0"/>
                        </a:rPr>
                        <a:t>L’utente clicca sulla voce “accedi” sulla barra del menu accanto alla barra di ricerca.</a:t>
                      </a:r>
                    </a:p>
                    <a:p>
                      <a:pPr>
                        <a:spcAft>
                          <a:spcPts val="0"/>
                        </a:spcAft>
                      </a:pPr>
                      <a:endParaRPr lang="it-IT" sz="160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1" i="1" kern="50" dirty="0">
                        <a:effectLst/>
                        <a:latin typeface="+mn-lt"/>
                        <a:ea typeface="Lucida Sans Unicode" panose="020B0602030504020204" pitchFamily="34" charset="0"/>
                      </a:endParaRPr>
                    </a:p>
                    <a:p>
                      <a:pPr marL="342900" lvl="0" indent="-342900">
                        <a:buAutoNum type="arabicPeriod" startAt="2"/>
                      </a:pPr>
                      <a:endParaRPr lang="it-IT" sz="1600" i="1" kern="1200" dirty="0">
                        <a:solidFill>
                          <a:schemeClr val="dk1"/>
                        </a:solidFill>
                        <a:effectLst/>
                        <a:latin typeface="+mn-lt"/>
                        <a:ea typeface="+mn-ea"/>
                        <a:cs typeface="+mn-cs"/>
                      </a:endParaRPr>
                    </a:p>
                    <a:p>
                      <a:pPr marL="342900" lvl="0" indent="-342900">
                        <a:buAutoNum type="arabicPeriod" startAt="2"/>
                      </a:pPr>
                      <a:endParaRPr lang="it-IT" sz="1600" i="1" kern="1200" dirty="0">
                        <a:solidFill>
                          <a:schemeClr val="dk1"/>
                        </a:solidFill>
                        <a:effectLst/>
                        <a:latin typeface="+mn-lt"/>
                        <a:ea typeface="+mn-ea"/>
                        <a:cs typeface="+mn-cs"/>
                      </a:endParaRPr>
                    </a:p>
                    <a:p>
                      <a:pPr marL="342900" lvl="0" indent="-342900">
                        <a:buAutoNum type="arabicPeriod" startAt="2"/>
                      </a:pPr>
                      <a:r>
                        <a:rPr lang="it-IT" sz="1600" i="1" kern="1200" dirty="0">
                          <a:solidFill>
                            <a:schemeClr val="dk1"/>
                          </a:solidFill>
                          <a:effectLst/>
                          <a:latin typeface="+mn-lt"/>
                          <a:ea typeface="+mn-ea"/>
                          <a:cs typeface="+mn-cs"/>
                        </a:rPr>
                        <a:t>Il Sistema reindirizza l’utente alla pagina apposita per la registrazione.</a:t>
                      </a:r>
                    </a:p>
                    <a:p>
                      <a:pPr marL="342900" lvl="0" indent="-342900">
                        <a:buAutoNum type="arabicPeriod" startAt="2"/>
                      </a:pPr>
                      <a:endParaRPr lang="it-IT" sz="1600" i="1" kern="1200" dirty="0">
                        <a:solidFill>
                          <a:schemeClr val="dk1"/>
                        </a:solidFill>
                        <a:effectLst/>
                        <a:latin typeface="+mn-lt"/>
                        <a:ea typeface="+mn-ea"/>
                        <a:cs typeface="+mn-cs"/>
                      </a:endParaRPr>
                    </a:p>
                    <a:p>
                      <a:r>
                        <a:rPr lang="it-IT" sz="1600" i="1" kern="1200" dirty="0">
                          <a:solidFill>
                            <a:schemeClr val="dk1"/>
                          </a:solidFill>
                          <a:effectLst/>
                          <a:latin typeface="+mn-lt"/>
                          <a:ea typeface="+mn-ea"/>
                          <a:cs typeface="+mn-cs"/>
                        </a:rPr>
                        <a:t> </a:t>
                      </a: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55001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15693" y="1854716"/>
            <a:ext cx="9772650" cy="429370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599299880"/>
              </p:ext>
            </p:extLst>
          </p:nvPr>
        </p:nvGraphicFramePr>
        <p:xfrm>
          <a:off x="2032001" y="2198684"/>
          <a:ext cx="8127999" cy="360576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indent="-342900">
                        <a:spcAft>
                          <a:spcPts val="0"/>
                        </a:spcAft>
                        <a:buAutoNum type="arabicPeriod" startAt="3"/>
                      </a:pPr>
                      <a:r>
                        <a:rPr lang="it-IT" sz="1600" b="0" i="1" kern="1200" dirty="0">
                          <a:solidFill>
                            <a:schemeClr val="dk1"/>
                          </a:solidFill>
                          <a:effectLst/>
                          <a:latin typeface="+mn-lt"/>
                          <a:ea typeface="+mn-ea"/>
                          <a:cs typeface="+mn-cs"/>
                        </a:rPr>
                        <a:t>L’utente compila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di username e password e clicca sul pulsante “Accedi’’</a:t>
                      </a:r>
                    </a:p>
                    <a:p>
                      <a:pPr marL="342900" indent="-342900">
                        <a:spcAft>
                          <a:spcPts val="0"/>
                        </a:spcAft>
                        <a:buAutoNum type="arabicPeriod" startAt="3"/>
                      </a:pPr>
                      <a:endParaRPr lang="it-IT" sz="1600" b="0" i="1" kern="50" dirty="0">
                        <a:effectLst/>
                        <a:latin typeface="+mn-lt"/>
                        <a:ea typeface="Lucida Sans Unicode" panose="020B0602030504020204" pitchFamily="34" charset="0"/>
                      </a:endParaRPr>
                    </a:p>
                  </a:txBody>
                  <a:tcPr marL="68580" marR="68580" marT="0" marB="0"/>
                </a:tc>
                <a:tc>
                  <a:txBody>
                    <a:bodyPr/>
                    <a:lstStyle/>
                    <a:p>
                      <a:pPr marL="342900" indent="-342900">
                        <a:buAutoNum type="arabicPeriod" startAt="4"/>
                      </a:pPr>
                      <a:endParaRPr lang="it-IT" sz="1600" b="0" i="1" kern="1200" dirty="0">
                        <a:solidFill>
                          <a:schemeClr val="dk1"/>
                        </a:solidFill>
                        <a:effectLst/>
                        <a:latin typeface="+mn-lt"/>
                        <a:ea typeface="+mn-ea"/>
                        <a:cs typeface="+mn-cs"/>
                      </a:endParaRPr>
                    </a:p>
                    <a:p>
                      <a:pPr marL="342900" indent="-342900">
                        <a:buAutoNum type="arabicPeriod" startAt="4"/>
                      </a:pPr>
                      <a:endParaRPr lang="it-IT" sz="1600" b="0" i="1" kern="1200" dirty="0">
                        <a:solidFill>
                          <a:schemeClr val="dk1"/>
                        </a:solidFill>
                        <a:effectLst/>
                        <a:latin typeface="+mn-lt"/>
                        <a:ea typeface="+mn-ea"/>
                        <a:cs typeface="+mn-cs"/>
                      </a:endParaRPr>
                    </a:p>
                    <a:p>
                      <a:pPr marL="342900" indent="-342900">
                        <a:buAutoNum type="arabicPeriod" startAt="4"/>
                      </a:pPr>
                      <a:r>
                        <a:rPr lang="it-IT" sz="1600" b="0" i="1" kern="1200" dirty="0">
                          <a:solidFill>
                            <a:schemeClr val="dk1"/>
                          </a:solidFill>
                          <a:effectLst/>
                          <a:latin typeface="+mn-lt"/>
                          <a:ea typeface="+mn-ea"/>
                          <a:cs typeface="+mn-cs"/>
                        </a:rPr>
                        <a:t>Il Sistema controlla se i dati sono correttamente inseriti e reindirizza, in caso di successo, l’utente alla home.</a:t>
                      </a:r>
                    </a:p>
                    <a:p>
                      <a:pPr marL="342900" indent="-342900">
                        <a:buAutoNum type="arabicPeriod" startAt="4"/>
                      </a:pPr>
                      <a:endParaRPr lang="it-IT" sz="1600" b="0" i="1" dirty="0"/>
                    </a:p>
                  </a:txBody>
                  <a:tcPr/>
                </a:tc>
                <a:extLst>
                  <a:ext uri="{0D108BD9-81ED-4DB2-BD59-A6C34878D82A}">
                    <a16:rowId xmlns:a16="http://schemas.microsoft.com/office/drawing/2014/main" val="597393467"/>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L’utente vede il proprio username in alto a destra.</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 </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9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987412549"/>
              </p:ext>
            </p:extLst>
          </p:nvPr>
        </p:nvGraphicFramePr>
        <p:xfrm>
          <a:off x="2075071" y="1981364"/>
          <a:ext cx="8041860" cy="4464493"/>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UC_16</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Registrazione</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84973">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tramite il browser.</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 bottone “Registrati”.</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startAt="3"/>
                      </a:pPr>
                      <a:r>
                        <a:rPr lang="it-IT" sz="1600" b="0" i="1" kern="50" dirty="0">
                          <a:effectLst/>
                          <a:latin typeface="+mn-lt"/>
                          <a:ea typeface="Lucida Sans Unicode" panose="020B0602030504020204" pitchFamily="34" charset="0"/>
                        </a:rPr>
                        <a:t>L’utente inserisce nei campi del Form i suoi dati.</a:t>
                      </a:r>
                    </a:p>
                    <a:p>
                      <a:pPr marL="342900" lvl="0" indent="-342900">
                        <a:spcAft>
                          <a:spcPts val="0"/>
                        </a:spcAft>
                        <a:buFont typeface="+mj-lt"/>
                        <a:buAutoNum type="arabicPeriod" startAt="3"/>
                      </a:pP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0" i="1" kern="50" dirty="0">
                        <a:effectLst/>
                        <a:latin typeface="+mn-lt"/>
                        <a:ea typeface="Lucida Sans Unicode" panose="020B0602030504020204" pitchFamily="34" charset="0"/>
                      </a:endParaRPr>
                    </a:p>
                    <a:p>
                      <a:pPr marL="0" lvl="0" indent="0">
                        <a:buNone/>
                      </a:pPr>
                      <a:endParaRPr lang="it-IT" sz="1600" b="0" i="1" kern="1200" dirty="0">
                        <a:solidFill>
                          <a:schemeClr val="dk1"/>
                        </a:solidFill>
                        <a:effectLst/>
                        <a:latin typeface="+mn-lt"/>
                        <a:ea typeface="+mn-ea"/>
                        <a:cs typeface="+mn-cs"/>
                      </a:endParaRPr>
                    </a:p>
                    <a:p>
                      <a:pPr marL="342900" lvl="0" indent="-342900">
                        <a:buAutoNum type="arabicPeriod" startAt="2"/>
                      </a:pPr>
                      <a:r>
                        <a:rPr lang="it-IT" sz="1600" b="0" i="1" kern="1200" dirty="0">
                          <a:solidFill>
                            <a:schemeClr val="dk1"/>
                          </a:solidFill>
                          <a:effectLst/>
                          <a:latin typeface="+mn-lt"/>
                          <a:ea typeface="+mn-ea"/>
                          <a:cs typeface="+mn-cs"/>
                        </a:rPr>
                        <a:t>Il Sistema reindirizza l’utente alla pagina di registrazione.</a:t>
                      </a:r>
                    </a:p>
                    <a:p>
                      <a:endParaRPr lang="it-IT" sz="1600" b="0" i="1" kern="1200" dirty="0">
                        <a:solidFill>
                          <a:schemeClr val="dk1"/>
                        </a:solidFill>
                        <a:effectLst/>
                        <a:latin typeface="+mn-lt"/>
                        <a:ea typeface="+mn-ea"/>
                        <a:cs typeface="+mn-cs"/>
                      </a:endParaRPr>
                    </a:p>
                    <a:p>
                      <a:pPr marL="342900" indent="-342900">
                        <a:buAutoNum type="arabicPeriod" startAt="4"/>
                      </a:pPr>
                      <a:r>
                        <a:rPr lang="it-IT" sz="1600" b="0" i="1" kern="1200" dirty="0">
                          <a:solidFill>
                            <a:schemeClr val="dk1"/>
                          </a:solidFill>
                          <a:effectLst/>
                          <a:latin typeface="+mn-lt"/>
                          <a:ea typeface="+mn-ea"/>
                          <a:cs typeface="+mn-cs"/>
                        </a:rPr>
                        <a:t>L’applicazione web conferma la registrazione dell’utente</a:t>
                      </a:r>
                    </a:p>
                    <a:p>
                      <a:pPr marL="342900" indent="-342900">
                        <a:buAutoNum type="arabicPeriod" startAt="4"/>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676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15693" y="2438400"/>
            <a:ext cx="9772650" cy="312751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40225694"/>
              </p:ext>
            </p:extLst>
          </p:nvPr>
        </p:nvGraphicFramePr>
        <p:xfrm>
          <a:off x="2032001" y="3219764"/>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risulta essere registrato al sito </a:t>
                      </a:r>
                      <a:r>
                        <a:rPr lang="it-IT" sz="1600" b="0" i="1" kern="50" dirty="0" err="1">
                          <a:effectLst/>
                          <a:latin typeface="+mn-lt"/>
                          <a:ea typeface="Lucida Sans Unicode" panose="020B0602030504020204" pitchFamily="34" charset="0"/>
                        </a:rPr>
                        <a:t>CIREcinema</a:t>
                      </a:r>
                      <a:r>
                        <a:rPr lang="it-IT" sz="1600" b="0" i="1" kern="50" dirty="0">
                          <a:effectLst/>
                          <a:latin typeface="+mn-lt"/>
                          <a:ea typeface="Lucida Sans Unicode" panose="020B0602030504020204" pitchFamily="34" charset="0"/>
                        </a:rPr>
                        <a:t>.</a:t>
                      </a:r>
                    </a:p>
                  </a:txBody>
                  <a:tcPr marL="68580" marR="68580" marT="0" marB="0"/>
                </a:tc>
                <a:tc>
                  <a:txBody>
                    <a:bodyPr/>
                    <a:lstStyle/>
                    <a:p>
                      <a:endParaRPr lang="it-IT" sz="1600" b="0" i="0" dirty="0"/>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decide di annullare la registrazione.</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1595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890235518"/>
              </p:ext>
            </p:extLst>
          </p:nvPr>
        </p:nvGraphicFramePr>
        <p:xfrm>
          <a:off x="2075071" y="1981364"/>
          <a:ext cx="8041860" cy="451104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UC_18</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Ricerca Film(Categoria)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84973">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“Categorie” che visualizza un menu a tendina elencando le categorie;</a:t>
                      </a:r>
                    </a:p>
                    <a:p>
                      <a:pPr marL="457200">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startAt="2"/>
                      </a:pPr>
                      <a:r>
                        <a:rPr lang="it-IT" sz="1600" b="0" i="1" kern="50" dirty="0">
                          <a:effectLst/>
                          <a:latin typeface="+mn-lt"/>
                          <a:ea typeface="Lucida Sans Unicode" panose="020B0602030504020204" pitchFamily="34" charset="0"/>
                        </a:rPr>
                        <a:t>Il L’utente clicca sulla Categorie che gli interessa.</a:t>
                      </a: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0" i="1" kern="50" dirty="0">
                        <a:effectLst/>
                        <a:latin typeface="+mn-lt"/>
                        <a:ea typeface="Lucida Sans Unicode" panose="020B0602030504020204" pitchFamily="34" charset="0"/>
                      </a:endParaRPr>
                    </a:p>
                    <a:p>
                      <a:pPr marL="0" lvl="0" indent="0">
                        <a:buNone/>
                      </a:pPr>
                      <a:endParaRPr lang="it-IT" sz="1600" b="0" i="1" kern="1200" dirty="0">
                        <a:solidFill>
                          <a:schemeClr val="dk1"/>
                        </a:solidFill>
                        <a:effectLst/>
                        <a:latin typeface="+mn-lt"/>
                        <a:ea typeface="+mn-ea"/>
                        <a:cs typeface="+mn-cs"/>
                      </a:endParaRPr>
                    </a:p>
                    <a:p>
                      <a:pPr marL="342900" indent="-342900">
                        <a:buAutoNum type="arabicPeriod" startAt="4"/>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80030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15693" y="1762540"/>
            <a:ext cx="9772650" cy="44394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66337896"/>
              </p:ext>
            </p:extLst>
          </p:nvPr>
        </p:nvGraphicFramePr>
        <p:xfrm>
          <a:off x="2032001" y="2179395"/>
          <a:ext cx="8127999" cy="360576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endParaRPr lang="it-IT" sz="1800" b="1" kern="50" dirty="0">
                        <a:effectLst/>
                        <a:latin typeface="+mn-lt"/>
                        <a:ea typeface="Lucida Sans Unicode" panose="020B0602030504020204" pitchFamily="34" charset="0"/>
                      </a:endParaRPr>
                    </a:p>
                  </a:txBody>
                  <a:tcPr marL="68580" marR="68580" marT="0" marB="0"/>
                </a:tc>
                <a:tc>
                  <a:txBody>
                    <a:bodyPr/>
                    <a:lstStyle/>
                    <a:p>
                      <a:pPr marL="342900" indent="-342900">
                        <a:spcAft>
                          <a:spcPts val="0"/>
                        </a:spcAft>
                        <a:buAutoNum type="arabicPeriod" startAt="4"/>
                      </a:pPr>
                      <a:r>
                        <a:rPr lang="it-IT" sz="1600" b="0" i="1" kern="1200" dirty="0">
                          <a:solidFill>
                            <a:schemeClr val="dk1"/>
                          </a:solidFill>
                          <a:effectLst/>
                          <a:latin typeface="+mn-lt"/>
                          <a:ea typeface="+mn-ea"/>
                          <a:cs typeface="+mn-cs"/>
                        </a:rPr>
                        <a:t>L’utente clicca sul film che gli interessa.</a:t>
                      </a:r>
                    </a:p>
                    <a:p>
                      <a:pPr marL="342900" indent="-342900">
                        <a:spcAft>
                          <a:spcPts val="0"/>
                        </a:spcAft>
                        <a:buAutoNum type="arabicPeriod" startAt="4"/>
                      </a:pPr>
                      <a:endParaRPr lang="it-IT" sz="1600" b="0" i="1" kern="50" dirty="0">
                        <a:effectLst/>
                        <a:latin typeface="+mn-lt"/>
                        <a:ea typeface="Lucida Sans Unicode" panose="020B0602030504020204" pitchFamily="34" charset="0"/>
                      </a:endParaRPr>
                    </a:p>
                  </a:txBody>
                  <a:tcPr marL="68580" marR="68580" marT="0" marB="0"/>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r>
                        <a:rPr lang="it-IT" sz="1600" b="0" i="1" kern="1200" dirty="0">
                          <a:solidFill>
                            <a:schemeClr val="dk1"/>
                          </a:solidFill>
                          <a:effectLst/>
                          <a:latin typeface="+mn-lt"/>
                          <a:ea typeface="+mn-ea"/>
                          <a:cs typeface="+mn-cs"/>
                        </a:rPr>
                        <a:t>Il Sistema reindirizza l’utente ad una pagina con tutti i film riguardanti quel genere;</a:t>
                      </a: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endParaRPr lang="it-IT" sz="1600" b="0" i="1" dirty="0">
                        <a:latin typeface="+mn-lt"/>
                      </a:endParaRPr>
                    </a:p>
                  </a:txBody>
                  <a:tcPr/>
                </a:tc>
                <a:extLst>
                  <a:ext uri="{0D108BD9-81ED-4DB2-BD59-A6C34878D82A}">
                    <a16:rowId xmlns:a16="http://schemas.microsoft.com/office/drawing/2014/main" val="2933983839"/>
                  </a:ext>
                </a:extLst>
              </a:tr>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ha trovato il film;</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76862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007427388"/>
              </p:ext>
            </p:extLst>
          </p:nvPr>
        </p:nvGraphicFramePr>
        <p:xfrm>
          <a:off x="2075071" y="1981364"/>
          <a:ext cx="8041860" cy="451104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295089">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UC_19</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35492">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Ricerca Film(Nome)</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17463">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84973">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800792">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sz="1600" b="0" i="1" kern="1200" dirty="0">
                          <a:solidFill>
                            <a:schemeClr val="dk1"/>
                          </a:solidFill>
                          <a:effectLst/>
                          <a:latin typeface="+mn-lt"/>
                          <a:ea typeface="+mn-ea"/>
                          <a:cs typeface="+mn-cs"/>
                        </a:rPr>
                        <a:t>L’utente clicca sulla barra di ricerca la quale diventa editabile e digita sulla barra il titolo del film che gli interessa.</a:t>
                      </a:r>
                    </a:p>
                    <a:p>
                      <a:pPr marL="342900" indent="-342900">
                        <a:spcAft>
                          <a:spcPts val="0"/>
                        </a:spcAft>
                        <a:buFont typeface="+mj-lt"/>
                        <a:buAutoNum type="arabicPeriod"/>
                      </a:pP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endParaRPr lang="it-IT" sz="1600" b="0" i="1" kern="50" dirty="0">
                        <a:effectLst/>
                        <a:latin typeface="+mn-lt"/>
                        <a:ea typeface="Lucida Sans Unicode" panose="020B0602030504020204" pitchFamily="34" charset="0"/>
                      </a:endParaRPr>
                    </a:p>
                    <a:p>
                      <a:pPr marL="0" lvl="0" indent="0">
                        <a:buNone/>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endParaRPr lang="it-IT" sz="1600" b="0" i="1" kern="1200" dirty="0">
                        <a:solidFill>
                          <a:schemeClr val="dk1"/>
                        </a:solidFill>
                        <a:effectLst/>
                        <a:latin typeface="+mn-lt"/>
                        <a:ea typeface="+mn-ea"/>
                        <a:cs typeface="+mn-cs"/>
                      </a:endParaRPr>
                    </a:p>
                    <a:p>
                      <a:pPr marL="342900" indent="-342900">
                        <a:buAutoNum type="arabicPeriod" startAt="2"/>
                      </a:pPr>
                      <a:r>
                        <a:rPr lang="it-IT" sz="1600" b="0" i="1" kern="1200" dirty="0">
                          <a:solidFill>
                            <a:schemeClr val="dk1"/>
                          </a:solidFill>
                          <a:effectLst/>
                          <a:latin typeface="+mn-lt"/>
                          <a:ea typeface="+mn-ea"/>
                          <a:cs typeface="+mn-cs"/>
                        </a:rPr>
                        <a:t>Il Sistema mostra a video il risultato della ricerca.</a:t>
                      </a:r>
                    </a:p>
                    <a:p>
                      <a:pPr marL="342900" indent="-342900">
                        <a:buAutoNum type="arabicPeriod" startAt="2"/>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920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55450" y="2372139"/>
            <a:ext cx="9772650" cy="327328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8461900"/>
              </p:ext>
            </p:extLst>
          </p:nvPr>
        </p:nvGraphicFramePr>
        <p:xfrm>
          <a:off x="2032001" y="3200475"/>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L’utente ha trovato il film;</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6186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964505509"/>
              </p:ext>
            </p:extLst>
          </p:nvPr>
        </p:nvGraphicFramePr>
        <p:xfrm>
          <a:off x="2075071" y="2074130"/>
          <a:ext cx="8041860" cy="41452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3148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UC_20</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41980">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Visualizzare info del Cinema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3148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62969">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988908">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voce “Contatti” sulla barra del menu</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r>
                        <a:rPr lang="it-IT" sz="1600" b="1" i="0" kern="1200" dirty="0">
                          <a:solidFill>
                            <a:schemeClr val="dk1"/>
                          </a:solidFill>
                          <a:effectLst/>
                          <a:latin typeface="+mn-lt"/>
                          <a:ea typeface="+mn-ea"/>
                          <a:cs typeface="+mn-cs"/>
                        </a:rPr>
                        <a:t>Sistema:</a:t>
                      </a: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r>
                        <a:rPr lang="it-IT" sz="1600" b="0" i="1" kern="1200" dirty="0">
                          <a:solidFill>
                            <a:schemeClr val="dk1"/>
                          </a:solidFill>
                          <a:effectLst/>
                          <a:latin typeface="+mn-lt"/>
                          <a:ea typeface="+mn-ea"/>
                          <a:cs typeface="+mn-cs"/>
                        </a:rPr>
                        <a:t> </a:t>
                      </a:r>
                    </a:p>
                    <a:p>
                      <a:pPr marL="342900" indent="-342900">
                        <a:buAutoNum type="arabicPeriod" startAt="2"/>
                      </a:pPr>
                      <a:r>
                        <a:rPr lang="it-IT" sz="1600" b="0" i="1" kern="1200" dirty="0">
                          <a:solidFill>
                            <a:schemeClr val="dk1"/>
                          </a:solidFill>
                          <a:effectLst/>
                          <a:latin typeface="+mn-lt"/>
                          <a:ea typeface="+mn-ea"/>
                          <a:cs typeface="+mn-cs"/>
                        </a:rPr>
                        <a:t>Il Sistema mostra a video la pagina con le info del cinema.</a:t>
                      </a:r>
                    </a:p>
                    <a:p>
                      <a:pPr marL="342900" indent="-342900">
                        <a:buAutoNum type="arabicPeriod" startAt="2"/>
                      </a:pPr>
                      <a:endParaRPr lang="it-IT" sz="1600" b="0" i="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98002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Presentazione del Problema</a:t>
            </a:r>
          </a:p>
        </p:txBody>
      </p:sp>
      <p:sp>
        <p:nvSpPr>
          <p:cNvPr id="3" name="Sottotitolo 2"/>
          <p:cNvSpPr txBox="1">
            <a:spLocks/>
          </p:cNvSpPr>
          <p:nvPr/>
        </p:nvSpPr>
        <p:spPr>
          <a:xfrm>
            <a:off x="1209676" y="2637181"/>
            <a:ext cx="9772650" cy="210709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Ambito del Sistema </a:t>
            </a:r>
            <a:endParaRPr lang="it-IT" sz="3200" b="1" i="1" dirty="0"/>
          </a:p>
          <a:p>
            <a:pPr algn="l"/>
            <a:endParaRPr lang="it-IT" sz="900" b="1" dirty="0"/>
          </a:p>
          <a:p>
            <a:pPr algn="l"/>
            <a:r>
              <a:rPr lang="it-IT" dirty="0"/>
              <a:t>Il Sistema è rivolto a tutti utenti con età maggiore di 18 anni, legalmente necessari per effettuare la registrazione</a:t>
            </a:r>
            <a:endParaRPr lang="it-IT" b="1" dirty="0"/>
          </a:p>
          <a:p>
            <a:pPr algn="l"/>
            <a:endParaRPr lang="it-IT" dirty="0"/>
          </a:p>
        </p:txBody>
      </p:sp>
    </p:spTree>
    <p:extLst>
      <p:ext uri="{BB962C8B-B14F-4D97-AF65-F5344CB8AC3E}">
        <p14:creationId xmlns:p14="http://schemas.microsoft.com/office/powerpoint/2010/main" val="32609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55450" y="2372139"/>
            <a:ext cx="9772650" cy="327328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90996709"/>
              </p:ext>
            </p:extLst>
          </p:nvPr>
        </p:nvGraphicFramePr>
        <p:xfrm>
          <a:off x="2032001" y="3200475"/>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visiona le info del cinema.</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4966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3460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utente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991907893"/>
              </p:ext>
            </p:extLst>
          </p:nvPr>
        </p:nvGraphicFramePr>
        <p:xfrm>
          <a:off x="2075071" y="2074130"/>
          <a:ext cx="8041860" cy="41452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3148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UC_21</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441980">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Visualizzare info della Proiezione</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3148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Nuovo Utente, Sistema</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662969">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L’utente accede al sito web tramite il browser ed effettua il login.</a:t>
                      </a: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1988908">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L’utente clicca sulla locandina del film scelto</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marL="342900" indent="-342900">
                        <a:spcAft>
                          <a:spcPts val="0"/>
                        </a:spcAft>
                        <a:buAutoNum type="arabicPeriod" startAt="2"/>
                      </a:pPr>
                      <a:r>
                        <a:rPr lang="it-IT" sz="1600" b="0" i="1" kern="50" dirty="0">
                          <a:effectLst/>
                          <a:latin typeface="+mn-lt"/>
                          <a:ea typeface="Lucida Sans Unicode" panose="020B0602030504020204" pitchFamily="34" charset="0"/>
                        </a:rPr>
                        <a:t>Il Sistema mostra a video la pagina con le info della proiezione.</a:t>
                      </a:r>
                    </a:p>
                    <a:p>
                      <a:pPr marL="342900" indent="-342900">
                        <a:spcAft>
                          <a:spcPts val="0"/>
                        </a:spcAft>
                        <a:buAutoNum type="arabicPeriod" startAt="2"/>
                      </a:pPr>
                      <a:endParaRPr lang="it-IT" sz="1600" b="0" i="1" kern="50" dirty="0">
                        <a:effectLst/>
                        <a:latin typeface="+mn-lt"/>
                        <a:ea typeface="Lucida Sans Unicode" panose="020B0602030504020204" pitchFamily="34" charset="0"/>
                      </a:endParaRPr>
                    </a:p>
                    <a:p>
                      <a:pPr>
                        <a:spcAft>
                          <a:spcPts val="0"/>
                        </a:spcAft>
                      </a:pPr>
                      <a:endParaRPr lang="it-IT" sz="1600" b="0" i="1" kern="50" dirty="0">
                        <a:effectLst/>
                        <a:latin typeface="+mn-lt"/>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391937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355450" y="2372139"/>
            <a:ext cx="9772650" cy="327328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796500587"/>
              </p:ext>
            </p:extLst>
          </p:nvPr>
        </p:nvGraphicFramePr>
        <p:xfrm>
          <a:off x="2032001" y="3200475"/>
          <a:ext cx="8127999" cy="1563608"/>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781804">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L’utente visiona le info della proiezione.</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3116998115"/>
                  </a:ext>
                </a:extLst>
              </a:tr>
              <a:tr h="781804">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sz="1600" b="0" i="1" dirty="0">
                        <a:latin typeface="+mn-lt"/>
                      </a:endParaRPr>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16594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488646834"/>
              </p:ext>
            </p:extLst>
          </p:nvPr>
        </p:nvGraphicFramePr>
        <p:xfrm>
          <a:off x="2075071" y="2756892"/>
          <a:ext cx="8041860" cy="21640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0947">
                <a:tc>
                  <a:txBody>
                    <a:bodyPr/>
                    <a:lstStyle/>
                    <a:p>
                      <a:r>
                        <a:rPr lang="it-IT" dirty="0"/>
                        <a:t>ID</a:t>
                      </a:r>
                    </a:p>
                  </a:txBody>
                  <a:tcPr/>
                </a:tc>
                <a:tc>
                  <a:txBody>
                    <a:bodyPr/>
                    <a:lstStyle/>
                    <a:p>
                      <a:r>
                        <a:rPr lang="it-IT" sz="1600" b="0" i="1" kern="1200" dirty="0">
                          <a:solidFill>
                            <a:schemeClr val="dk1"/>
                          </a:solidFill>
                          <a:effectLst/>
                          <a:latin typeface="+mn-lt"/>
                          <a:ea typeface="+mn-ea"/>
                          <a:cs typeface="+mn-cs"/>
                        </a:rPr>
                        <a:t>UC_01</a:t>
                      </a:r>
                      <a:endParaRPr lang="it-IT" sz="1600" b="0" i="1" dirty="0"/>
                    </a:p>
                  </a:txBody>
                  <a:tcPr/>
                </a:tc>
                <a:tc>
                  <a:txBody>
                    <a:bodyPr/>
                    <a:lstStyle/>
                    <a:p>
                      <a:endParaRPr lang="it-IT" dirty="0"/>
                    </a:p>
                  </a:txBody>
                  <a:tcPr/>
                </a:tc>
                <a:extLst>
                  <a:ext uri="{0D108BD9-81ED-4DB2-BD59-A6C34878D82A}">
                    <a16:rowId xmlns:a16="http://schemas.microsoft.com/office/drawing/2014/main" val="519865366"/>
                  </a:ext>
                </a:extLst>
              </a:tr>
              <a:tr h="320947">
                <a:tc>
                  <a:txBody>
                    <a:bodyPr/>
                    <a:lstStyle/>
                    <a:p>
                      <a:r>
                        <a:rPr lang="it-IT" dirty="0"/>
                        <a:t>Nome Scenario</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Eliminare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0947">
                <a:tc>
                  <a:txBody>
                    <a:bodyPr/>
                    <a:lstStyle/>
                    <a:p>
                      <a:r>
                        <a:rPr lang="it-IT" dirty="0"/>
                        <a:t>Attori Partecipanti</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36094">
                <a:tc>
                  <a:txBody>
                    <a:bodyPr/>
                    <a:lstStyle/>
                    <a:p>
                      <a:r>
                        <a:rPr lang="it-IT" dirty="0"/>
                        <a:t>Condizione di Entrata</a:t>
                      </a:r>
                    </a:p>
                  </a:txBody>
                  <a:tcPr/>
                </a:tc>
                <a:tc>
                  <a:txBody>
                    <a:bodyPr/>
                    <a:lstStyle/>
                    <a:p>
                      <a:r>
                        <a:rPr lang="it-IT" sz="1600" b="0" i="1" kern="1200" dirty="0">
                          <a:solidFill>
                            <a:schemeClr val="dk1"/>
                          </a:solidFill>
                          <a:effectLst/>
                          <a:latin typeface="+mn-lt"/>
                          <a:ea typeface="+mn-ea"/>
                          <a:cs typeface="+mn-cs"/>
                        </a:rPr>
                        <a:t>L’amministratore accede ad una sezione del sito, non reperibile a un utente, tramite il browser.</a:t>
                      </a:r>
                      <a:endParaRPr lang="it-IT" sz="1600" b="0" i="1" dirty="0"/>
                    </a:p>
                  </a:txBody>
                  <a:tcPr/>
                </a:tc>
                <a:tc>
                  <a:txBody>
                    <a:bodyPr/>
                    <a:lstStyle/>
                    <a:p>
                      <a:endParaRPr lang="it-IT" dirty="0"/>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259009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63188616"/>
              </p:ext>
            </p:extLst>
          </p:nvPr>
        </p:nvGraphicFramePr>
        <p:xfrm>
          <a:off x="2032001" y="2125758"/>
          <a:ext cx="8127999" cy="367328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it-IT" sz="1600" b="0" i="1" kern="1200" dirty="0">
                          <a:solidFill>
                            <a:schemeClr val="dk1"/>
                          </a:solidFill>
                          <a:effectLst/>
                          <a:latin typeface="+mn-lt"/>
                          <a:ea typeface="+mn-ea"/>
                          <a:cs typeface="+mn-cs"/>
                        </a:rPr>
                        <a:t>L’amministratore clicca sul bottone, con sopra un’immagine di un cestino, accanto alla locandina del film che vuole eliminare.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endParaRPr lang="it-IT" dirty="0"/>
                    </a:p>
                    <a:p>
                      <a:pPr marL="342900" indent="-342900">
                        <a:buAutoNum type="arabicPeriod" startAt="2"/>
                      </a:pPr>
                      <a:r>
                        <a:rPr lang="it-IT" sz="1600" b="0" i="1" kern="1200" dirty="0">
                          <a:solidFill>
                            <a:schemeClr val="dk1"/>
                          </a:solidFill>
                          <a:effectLst/>
                          <a:latin typeface="+mn-lt"/>
                          <a:ea typeface="+mn-ea"/>
                          <a:cs typeface="+mn-cs"/>
                        </a:rPr>
                        <a:t>Il Sistema elimina quella proiezione ed aggiorna la pagina</a:t>
                      </a: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 cancellazione avviene con successo</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annulla l’operazione</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12178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550504"/>
            <a:ext cx="9772650" cy="48635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4162737560"/>
              </p:ext>
            </p:extLst>
          </p:nvPr>
        </p:nvGraphicFramePr>
        <p:xfrm>
          <a:off x="2075071" y="2769922"/>
          <a:ext cx="8041860" cy="2424709"/>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427890">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UC_02</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427890">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Log-in</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42789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1141039">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bl>
          </a:graphicData>
        </a:graphic>
      </p:graphicFrame>
    </p:spTree>
    <p:extLst>
      <p:ext uri="{BB962C8B-B14F-4D97-AF65-F5344CB8AC3E}">
        <p14:creationId xmlns:p14="http://schemas.microsoft.com/office/powerpoint/2010/main" val="35104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704822836"/>
              </p:ext>
            </p:extLst>
          </p:nvPr>
        </p:nvGraphicFramePr>
        <p:xfrm>
          <a:off x="2032001" y="1489598"/>
          <a:ext cx="8127999" cy="4945601"/>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342900" lvl="0" indent="-342900">
                        <a:buFont typeface="+mj-lt"/>
                        <a:buAutoNum type="arabicPeriod"/>
                      </a:pPr>
                      <a:r>
                        <a:rPr lang="it-IT" sz="1600" b="0" i="1" kern="1200" dirty="0">
                          <a:solidFill>
                            <a:schemeClr val="dk1"/>
                          </a:solidFill>
                          <a:effectLst/>
                          <a:latin typeface="+mn-lt"/>
                          <a:ea typeface="+mn-ea"/>
                          <a:cs typeface="+mn-cs"/>
                        </a:rPr>
                        <a:t>L’amministratore digita le proprie credenziali d’accesso nei campi “Username” e “Password”, e clicca sul bottone “Accedi”.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endParaRPr lang="it-IT" dirty="0"/>
                    </a:p>
                    <a:p>
                      <a:pPr marL="342900" indent="-342900">
                        <a:buAutoNum type="arabicPeriod" startAt="2"/>
                      </a:pPr>
                      <a:r>
                        <a:rPr lang="it-IT" sz="1600" b="0" i="1" kern="1200" dirty="0">
                          <a:solidFill>
                            <a:schemeClr val="dk1"/>
                          </a:solidFill>
                          <a:effectLst/>
                          <a:latin typeface="+mn-lt"/>
                          <a:ea typeface="+mn-ea"/>
                          <a:cs typeface="+mn-cs"/>
                        </a:rPr>
                        <a:t>Il Sistema controlla se i dati sono correttamente inseriti e reindirizza, in caso di successo, l’amministratore alla home, visualizzando l’username in alto a destra.</a:t>
                      </a: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risulta essere Loggato al sito CIRE cinema.</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1200" dirty="0">
                          <a:solidFill>
                            <a:schemeClr val="dk1"/>
                          </a:solidFill>
                          <a:effectLst/>
                          <a:latin typeface="+mn-lt"/>
                          <a:ea typeface="+mn-ea"/>
                          <a:cs typeface="+mn-cs"/>
                        </a:rPr>
                        <a:t>L’amministratore sbaglia a digitare le credenziali.</a:t>
                      </a:r>
                      <a:endParaRPr lang="it-IT" sz="1600" b="0" i="1" kern="50" dirty="0">
                        <a:effectLst/>
                        <a:latin typeface="+mn-lt"/>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60048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91478"/>
            <a:ext cx="9772650" cy="527436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858273916"/>
              </p:ext>
            </p:extLst>
          </p:nvPr>
        </p:nvGraphicFramePr>
        <p:xfrm>
          <a:off x="2075071" y="2159440"/>
          <a:ext cx="8041860" cy="417576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0947">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UC_03</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20947">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Aggiunta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0947">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36094">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936094">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pPr marL="342900" lvl="0" indent="-342900">
                        <a:buFont typeface="+mj-lt"/>
                        <a:buAutoNum type="arabicPeriod"/>
                      </a:pPr>
                      <a:r>
                        <a:rPr lang="it-IT" sz="1600" b="0" i="1" kern="1200" dirty="0">
                          <a:solidFill>
                            <a:schemeClr val="dk1"/>
                          </a:solidFill>
                          <a:effectLst/>
                          <a:latin typeface="+mn-lt"/>
                          <a:ea typeface="+mn-ea"/>
                          <a:cs typeface="+mn-cs"/>
                        </a:rPr>
                        <a:t>L’amministratore clicca sulla voce “Aggiungi proiezione” dal menu.</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pPr lvl="0"/>
                      <a:endParaRPr lang="it-IT" sz="1600" i="1" kern="1200" dirty="0">
                        <a:solidFill>
                          <a:schemeClr val="dk1"/>
                        </a:solidFill>
                        <a:effectLst/>
                        <a:latin typeface="+mn-lt"/>
                        <a:ea typeface="+mn-ea"/>
                        <a:cs typeface="+mn-cs"/>
                      </a:endParaRPr>
                    </a:p>
                    <a:p>
                      <a:pPr lvl="0"/>
                      <a:r>
                        <a:rPr lang="it-IT" sz="1600" i="1" kern="1200" dirty="0">
                          <a:solidFill>
                            <a:schemeClr val="dk1"/>
                          </a:solidFill>
                          <a:effectLst/>
                          <a:latin typeface="+mn-lt"/>
                          <a:ea typeface="+mn-ea"/>
                          <a:cs typeface="+mn-cs"/>
                        </a:rPr>
                        <a:t>2</a:t>
                      </a:r>
                      <a:r>
                        <a:rPr lang="it-IT" sz="1600" b="0" i="1" kern="1200" dirty="0">
                          <a:solidFill>
                            <a:schemeClr val="dk1"/>
                          </a:solidFill>
                          <a:effectLst/>
                          <a:latin typeface="+mn-lt"/>
                          <a:ea typeface="+mn-ea"/>
                          <a:cs typeface="+mn-cs"/>
                        </a:rPr>
                        <a:t>.   Il Sistema reindirizza l’amministratore su una pagina apposita per l’inserimento.</a:t>
                      </a:r>
                    </a:p>
                  </a:txBody>
                  <a:tcPr/>
                </a:tc>
                <a:extLst>
                  <a:ext uri="{0D108BD9-81ED-4DB2-BD59-A6C34878D82A}">
                    <a16:rowId xmlns:a16="http://schemas.microsoft.com/office/drawing/2014/main" val="3040428365"/>
                  </a:ext>
                </a:extLst>
              </a:tr>
            </a:tbl>
          </a:graphicData>
        </a:graphic>
      </p:graphicFrame>
    </p:spTree>
    <p:extLst>
      <p:ext uri="{BB962C8B-B14F-4D97-AF65-F5344CB8AC3E}">
        <p14:creationId xmlns:p14="http://schemas.microsoft.com/office/powerpoint/2010/main" val="354560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868557"/>
            <a:ext cx="9772650" cy="417443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213736704"/>
              </p:ext>
            </p:extLst>
          </p:nvPr>
        </p:nvGraphicFramePr>
        <p:xfrm>
          <a:off x="2032001" y="2384838"/>
          <a:ext cx="8127999" cy="315512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lvl="0" indent="-342900">
                        <a:buAutoNum type="arabicPeriod" startAt="3"/>
                      </a:pPr>
                      <a:r>
                        <a:rPr lang="it-IT" sz="1600" b="0" i="1" kern="1200" dirty="0">
                          <a:solidFill>
                            <a:schemeClr val="dk1"/>
                          </a:solidFill>
                          <a:effectLst/>
                          <a:latin typeface="+mn-lt"/>
                          <a:ea typeface="+mn-ea"/>
                          <a:cs typeface="+mn-cs"/>
                        </a:rPr>
                        <a:t>L’amministratore compila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riguardanti la proiezione.</a:t>
                      </a:r>
                    </a:p>
                    <a:p>
                      <a:pPr marL="342900" lvl="0" indent="-342900">
                        <a:buAutoNum type="arabicPeriod" startAt="3"/>
                      </a:pPr>
                      <a:endParaRPr lang="it-IT" sz="1600" b="0" i="1" kern="1200" dirty="0">
                        <a:solidFill>
                          <a:schemeClr val="dk1"/>
                        </a:solidFill>
                        <a:effectLst/>
                        <a:latin typeface="+mn-lt"/>
                        <a:ea typeface="+mn-ea"/>
                        <a:cs typeface="+mn-cs"/>
                      </a:endParaRPr>
                    </a:p>
                    <a:p>
                      <a:pPr marL="342900" lvl="0" indent="-342900">
                        <a:buAutoNum type="arabicPeriod" startAt="3"/>
                      </a:pPr>
                      <a:r>
                        <a:rPr lang="it-IT" sz="1600" b="0" i="1" kern="1200" dirty="0">
                          <a:solidFill>
                            <a:schemeClr val="dk1"/>
                          </a:solidFill>
                          <a:effectLst/>
                          <a:latin typeface="+mn-lt"/>
                          <a:ea typeface="+mn-ea"/>
                          <a:cs typeface="+mn-cs"/>
                        </a:rPr>
                        <a:t>L’amministratore clicca sul pulsante “Aggiungi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endParaRPr lang="it-IT" sz="1600" b="0" i="1" dirty="0"/>
                    </a:p>
                    <a:p>
                      <a:endParaRPr lang="it-IT" sz="1600" b="0" i="1" dirty="0"/>
                    </a:p>
                    <a:p>
                      <a:endParaRPr lang="it-IT" sz="1600" b="0" i="1" dirty="0"/>
                    </a:p>
                    <a:p>
                      <a:endParaRPr lang="it-IT" sz="1600" b="0" i="1" dirty="0"/>
                    </a:p>
                    <a:p>
                      <a:endParaRPr lang="it-IT" sz="1600" b="0" i="1" dirty="0"/>
                    </a:p>
                    <a:p>
                      <a:endParaRPr lang="it-IT" sz="1600" b="0" i="1" dirty="0"/>
                    </a:p>
                    <a:p>
                      <a:r>
                        <a:rPr lang="it-IT" sz="1600" b="0" i="1" dirty="0"/>
                        <a:t>5. </a:t>
                      </a:r>
                      <a:r>
                        <a:rPr lang="it-IT" sz="1600" b="0" i="1" kern="1200" dirty="0">
                          <a:solidFill>
                            <a:schemeClr val="dk1"/>
                          </a:solidFill>
                          <a:effectLst/>
                          <a:latin typeface="+mn-lt"/>
                          <a:ea typeface="+mn-ea"/>
                          <a:cs typeface="+mn-cs"/>
                        </a:rPr>
                        <a:t>Il Sistema aggiorna il Database delle proiezioni</a:t>
                      </a:r>
                      <a:endParaRPr lang="it-IT" sz="1600" b="0" i="1" dirty="0"/>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L’aggiunta del film è avvenuta con successo.</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L’amministratore decide di annullare l’aggiunta del film.</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0508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412309442"/>
              </p:ext>
            </p:extLst>
          </p:nvPr>
        </p:nvGraphicFramePr>
        <p:xfrm>
          <a:off x="2260601" y="1914939"/>
          <a:ext cx="8041860" cy="472440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6526">
                <a:tc>
                  <a:txBody>
                    <a:bodyPr/>
                    <a:lstStyle/>
                    <a:p>
                      <a:r>
                        <a:rPr lang="it-IT" dirty="0"/>
                        <a:t>ID</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UC_04</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56526">
                <a:tc>
                  <a:txBody>
                    <a:bodyPr/>
                    <a:lstStyle/>
                    <a:p>
                      <a:r>
                        <a:rPr lang="it-IT" dirty="0"/>
                        <a:t>Nome Scenario</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Modifica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56526">
                <a:tc>
                  <a:txBody>
                    <a:bodyPr/>
                    <a:lstStyle/>
                    <a:p>
                      <a:r>
                        <a:rPr lang="it-IT" dirty="0"/>
                        <a:t>Attori Partecipanti</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50737">
                <a:tc>
                  <a:txBody>
                    <a:bodyPr/>
                    <a:lstStyle/>
                    <a:p>
                      <a:r>
                        <a:rPr lang="it-IT" dirty="0"/>
                        <a:t>Condizione di Entrata</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L’amministratore accede ad una sezione del sito, non reperibile 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84815">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342900" lvl="0" indent="-342900">
                        <a:buFont typeface="+mj-lt"/>
                        <a:buAutoNum type="arabicPeriod"/>
                      </a:pPr>
                      <a:r>
                        <a:rPr lang="it-IT" sz="1600" b="0" i="0" kern="1200" dirty="0">
                          <a:solidFill>
                            <a:schemeClr val="dk1"/>
                          </a:solidFill>
                          <a:effectLst/>
                          <a:latin typeface="+mn-lt"/>
                          <a:ea typeface="+mn-ea"/>
                          <a:cs typeface="+mn-cs"/>
                        </a:rPr>
                        <a:t>L’amministratore clicca sul bottone, con sopra un’immagine di una matita, accanto alla locandina del film che vuole modificare.</a:t>
                      </a:r>
                    </a:p>
                    <a:p>
                      <a:r>
                        <a:rPr lang="it-IT" sz="1600" b="0" i="0" kern="1200" dirty="0">
                          <a:solidFill>
                            <a:schemeClr val="dk1"/>
                          </a:solidFill>
                          <a:effectLst/>
                          <a:latin typeface="+mn-lt"/>
                          <a:ea typeface="+mn-ea"/>
                          <a:cs typeface="+mn-cs"/>
                        </a:rPr>
                        <a:t> </a:t>
                      </a:r>
                    </a:p>
                    <a:p>
                      <a:endParaRPr lang="it-IT" sz="16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pPr marL="342900" lvl="0" indent="-342900">
                        <a:buAutoNum type="arabicPeriod" startAt="2"/>
                      </a:pPr>
                      <a:r>
                        <a:rPr lang="it-IT" sz="1600" b="0" i="1" kern="1200" dirty="0">
                          <a:solidFill>
                            <a:schemeClr val="dk1"/>
                          </a:solidFill>
                          <a:effectLst/>
                          <a:latin typeface="+mn-lt"/>
                          <a:ea typeface="+mn-ea"/>
                          <a:cs typeface="+mn-cs"/>
                        </a:rPr>
                        <a:t>Il Sistema reindirizza l’amministratore su una pagina apposita per la modifica.</a:t>
                      </a:r>
                    </a:p>
                    <a:p>
                      <a:pPr marL="0" lvl="0" indent="0">
                        <a:buNone/>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149261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a:t>Presentazione del Problema</a:t>
            </a:r>
            <a:endParaRPr lang="it-IT" sz="4400" b="1" dirty="0"/>
          </a:p>
        </p:txBody>
      </p:sp>
      <p:sp>
        <p:nvSpPr>
          <p:cNvPr id="3" name="Sottotitolo 2"/>
          <p:cNvSpPr txBox="1">
            <a:spLocks/>
          </p:cNvSpPr>
          <p:nvPr/>
        </p:nvSpPr>
        <p:spPr>
          <a:xfrm>
            <a:off x="1209676" y="2663686"/>
            <a:ext cx="9772650" cy="2093846"/>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Obiettivi e criteri di successo del progetto</a:t>
            </a:r>
            <a:r>
              <a:rPr lang="it-IT" i="1" dirty="0"/>
              <a:t> </a:t>
            </a:r>
          </a:p>
          <a:p>
            <a:pPr algn="l"/>
            <a:endParaRPr lang="it-IT" sz="900" b="1" dirty="0"/>
          </a:p>
          <a:p>
            <a:pPr algn="l"/>
            <a:r>
              <a:rPr lang="it-IT" dirty="0"/>
              <a:t>Il Sistema ha il fine di aiutare le persone ad acquistare biglietti senza muoversi dalla propria abitazione, diminuendo i tempi ed aumentando la probabilità di acquisto.</a:t>
            </a:r>
          </a:p>
          <a:p>
            <a:pPr algn="l"/>
            <a:endParaRPr lang="it-IT" b="1" dirty="0"/>
          </a:p>
          <a:p>
            <a:pPr algn="l"/>
            <a:endParaRPr lang="it-IT" dirty="0"/>
          </a:p>
        </p:txBody>
      </p:sp>
    </p:spTree>
    <p:extLst>
      <p:ext uri="{BB962C8B-B14F-4D97-AF65-F5344CB8AC3E}">
        <p14:creationId xmlns:p14="http://schemas.microsoft.com/office/powerpoint/2010/main" val="146268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353727710"/>
              </p:ext>
            </p:extLst>
          </p:nvPr>
        </p:nvGraphicFramePr>
        <p:xfrm>
          <a:off x="2032001" y="2506758"/>
          <a:ext cx="8127999" cy="291128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indent="-342900">
                        <a:buAutoNum type="arabicPeriod" startAt="3"/>
                      </a:pPr>
                      <a:r>
                        <a:rPr lang="it-IT" sz="1600" b="0" i="0" kern="1200" dirty="0">
                          <a:solidFill>
                            <a:schemeClr val="dk1"/>
                          </a:solidFill>
                          <a:effectLst/>
                          <a:latin typeface="+mn-lt"/>
                          <a:ea typeface="+mn-ea"/>
                          <a:cs typeface="+mn-cs"/>
                        </a:rPr>
                        <a:t>L’amministratore modifica i dati nei vari </a:t>
                      </a:r>
                      <a:r>
                        <a:rPr lang="it-IT" sz="1600" b="0" i="0" kern="1200" dirty="0" err="1">
                          <a:solidFill>
                            <a:schemeClr val="dk1"/>
                          </a:solidFill>
                          <a:effectLst/>
                          <a:latin typeface="+mn-lt"/>
                          <a:ea typeface="+mn-ea"/>
                          <a:cs typeface="+mn-cs"/>
                        </a:rPr>
                        <a:t>form</a:t>
                      </a:r>
                      <a:r>
                        <a:rPr lang="it-IT" sz="1600" b="0" i="0" kern="1200" dirty="0">
                          <a:solidFill>
                            <a:schemeClr val="dk1"/>
                          </a:solidFill>
                          <a:effectLst/>
                          <a:latin typeface="+mn-lt"/>
                          <a:ea typeface="+mn-ea"/>
                          <a:cs typeface="+mn-cs"/>
                        </a:rPr>
                        <a:t> e clicca sul bottone “Conferma’’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1" kern="1200" dirty="0">
                        <a:solidFill>
                          <a:schemeClr val="dk1"/>
                        </a:solidFill>
                        <a:effectLst/>
                        <a:latin typeface="+mn-lt"/>
                        <a:ea typeface="+mn-ea"/>
                        <a:cs typeface="+mn-cs"/>
                      </a:endParaRPr>
                    </a:p>
                    <a:p>
                      <a:r>
                        <a:rPr lang="it-IT" sz="1600" b="0" i="1" kern="1200" dirty="0">
                          <a:solidFill>
                            <a:schemeClr val="dk1"/>
                          </a:solidFill>
                          <a:effectLst/>
                          <a:latin typeface="+mn-lt"/>
                          <a:ea typeface="+mn-ea"/>
                          <a:cs typeface="+mn-cs"/>
                        </a:rPr>
                        <a:t> </a:t>
                      </a:r>
                    </a:p>
                    <a:p>
                      <a:pPr marL="342900" indent="-342900">
                        <a:buAutoNum type="arabicPeriod" startAt="4"/>
                      </a:pPr>
                      <a:r>
                        <a:rPr lang="it-IT" sz="1600" b="0" i="1" kern="1200" dirty="0">
                          <a:solidFill>
                            <a:schemeClr val="dk1"/>
                          </a:solidFill>
                          <a:effectLst/>
                          <a:latin typeface="+mn-lt"/>
                          <a:ea typeface="+mn-ea"/>
                          <a:cs typeface="+mn-cs"/>
                        </a:rPr>
                        <a:t>Il Sistema modifica i dati della proiezione nel Database e aggiorna la pagina.</a:t>
                      </a:r>
                    </a:p>
                    <a:p>
                      <a:pPr marL="342900" indent="-342900">
                        <a:buAutoNum type="arabicPeriod" startAt="4"/>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 modifica avviene con successo.</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annulla la modifica.</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27302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58611133"/>
              </p:ext>
            </p:extLst>
          </p:nvPr>
        </p:nvGraphicFramePr>
        <p:xfrm>
          <a:off x="2260601" y="1914939"/>
          <a:ext cx="8041860" cy="4637956"/>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38920">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UC_06</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38920">
                <a:tc>
                  <a:txBody>
                    <a:bodyPr/>
                    <a:lstStyle/>
                    <a:p>
                      <a:r>
                        <a:rPr lang="it-IT" dirty="0"/>
                        <a:t>Nome Scenario</a:t>
                      </a:r>
                    </a:p>
                  </a:txBody>
                  <a:tcPr/>
                </a:tc>
                <a:tc>
                  <a:txBody>
                    <a:bodyPr/>
                    <a:lstStyle/>
                    <a:p>
                      <a:pPr>
                        <a:spcAft>
                          <a:spcPts val="0"/>
                        </a:spcAft>
                      </a:pPr>
                      <a:r>
                        <a:rPr lang="it-IT" sz="1600" i="1" kern="50">
                          <a:effectLst/>
                          <a:latin typeface="+mn-lt"/>
                          <a:ea typeface="Lucida Sans Unicode" panose="020B0602030504020204" pitchFamily="34" charset="0"/>
                        </a:rPr>
                        <a:t>Modificare info del Cinema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38920">
                <a:tc>
                  <a:txBody>
                    <a:bodyPr/>
                    <a:lstStyle/>
                    <a:p>
                      <a:r>
                        <a:rPr lang="it-IT" dirty="0"/>
                        <a:t>Attori Partecipanti</a:t>
                      </a:r>
                    </a:p>
                  </a:txBody>
                  <a:tcPr/>
                </a:tc>
                <a:tc>
                  <a:txBody>
                    <a:bodyPr/>
                    <a:lstStyle/>
                    <a:p>
                      <a:pPr>
                        <a:spcAft>
                          <a:spcPts val="0"/>
                        </a:spcAft>
                      </a:pPr>
                      <a:r>
                        <a:rPr lang="it-IT" sz="160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03786">
                <a:tc>
                  <a:txBody>
                    <a:bodyPr/>
                    <a:lstStyle/>
                    <a:p>
                      <a:r>
                        <a:rPr lang="it-IT" dirty="0"/>
                        <a:t>Condizione di Entrata</a:t>
                      </a:r>
                    </a:p>
                  </a:txBody>
                  <a:tcPr/>
                </a:tc>
                <a:tc>
                  <a:txBody>
                    <a:bodyPr/>
                    <a:lstStyle/>
                    <a:p>
                      <a:pPr>
                        <a:spcAft>
                          <a:spcPts val="0"/>
                        </a:spcAft>
                      </a:pPr>
                      <a:r>
                        <a:rPr lang="it-IT" sz="1600" i="1" kern="5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65316">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Amministratore:</a:t>
                      </a:r>
                      <a:endParaRPr lang="it-IT" sz="1600" i="0"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eriod"/>
                      </a:pPr>
                      <a:r>
                        <a:rPr lang="it-IT" sz="1600" i="1" kern="50" dirty="0">
                          <a:effectLst/>
                          <a:latin typeface="+mn-lt"/>
                          <a:ea typeface="Lucida Sans Unicode" panose="020B0602030504020204" pitchFamily="34" charset="0"/>
                        </a:rPr>
                        <a:t>L’amministratore clicca sulla voce “Vedi info” sulla barra del menu</a:t>
                      </a: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eriod" startAt="3"/>
                      </a:pPr>
                      <a:r>
                        <a:rPr lang="it-IT" sz="1600" i="1" kern="50" dirty="0">
                          <a:effectLst/>
                          <a:latin typeface="+mn-lt"/>
                          <a:ea typeface="Lucida Sans Unicode" panose="020B0602030504020204" pitchFamily="34" charset="0"/>
                        </a:rPr>
                        <a:t>L’amministratore clicca sul bottone “Modifica”</a:t>
                      </a:r>
                    </a:p>
                    <a:p>
                      <a:pPr marL="0" lvl="0" indent="0">
                        <a:spcAft>
                          <a:spcPts val="0"/>
                        </a:spcAft>
                        <a:buFont typeface="+mj-lt"/>
                        <a:buNone/>
                      </a:pPr>
                      <a:endParaRPr lang="it-IT" sz="160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i="0" kern="50" dirty="0">
                          <a:effectLst/>
                          <a:latin typeface="+mn-lt"/>
                          <a:ea typeface="Lucida Sans Unicode" panose="020B0602030504020204" pitchFamily="34" charset="0"/>
                        </a:rPr>
                        <a:t>Sistema:</a:t>
                      </a: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a:spcAft>
                          <a:spcPts val="0"/>
                        </a:spcAft>
                      </a:pPr>
                      <a:r>
                        <a:rPr lang="it-IT" sz="1600" b="1" i="1" kern="50" dirty="0">
                          <a:effectLst/>
                          <a:latin typeface="+mn-lt"/>
                          <a:ea typeface="Lucida Sans Unicode" panose="020B0602030504020204" pitchFamily="34" charset="0"/>
                        </a:rPr>
                        <a:t> </a:t>
                      </a:r>
                      <a:endParaRPr lang="it-IT" sz="1600" i="1" kern="50" dirty="0">
                        <a:effectLst/>
                        <a:latin typeface="+mn-lt"/>
                        <a:ea typeface="Lucida Sans Unicode" panose="020B0602030504020204" pitchFamily="34" charset="0"/>
                      </a:endParaRPr>
                    </a:p>
                    <a:p>
                      <a:pPr marL="342900" lvl="0" indent="-342900">
                        <a:spcAft>
                          <a:spcPts val="0"/>
                        </a:spcAft>
                        <a:buFont typeface="+mj-lt"/>
                        <a:buAutoNum type="arabicParenR" startAt="2"/>
                      </a:pPr>
                      <a:r>
                        <a:rPr lang="it-IT" sz="1600" i="1" kern="50" dirty="0">
                          <a:effectLst/>
                          <a:latin typeface="+mn-lt"/>
                          <a:ea typeface="Lucida Sans Unicode" panose="020B0602030504020204" pitchFamily="34" charset="0"/>
                        </a:rPr>
                        <a:t>Il Sistema mostra a video la pagina delle informazioni del cinema.</a:t>
                      </a: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41485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2785871576"/>
              </p:ext>
            </p:extLst>
          </p:nvPr>
        </p:nvGraphicFramePr>
        <p:xfrm>
          <a:off x="2032001" y="1775238"/>
          <a:ext cx="8127999" cy="437432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endParaRPr lang="it-IT" sz="1800"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r>
                        <a:rPr lang="it-IT" sz="1600" b="0" i="1" kern="1200" dirty="0">
                          <a:solidFill>
                            <a:schemeClr val="dk1"/>
                          </a:solidFill>
                          <a:effectLst/>
                          <a:latin typeface="+mn-lt"/>
                          <a:ea typeface="+mn-ea"/>
                          <a:cs typeface="+mn-cs"/>
                        </a:rPr>
                        <a:t>L’amministratore compila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e clicca sul bottone “Conferma”.</a:t>
                      </a:r>
                    </a:p>
                    <a:p>
                      <a:pPr marL="342900" marR="0" lvl="0" indent="-342900" algn="l" defTabSz="914400" rtl="0" eaLnBrk="1" fontAlgn="auto" latinLnBrk="0" hangingPunct="1">
                        <a:lnSpc>
                          <a:spcPct val="100000"/>
                        </a:lnSpc>
                        <a:spcBef>
                          <a:spcPts val="0"/>
                        </a:spcBef>
                        <a:spcAft>
                          <a:spcPts val="0"/>
                        </a:spcAft>
                        <a:buClrTx/>
                        <a:buSzTx/>
                        <a:buFontTx/>
                        <a:buAutoNum type="arabicPeriod" startAt="5"/>
                        <a:tabLst/>
                        <a:defRPr/>
                      </a:pPr>
                      <a:endParaRPr lang="it-IT" sz="1600" b="0" i="1" kern="1200" dirty="0">
                        <a:solidFill>
                          <a:schemeClr val="dk1"/>
                        </a:solidFill>
                        <a:effectLst/>
                        <a:latin typeface="+mn-lt"/>
                        <a:ea typeface="+mn-ea"/>
                        <a:cs typeface="+mn-cs"/>
                      </a:endParaRPr>
                    </a:p>
                  </a:txBody>
                  <a:tcPr/>
                </a:tc>
                <a:tc>
                  <a:txBody>
                    <a:bodyPr/>
                    <a:lstStyle/>
                    <a:p>
                      <a:pPr marL="342900" lvl="0" indent="-342900">
                        <a:buAutoNum type="arabicPeriod" startAt="4"/>
                      </a:pPr>
                      <a:r>
                        <a:rPr lang="it-IT" sz="1600" b="0" i="1" kern="1200" dirty="0">
                          <a:solidFill>
                            <a:schemeClr val="dk1"/>
                          </a:solidFill>
                          <a:effectLst/>
                          <a:latin typeface="+mn-lt"/>
                          <a:ea typeface="+mn-ea"/>
                          <a:cs typeface="+mn-cs"/>
                        </a:rPr>
                        <a:t>Il Sistema reindirizza l’utente ad una pagina contenente i </a:t>
                      </a:r>
                      <a:r>
                        <a:rPr lang="it-IT" sz="1600" b="0" i="1" kern="1200" dirty="0" err="1">
                          <a:solidFill>
                            <a:schemeClr val="dk1"/>
                          </a:solidFill>
                          <a:effectLst/>
                          <a:latin typeface="+mn-lt"/>
                          <a:ea typeface="+mn-ea"/>
                          <a:cs typeface="+mn-cs"/>
                        </a:rPr>
                        <a:t>form</a:t>
                      </a:r>
                      <a:r>
                        <a:rPr lang="it-IT" sz="1600" b="0" i="1" kern="1200" dirty="0">
                          <a:solidFill>
                            <a:schemeClr val="dk1"/>
                          </a:solidFill>
                          <a:effectLst/>
                          <a:latin typeface="+mn-lt"/>
                          <a:ea typeface="+mn-ea"/>
                          <a:cs typeface="+mn-cs"/>
                        </a:rPr>
                        <a:t> per la modifica delle info.</a:t>
                      </a:r>
                    </a:p>
                    <a:p>
                      <a:pPr marL="342900" lvl="0" indent="-342900">
                        <a:buAutoNum type="arabicPeriod" startAt="4"/>
                      </a:pPr>
                      <a:endParaRPr lang="it-IT" sz="1600" b="0" i="1" kern="1200" dirty="0">
                        <a:solidFill>
                          <a:schemeClr val="dk1"/>
                        </a:solidFill>
                        <a:effectLst/>
                        <a:latin typeface="+mn-lt"/>
                        <a:ea typeface="+mn-ea"/>
                        <a:cs typeface="+mn-cs"/>
                      </a:endParaRPr>
                    </a:p>
                    <a:p>
                      <a:pPr marL="342900" lvl="0" indent="-342900">
                        <a:buAutoNum type="arabicPeriod" startAt="4"/>
                      </a:pPr>
                      <a:endParaRPr lang="it-IT" sz="1600" b="0" i="1" kern="1200" dirty="0">
                        <a:solidFill>
                          <a:schemeClr val="dk1"/>
                        </a:solidFill>
                        <a:effectLst/>
                        <a:latin typeface="+mn-lt"/>
                        <a:ea typeface="+mn-ea"/>
                        <a:cs typeface="+mn-cs"/>
                      </a:endParaRPr>
                    </a:p>
                    <a:p>
                      <a:pPr marL="342900" lvl="0" indent="-342900">
                        <a:buAutoNum type="arabicPeriod" startAt="6"/>
                      </a:pPr>
                      <a:r>
                        <a:rPr lang="it-IT" sz="1600" b="0" i="1" kern="1200" dirty="0">
                          <a:solidFill>
                            <a:schemeClr val="dk1"/>
                          </a:solidFill>
                          <a:effectLst/>
                          <a:latin typeface="+mn-lt"/>
                          <a:ea typeface="+mn-ea"/>
                          <a:cs typeface="+mn-cs"/>
                        </a:rPr>
                        <a:t>Il Sistema aggiorna i dati nel database e reindirizza l’utente alla pagina di visualizzazione delle info</a:t>
                      </a:r>
                    </a:p>
                    <a:p>
                      <a:pPr marL="342900" lvl="0" indent="-342900">
                        <a:buAutoNum type="arabicPeriod" startAt="6"/>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L’amministratore visiona le modifiche apportate.</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i="1" kern="50" dirty="0">
                          <a:effectLst/>
                          <a:latin typeface="+mn-lt"/>
                          <a:ea typeface="Lucida Sans Unicode" panose="020B0602030504020204" pitchFamily="34" charset="0"/>
                        </a:rPr>
                        <a:t>L’amministratore annulla la modifica.</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561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nvGraphicFramePr>
        <p:xfrm>
          <a:off x="2260601" y="1914939"/>
          <a:ext cx="8041860" cy="472440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56526">
                <a:tc>
                  <a:txBody>
                    <a:bodyPr/>
                    <a:lstStyle/>
                    <a:p>
                      <a:r>
                        <a:rPr lang="it-IT" dirty="0"/>
                        <a:t>ID</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UC_04</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56526">
                <a:tc>
                  <a:txBody>
                    <a:bodyPr/>
                    <a:lstStyle/>
                    <a:p>
                      <a:r>
                        <a:rPr lang="it-IT" dirty="0"/>
                        <a:t>Nome Scenario</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Modifica Proiezioni</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56526">
                <a:tc>
                  <a:txBody>
                    <a:bodyPr/>
                    <a:lstStyle/>
                    <a:p>
                      <a:r>
                        <a:rPr lang="it-IT" dirty="0"/>
                        <a:t>Attori Partecipanti</a:t>
                      </a:r>
                    </a:p>
                  </a:txBody>
                  <a:tcPr/>
                </a:tc>
                <a:tc>
                  <a:txBody>
                    <a:bodyPr/>
                    <a:lstStyle/>
                    <a:p>
                      <a:pPr>
                        <a:spcAft>
                          <a:spcPts val="0"/>
                        </a:spcAft>
                      </a:pPr>
                      <a:r>
                        <a:rPr lang="it-IT" sz="1600" b="0" i="1" kern="50">
                          <a:effectLst/>
                          <a:latin typeface="Times New Roman" panose="02020603050405020304" pitchFamily="18" charset="0"/>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950737">
                <a:tc>
                  <a:txBody>
                    <a:bodyPr/>
                    <a:lstStyle/>
                    <a:p>
                      <a:r>
                        <a:rPr lang="it-IT" dirty="0"/>
                        <a:t>Condizione di Entrata</a:t>
                      </a:r>
                    </a:p>
                  </a:txBody>
                  <a:tcPr/>
                </a:tc>
                <a:tc>
                  <a:txBody>
                    <a:bodyPr/>
                    <a:lstStyle/>
                    <a:p>
                      <a:pPr>
                        <a:spcAft>
                          <a:spcPts val="0"/>
                        </a:spcAft>
                      </a:pPr>
                      <a:r>
                        <a:rPr lang="it-IT" sz="1600" b="0" i="1" kern="50" dirty="0">
                          <a:effectLst/>
                          <a:latin typeface="Times New Roman" panose="02020603050405020304" pitchFamily="18" charset="0"/>
                          <a:ea typeface="Lucida Sans Unicode" panose="020B0602030504020204" pitchFamily="34" charset="0"/>
                        </a:rPr>
                        <a:t>L’amministratore accede ad una sezione del sito, non reperibile 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84815">
                <a:tc>
                  <a:txBody>
                    <a:bodyPr/>
                    <a:lstStyle/>
                    <a:p>
                      <a:r>
                        <a:rPr lang="it-IT" sz="1800" b="1" dirty="0"/>
                        <a:t>Flusso di Eventi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0" kern="1200" dirty="0">
                          <a:solidFill>
                            <a:schemeClr val="dk1"/>
                          </a:solidFill>
                          <a:effectLst/>
                          <a:latin typeface="+mn-lt"/>
                          <a:ea typeface="+mn-ea"/>
                          <a:cs typeface="+mn-cs"/>
                        </a:rPr>
                        <a:t>Amministratore: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600" b="0" i="0" kern="1200" dirty="0">
                        <a:solidFill>
                          <a:schemeClr val="dk1"/>
                        </a:solidFill>
                        <a:effectLst/>
                        <a:latin typeface="+mn-lt"/>
                        <a:ea typeface="+mn-ea"/>
                        <a:cs typeface="+mn-cs"/>
                      </a:endParaRPr>
                    </a:p>
                    <a:p>
                      <a:pPr marL="342900" lvl="0" indent="-342900">
                        <a:buFont typeface="+mj-lt"/>
                        <a:buAutoNum type="arabicPeriod"/>
                      </a:pPr>
                      <a:r>
                        <a:rPr lang="it-IT" sz="1600" b="0" i="0" kern="1200" dirty="0">
                          <a:solidFill>
                            <a:schemeClr val="dk1"/>
                          </a:solidFill>
                          <a:effectLst/>
                          <a:latin typeface="+mn-lt"/>
                          <a:ea typeface="+mn-ea"/>
                          <a:cs typeface="+mn-cs"/>
                        </a:rPr>
                        <a:t>L’amministratore clicca sul bottone, con sopra un’immagine di una matita, accanto alla locandina del film che vuole modificare.</a:t>
                      </a:r>
                    </a:p>
                    <a:p>
                      <a:r>
                        <a:rPr lang="it-IT" sz="1600" b="0" i="0" kern="1200" dirty="0">
                          <a:solidFill>
                            <a:schemeClr val="dk1"/>
                          </a:solidFill>
                          <a:effectLst/>
                          <a:latin typeface="+mn-lt"/>
                          <a:ea typeface="+mn-ea"/>
                          <a:cs typeface="+mn-cs"/>
                        </a:rPr>
                        <a:t> </a:t>
                      </a:r>
                    </a:p>
                    <a:p>
                      <a:endParaRPr lang="it-IT" sz="16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kern="1200" dirty="0">
                          <a:solidFill>
                            <a:schemeClr val="dk1"/>
                          </a:solidFill>
                          <a:effectLst/>
                          <a:latin typeface="+mn-lt"/>
                          <a:ea typeface="+mn-ea"/>
                          <a:cs typeface="+mn-cs"/>
                        </a:rPr>
                        <a:t>Sistema:</a:t>
                      </a:r>
                      <a:endParaRPr lang="it-IT" sz="1600" kern="1200" dirty="0">
                        <a:solidFill>
                          <a:schemeClr val="dk1"/>
                        </a:solidFill>
                        <a:effectLst/>
                        <a:latin typeface="+mn-lt"/>
                        <a:ea typeface="+mn-ea"/>
                        <a:cs typeface="+mn-cs"/>
                      </a:endParaRPr>
                    </a:p>
                    <a:p>
                      <a:endParaRPr lang="it-IT" dirty="0"/>
                    </a:p>
                    <a:p>
                      <a:endParaRPr lang="it-IT" dirty="0"/>
                    </a:p>
                    <a:p>
                      <a:endParaRPr lang="it-IT" dirty="0"/>
                    </a:p>
                    <a:p>
                      <a:endParaRPr lang="it-IT" dirty="0"/>
                    </a:p>
                    <a:p>
                      <a:pPr marL="342900" lvl="0" indent="-342900">
                        <a:buAutoNum type="arabicPeriod" startAt="2"/>
                      </a:pPr>
                      <a:r>
                        <a:rPr lang="it-IT" sz="1600" b="0" i="1" kern="1200" dirty="0">
                          <a:solidFill>
                            <a:schemeClr val="dk1"/>
                          </a:solidFill>
                          <a:effectLst/>
                          <a:latin typeface="+mn-lt"/>
                          <a:ea typeface="+mn-ea"/>
                          <a:cs typeface="+mn-cs"/>
                        </a:rPr>
                        <a:t>Il Sistema reindirizza l’amministratore su una pagina apposita per la modifica.</a:t>
                      </a:r>
                    </a:p>
                    <a:p>
                      <a:pPr marL="0" lvl="0" indent="0">
                        <a:buNone/>
                      </a:pPr>
                      <a:endParaRPr lang="it-IT" sz="1600" b="0" i="1" kern="1200" dirty="0">
                        <a:solidFill>
                          <a:schemeClr val="dk1"/>
                        </a:solidFill>
                        <a:effectLst/>
                        <a:latin typeface="+mn-lt"/>
                        <a:ea typeface="+mn-ea"/>
                        <a:cs typeface="+mn-cs"/>
                      </a:endParaRP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413278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18159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98579994"/>
              </p:ext>
            </p:extLst>
          </p:nvPr>
        </p:nvGraphicFramePr>
        <p:xfrm>
          <a:off x="2075071" y="2121010"/>
          <a:ext cx="8041860" cy="374904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0730">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UC_07</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20730">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Log-out</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0730">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855279">
                <a:tc>
                  <a:txBody>
                    <a:bodyPr/>
                    <a:lstStyle/>
                    <a:p>
                      <a:r>
                        <a:rPr lang="it-IT" dirty="0"/>
                        <a:t>Condizione di Entrata</a:t>
                      </a:r>
                    </a:p>
                  </a:txBody>
                  <a:tcPr/>
                </a:tc>
                <a:tc>
                  <a:txBody>
                    <a:bodyPr/>
                    <a:lstStyle/>
                    <a:p>
                      <a:pPr>
                        <a:spcAft>
                          <a:spcPts val="0"/>
                        </a:spcAft>
                      </a:pPr>
                      <a:r>
                        <a:rPr lang="it-IT" sz="1600" b="0" i="1" kern="50" dirty="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1470012">
                <a:tc>
                  <a:txBody>
                    <a:bodyPr/>
                    <a:lstStyle/>
                    <a:p>
                      <a:r>
                        <a:rPr lang="it-IT" sz="1800" b="0" dirty="0"/>
                        <a:t>Flusso di Eventi</a:t>
                      </a:r>
                    </a:p>
                  </a:txBody>
                  <a:tcPr/>
                </a:tc>
                <a:tc>
                  <a:txBody>
                    <a:bodyPr/>
                    <a:lstStyle/>
                    <a:p>
                      <a:pPr>
                        <a:spcAft>
                          <a:spcPts val="0"/>
                        </a:spcAft>
                      </a:pPr>
                      <a:r>
                        <a:rPr lang="it-IT" sz="1600" b="1" kern="50" dirty="0">
                          <a:effectLst/>
                          <a:latin typeface="+mn-lt"/>
                          <a:ea typeface="Lucida Sans Unicode" panose="020B0602030504020204" pitchFamily="34" charset="0"/>
                        </a:rPr>
                        <a:t>Amministratore:</a:t>
                      </a:r>
                    </a:p>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p>
                      <a:pPr marL="342900" lvl="0" indent="-342900">
                        <a:spcAft>
                          <a:spcPts val="0"/>
                        </a:spcAft>
                        <a:buFont typeface="+mj-lt"/>
                        <a:buAutoNum type="arabicParenR"/>
                      </a:pPr>
                      <a:r>
                        <a:rPr lang="it-IT" sz="1600" i="1" kern="50" dirty="0">
                          <a:effectLst/>
                          <a:latin typeface="+mn-lt"/>
                          <a:ea typeface="Lucida Sans Unicode" panose="020B0602030504020204" pitchFamily="34" charset="0"/>
                        </a:rPr>
                        <a:t>L’amministratore clicca sul bottone “Esci’’</a:t>
                      </a:r>
                    </a:p>
                  </a:txBody>
                  <a:tcPr marL="68580" marR="68580" marT="0" marB="0"/>
                </a:tc>
                <a:tc>
                  <a:txBody>
                    <a:bodyPr/>
                    <a:lstStyle/>
                    <a:p>
                      <a:r>
                        <a:rPr lang="it-IT" sz="1800" b="1" kern="1200" dirty="0">
                          <a:solidFill>
                            <a:schemeClr val="dk1"/>
                          </a:solidFill>
                          <a:effectLst/>
                          <a:latin typeface="+mn-lt"/>
                          <a:ea typeface="+mn-ea"/>
                          <a:cs typeface="+mn-cs"/>
                        </a:rPr>
                        <a:t>Sistema:</a:t>
                      </a:r>
                      <a:endParaRPr lang="it-IT" sz="1800" kern="1200" dirty="0">
                        <a:solidFill>
                          <a:schemeClr val="dk1"/>
                        </a:solidFill>
                        <a:effectLst/>
                        <a:latin typeface="+mn-lt"/>
                        <a:ea typeface="+mn-ea"/>
                        <a:cs typeface="+mn-cs"/>
                      </a:endParaRPr>
                    </a:p>
                    <a:p>
                      <a:r>
                        <a:rPr lang="it-IT" sz="1800" b="1" kern="1200" dirty="0">
                          <a:solidFill>
                            <a:schemeClr val="dk1"/>
                          </a:solidFill>
                          <a:effectLst/>
                          <a:latin typeface="+mn-lt"/>
                          <a:ea typeface="+mn-ea"/>
                          <a:cs typeface="+mn-cs"/>
                        </a:rPr>
                        <a:t> </a:t>
                      </a:r>
                      <a:endParaRPr lang="it-IT" sz="1800" kern="1200" dirty="0">
                        <a:solidFill>
                          <a:schemeClr val="dk1"/>
                        </a:solidFill>
                        <a:effectLst/>
                        <a:latin typeface="+mn-lt"/>
                        <a:ea typeface="+mn-ea"/>
                        <a:cs typeface="+mn-cs"/>
                      </a:endParaRPr>
                    </a:p>
                    <a:p>
                      <a:r>
                        <a:rPr lang="it-IT" sz="1800" b="1" kern="1200" dirty="0">
                          <a:solidFill>
                            <a:schemeClr val="dk1"/>
                          </a:solidFill>
                          <a:effectLst/>
                          <a:latin typeface="+mn-lt"/>
                          <a:ea typeface="+mn-ea"/>
                          <a:cs typeface="+mn-cs"/>
                        </a:rPr>
                        <a:t> </a:t>
                      </a:r>
                      <a:endParaRPr lang="it-IT" sz="1800" kern="1200" dirty="0">
                        <a:solidFill>
                          <a:schemeClr val="dk1"/>
                        </a:solidFill>
                        <a:effectLst/>
                        <a:latin typeface="+mn-lt"/>
                        <a:ea typeface="+mn-ea"/>
                        <a:cs typeface="+mn-cs"/>
                      </a:endParaRPr>
                    </a:p>
                    <a:p>
                      <a:r>
                        <a:rPr lang="it-IT" sz="1800" b="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pPr marL="342900" indent="-342900">
                        <a:buAutoNum type="arabicPeriod" startAt="2"/>
                      </a:pPr>
                      <a:r>
                        <a:rPr lang="it-IT" sz="1600" i="1" kern="1200" dirty="0">
                          <a:solidFill>
                            <a:schemeClr val="dk1"/>
                          </a:solidFill>
                          <a:effectLst/>
                          <a:latin typeface="+mn-lt"/>
                          <a:ea typeface="+mn-ea"/>
                          <a:cs typeface="+mn-cs"/>
                        </a:rPr>
                        <a:t>Il Sistema mostra a video la home del sito</a:t>
                      </a: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18661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239617"/>
            <a:ext cx="9772650" cy="299499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313525970"/>
              </p:ext>
            </p:extLst>
          </p:nvPr>
        </p:nvGraphicFramePr>
        <p:xfrm>
          <a:off x="2032001" y="3087203"/>
          <a:ext cx="8127999" cy="1288001"/>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Non è più possibile fare operazioni da amministratore.</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364881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3974049687"/>
              </p:ext>
            </p:extLst>
          </p:nvPr>
        </p:nvGraphicFramePr>
        <p:xfrm>
          <a:off x="2260601" y="1914939"/>
          <a:ext cx="8041860" cy="4667480"/>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24355">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UC_19</a:t>
                      </a:r>
                    </a:p>
                  </a:txBody>
                  <a:tcPr marL="68580" marR="68580" marT="0" marB="0"/>
                </a:tc>
                <a:tc>
                  <a:txBody>
                    <a:bodyPr/>
                    <a:lstStyle/>
                    <a:p>
                      <a:endParaRPr lang="it-IT" dirty="0"/>
                    </a:p>
                  </a:txBody>
                  <a:tcPr/>
                </a:tc>
                <a:extLst>
                  <a:ext uri="{0D108BD9-81ED-4DB2-BD59-A6C34878D82A}">
                    <a16:rowId xmlns:a16="http://schemas.microsoft.com/office/drawing/2014/main" val="519865366"/>
                  </a:ext>
                </a:extLst>
              </a:tr>
              <a:tr h="324355">
                <a:tc>
                  <a:txBody>
                    <a:bodyPr/>
                    <a:lstStyle/>
                    <a:p>
                      <a:r>
                        <a:rPr lang="it-IT" dirty="0"/>
                        <a:t>Nome Scenario</a:t>
                      </a:r>
                    </a:p>
                  </a:txBody>
                  <a:tcPr/>
                </a:tc>
                <a:tc>
                  <a:txBody>
                    <a:bodyPr/>
                    <a:lstStyle/>
                    <a:p>
                      <a:pPr>
                        <a:spcAft>
                          <a:spcPts val="0"/>
                        </a:spcAft>
                      </a:pPr>
                      <a:r>
                        <a:rPr lang="it-IT" sz="1600" b="0" i="1" kern="50">
                          <a:effectLst/>
                          <a:latin typeface="+mn-lt"/>
                          <a:ea typeface="Lucida Sans Unicode" panose="020B0602030504020204" pitchFamily="34" charset="0"/>
                        </a:rPr>
                        <a:t>Ricerca Film(Nome)</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3116998115"/>
                  </a:ext>
                </a:extLst>
              </a:tr>
              <a:tr h="324355">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341848738"/>
                  </a:ext>
                </a:extLst>
              </a:tr>
              <a:tr h="864947">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endParaRPr lang="it-IT" dirty="0"/>
                    </a:p>
                  </a:txBody>
                  <a:tcPr/>
                </a:tc>
                <a:extLst>
                  <a:ext uri="{0D108BD9-81ED-4DB2-BD59-A6C34878D82A}">
                    <a16:rowId xmlns:a16="http://schemas.microsoft.com/office/drawing/2014/main" val="2519614082"/>
                  </a:ext>
                </a:extLst>
              </a:tr>
              <a:tr h="2594840">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Amministratore: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L’amministratore clicca sulla barra di ricerca la quale diventa editabile e digita sulla barra il titolo del film che gli interessa.</a:t>
                      </a:r>
                    </a:p>
                  </a:txBody>
                  <a:tcPr marL="68580" marR="68580" marT="0" marB="0"/>
                </a:tc>
                <a:tc>
                  <a:txBody>
                    <a:bodyPr/>
                    <a:lstStyle/>
                    <a:p>
                      <a:r>
                        <a:rPr lang="it-IT" sz="1600" b="1" i="0" kern="1200" dirty="0">
                          <a:solidFill>
                            <a:schemeClr val="dk1"/>
                          </a:solidFill>
                          <a:effectLst/>
                          <a:latin typeface="+mn-lt"/>
                          <a:ea typeface="+mn-ea"/>
                          <a:cs typeface="+mn-cs"/>
                        </a:rPr>
                        <a:t>Sistema:</a:t>
                      </a:r>
                      <a:endParaRPr lang="it-IT" sz="1600" i="0"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endParaRPr lang="it-IT" sz="1600" i="1" kern="1200" dirty="0">
                        <a:solidFill>
                          <a:schemeClr val="dk1"/>
                        </a:solidFill>
                        <a:effectLst/>
                        <a:latin typeface="+mn-lt"/>
                        <a:ea typeface="+mn-ea"/>
                        <a:cs typeface="+mn-cs"/>
                      </a:endParaRPr>
                    </a:p>
                    <a:p>
                      <a:r>
                        <a:rPr lang="it-IT" sz="1600" b="1" i="1" kern="1200" dirty="0">
                          <a:solidFill>
                            <a:schemeClr val="dk1"/>
                          </a:solidFill>
                          <a:effectLst/>
                          <a:latin typeface="+mn-lt"/>
                          <a:ea typeface="+mn-ea"/>
                          <a:cs typeface="+mn-cs"/>
                        </a:rPr>
                        <a:t> </a:t>
                      </a:r>
                    </a:p>
                    <a:p>
                      <a:endParaRPr lang="it-IT" sz="1600" b="1" i="1" kern="1200" dirty="0">
                        <a:solidFill>
                          <a:schemeClr val="dk1"/>
                        </a:solidFill>
                        <a:effectLst/>
                        <a:latin typeface="+mn-lt"/>
                        <a:ea typeface="+mn-ea"/>
                        <a:cs typeface="+mn-cs"/>
                      </a:endParaRPr>
                    </a:p>
                    <a:p>
                      <a:endParaRPr lang="it-IT" sz="1600" i="1" kern="1200" dirty="0">
                        <a:solidFill>
                          <a:schemeClr val="dk1"/>
                        </a:solidFill>
                        <a:effectLst/>
                        <a:latin typeface="+mn-lt"/>
                        <a:ea typeface="+mn-ea"/>
                        <a:cs typeface="+mn-cs"/>
                      </a:endParaRPr>
                    </a:p>
                    <a:p>
                      <a:pPr marL="342900" indent="-342900">
                        <a:buAutoNum type="arabicPeriod" startAt="2"/>
                      </a:pPr>
                      <a:r>
                        <a:rPr lang="it-IT" sz="1600" i="1" kern="1200" dirty="0">
                          <a:solidFill>
                            <a:schemeClr val="dk1"/>
                          </a:solidFill>
                          <a:effectLst/>
                          <a:latin typeface="+mn-lt"/>
                          <a:ea typeface="+mn-ea"/>
                          <a:cs typeface="+mn-cs"/>
                        </a:rPr>
                        <a:t>Il Sistema mostra a video il risultato della ricerca</a:t>
                      </a:r>
                    </a:p>
                  </a:txBody>
                  <a:tcPr/>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278446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2239617"/>
            <a:ext cx="9772650" cy="299499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902503244"/>
              </p:ext>
            </p:extLst>
          </p:nvPr>
        </p:nvGraphicFramePr>
        <p:xfrm>
          <a:off x="2032001" y="3087203"/>
          <a:ext cx="8127999" cy="11129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L’amministratore ha trovato il film</a:t>
                      </a:r>
                    </a:p>
                  </a:txBody>
                  <a:tcPr marL="68580" marR="68580" marT="0" marB="0"/>
                </a:tc>
                <a:tc>
                  <a:txBody>
                    <a:bodyPr/>
                    <a:lstStyle/>
                    <a:p>
                      <a:endParaRPr lang="it-IT" dirty="0"/>
                    </a:p>
                  </a:txBody>
                  <a:tcPr/>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tc>
                  <a:txBody>
                    <a:bodyPr/>
                    <a:lstStyle/>
                    <a:p>
                      <a:endParaRPr lang="it-IT" dirty="0"/>
                    </a:p>
                  </a:txBody>
                  <a:tcPr/>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171104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51722"/>
            <a:ext cx="9772650" cy="528761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Scenari: </a:t>
            </a:r>
            <a:r>
              <a:rPr lang="it-IT" sz="2800" b="1" dirty="0"/>
              <a:t>Lato gestore</a:t>
            </a:r>
          </a:p>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1220231586"/>
              </p:ext>
            </p:extLst>
          </p:nvPr>
        </p:nvGraphicFramePr>
        <p:xfrm>
          <a:off x="2260601" y="1914939"/>
          <a:ext cx="8041860" cy="4633028"/>
        </p:xfrm>
        <a:graphic>
          <a:graphicData uri="http://schemas.openxmlformats.org/drawingml/2006/table">
            <a:tbl>
              <a:tblPr firstRow="1" bandRow="1">
                <a:tableStyleId>{0505E3EF-67EA-436B-97B2-0124C06EBD24}</a:tableStyleId>
              </a:tblPr>
              <a:tblGrid>
                <a:gridCol w="2680620">
                  <a:extLst>
                    <a:ext uri="{9D8B030D-6E8A-4147-A177-3AD203B41FA5}">
                      <a16:colId xmlns:a16="http://schemas.microsoft.com/office/drawing/2014/main" val="3877074900"/>
                    </a:ext>
                  </a:extLst>
                </a:gridCol>
                <a:gridCol w="2680620">
                  <a:extLst>
                    <a:ext uri="{9D8B030D-6E8A-4147-A177-3AD203B41FA5}">
                      <a16:colId xmlns:a16="http://schemas.microsoft.com/office/drawing/2014/main" val="2654908316"/>
                    </a:ext>
                  </a:extLst>
                </a:gridCol>
                <a:gridCol w="2680620">
                  <a:extLst>
                    <a:ext uri="{9D8B030D-6E8A-4147-A177-3AD203B41FA5}">
                      <a16:colId xmlns:a16="http://schemas.microsoft.com/office/drawing/2014/main" val="4199220285"/>
                    </a:ext>
                  </a:extLst>
                </a:gridCol>
              </a:tblGrid>
              <a:tr h="349144">
                <a:tc>
                  <a:txBody>
                    <a:bodyPr/>
                    <a:lstStyle/>
                    <a:p>
                      <a:r>
                        <a:rPr lang="it-IT" dirty="0"/>
                        <a:t>ID</a:t>
                      </a:r>
                    </a:p>
                  </a:txBody>
                  <a:tcPr/>
                </a:tc>
                <a:tc>
                  <a:txBody>
                    <a:bodyPr/>
                    <a:lstStyle/>
                    <a:p>
                      <a:pPr>
                        <a:spcAft>
                          <a:spcPts val="0"/>
                        </a:spcAft>
                      </a:pPr>
                      <a:r>
                        <a:rPr lang="it-IT" sz="1600" b="0" i="1" kern="50" dirty="0">
                          <a:effectLst/>
                          <a:latin typeface="+mn-lt"/>
                          <a:ea typeface="Lucida Sans Unicode" panose="020B0602030504020204" pitchFamily="34" charset="0"/>
                        </a:rPr>
                        <a:t>UC_09</a:t>
                      </a:r>
                    </a:p>
                  </a:txBody>
                  <a:tcPr marL="68580" marR="68580" marT="0" marB="0"/>
                </a:tc>
                <a:tc>
                  <a:txBody>
                    <a:bodyPr/>
                    <a:lstStyle/>
                    <a:p>
                      <a:pPr>
                        <a:spcAft>
                          <a:spcPts val="0"/>
                        </a:spcAft>
                      </a:pPr>
                      <a:r>
                        <a:rPr lang="it-IT" sz="1200" kern="50" dirty="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349144">
                <a:tc>
                  <a:txBody>
                    <a:bodyPr/>
                    <a:lstStyle/>
                    <a:p>
                      <a:r>
                        <a:rPr lang="it-IT" dirty="0"/>
                        <a:t>Nome Scenario</a:t>
                      </a:r>
                    </a:p>
                  </a:txBody>
                  <a:tcPr/>
                </a:tc>
                <a:tc>
                  <a:txBody>
                    <a:bodyPr/>
                    <a:lstStyle/>
                    <a:p>
                      <a:pPr>
                        <a:spcAft>
                          <a:spcPts val="0"/>
                        </a:spcAft>
                      </a:pPr>
                      <a:r>
                        <a:rPr lang="it-IT" sz="1600" b="0" i="1" kern="50" dirty="0">
                          <a:effectLst/>
                          <a:latin typeface="+mn-lt"/>
                          <a:ea typeface="Lucida Sans Unicode" panose="020B0602030504020204" pitchFamily="34" charset="0"/>
                        </a:rPr>
                        <a:t>Ricerca Film(Categoria)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349144">
                <a:tc>
                  <a:txBody>
                    <a:bodyPr/>
                    <a:lstStyle/>
                    <a:p>
                      <a:r>
                        <a:rPr lang="it-IT" dirty="0"/>
                        <a:t>Attori Partecipanti</a:t>
                      </a:r>
                    </a:p>
                  </a:txBody>
                  <a:tcPr/>
                </a:tc>
                <a:tc>
                  <a:txBody>
                    <a:bodyPr/>
                    <a:lstStyle/>
                    <a:p>
                      <a:pPr>
                        <a:spcAft>
                          <a:spcPts val="0"/>
                        </a:spcAft>
                      </a:pPr>
                      <a:r>
                        <a:rPr lang="it-IT" sz="1600" b="0" i="1" kern="50">
                          <a:effectLst/>
                          <a:latin typeface="+mn-lt"/>
                          <a:ea typeface="Lucida Sans Unicode" panose="020B0602030504020204" pitchFamily="34" charset="0"/>
                        </a:rPr>
                        <a:t>Amministratore, Sistema.</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r h="931050">
                <a:tc>
                  <a:txBody>
                    <a:bodyPr/>
                    <a:lstStyle/>
                    <a:p>
                      <a:r>
                        <a:rPr lang="it-IT" dirty="0"/>
                        <a:t>Condizione di Entrata</a:t>
                      </a:r>
                    </a:p>
                  </a:txBody>
                  <a:tcPr/>
                </a:tc>
                <a:tc>
                  <a:txBody>
                    <a:bodyPr/>
                    <a:lstStyle/>
                    <a:p>
                      <a:pPr>
                        <a:spcAft>
                          <a:spcPts val="0"/>
                        </a:spcAft>
                      </a:pPr>
                      <a:r>
                        <a:rPr lang="it-IT" sz="1600" b="0" i="1" kern="50">
                          <a:effectLst/>
                          <a:latin typeface="+mn-lt"/>
                          <a:ea typeface="Lucida Sans Unicode" panose="020B0602030504020204" pitchFamily="34" charset="0"/>
                        </a:rPr>
                        <a:t>L’amministratore accede ad una sezione del sito, non reperibile da un utente, tramite il browser.</a:t>
                      </a:r>
                    </a:p>
                  </a:txBody>
                  <a:tcPr marL="68580" marR="68580" marT="0" marB="0"/>
                </a:tc>
                <a:tc>
                  <a:txBody>
                    <a:bodyPr/>
                    <a:lstStyle/>
                    <a:p>
                      <a:pPr>
                        <a:spcAft>
                          <a:spcPts val="0"/>
                        </a:spcAft>
                      </a:pPr>
                      <a:r>
                        <a:rPr lang="it-IT" sz="1200" kern="50">
                          <a:effectLst/>
                          <a:latin typeface="Times New Roman" panose="02020603050405020304" pitchFamily="18" charset="0"/>
                          <a:ea typeface="Lucida Sans Unicode" panose="020B0602030504020204" pitchFamily="34" charset="0"/>
                        </a:rPr>
                        <a:t> </a:t>
                      </a:r>
                    </a:p>
                  </a:txBody>
                  <a:tcPr marL="68580" marR="68580" marT="0" marB="0"/>
                </a:tc>
                <a:extLst>
                  <a:ext uri="{0D108BD9-81ED-4DB2-BD59-A6C34878D82A}">
                    <a16:rowId xmlns:a16="http://schemas.microsoft.com/office/drawing/2014/main" val="2519614082"/>
                  </a:ext>
                </a:extLst>
              </a:tr>
              <a:tr h="2560388">
                <a:tc>
                  <a:txBody>
                    <a:bodyPr/>
                    <a:lstStyle/>
                    <a:p>
                      <a:r>
                        <a:rPr lang="it-IT" sz="1800" b="1" dirty="0"/>
                        <a:t>Flusso di Eventi</a:t>
                      </a:r>
                    </a:p>
                  </a:txBody>
                  <a:tcPr/>
                </a:tc>
                <a:tc>
                  <a:txBody>
                    <a:bodyPr/>
                    <a:lstStyle/>
                    <a:p>
                      <a:pPr>
                        <a:spcAft>
                          <a:spcPts val="0"/>
                        </a:spcAft>
                      </a:pPr>
                      <a:r>
                        <a:rPr lang="it-IT" sz="1600" b="1" i="0" kern="50" dirty="0">
                          <a:effectLst/>
                          <a:latin typeface="+mn-lt"/>
                          <a:ea typeface="Lucida Sans Unicode" panose="020B0602030504020204" pitchFamily="34" charset="0"/>
                        </a:rPr>
                        <a:t>Utente:</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eriod"/>
                      </a:pPr>
                      <a:r>
                        <a:rPr lang="it-IT" sz="1600" b="0" i="1" kern="50" dirty="0">
                          <a:effectLst/>
                          <a:latin typeface="+mn-lt"/>
                          <a:ea typeface="Lucida Sans Unicode" panose="020B0602030504020204" pitchFamily="34" charset="0"/>
                        </a:rPr>
                        <a:t>L’amministratore clicca sulla voce “Elenco proiezioni” che visualizza un menu a tendina elencando le categorie </a:t>
                      </a:r>
                    </a:p>
                    <a:p>
                      <a:pPr marL="342900" lvl="0" indent="-342900">
                        <a:spcAft>
                          <a:spcPts val="0"/>
                        </a:spcAft>
                        <a:buFont typeface="+mj-lt"/>
                        <a:buAutoNum type="arabicPeriod"/>
                      </a:pP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1" kern="50" dirty="0">
                          <a:effectLst/>
                          <a:latin typeface="+mn-lt"/>
                          <a:ea typeface="Lucida Sans Unicode" panose="020B0602030504020204" pitchFamily="34" charset="0"/>
                        </a:rPr>
                        <a:t>Sistema:</a:t>
                      </a:r>
                      <a:endParaRPr lang="it-IT" sz="1600" kern="50" dirty="0">
                        <a:effectLst/>
                        <a:latin typeface="+mn-lt"/>
                        <a:ea typeface="Lucida Sans Unicode" panose="020B0602030504020204" pitchFamily="34" charset="0"/>
                      </a:endParaRPr>
                    </a:p>
                    <a:p>
                      <a:pPr>
                        <a:spcAft>
                          <a:spcPts val="0"/>
                        </a:spcAft>
                      </a:pPr>
                      <a:r>
                        <a:rPr lang="it-IT" sz="1600" b="1" kern="50" dirty="0">
                          <a:effectLst/>
                          <a:latin typeface="+mn-lt"/>
                          <a:ea typeface="Lucida Sans Unicode" panose="020B0602030504020204" pitchFamily="34" charset="0"/>
                        </a:rPr>
                        <a:t> </a:t>
                      </a:r>
                      <a:endParaRPr lang="it-IT" sz="1600" kern="50" dirty="0">
                        <a:effectLst/>
                        <a:latin typeface="+mn-lt"/>
                        <a:ea typeface="Lucida Sans Unicode" panose="020B0602030504020204" pitchFamily="34" charset="0"/>
                      </a:endParaRPr>
                    </a:p>
                    <a:p>
                      <a:pPr>
                        <a:spcAft>
                          <a:spcPts val="0"/>
                        </a:spcAft>
                      </a:pPr>
                      <a:r>
                        <a:rPr lang="it-IT" sz="1600" b="1" kern="50" dirty="0">
                          <a:effectLst/>
                          <a:latin typeface="+mn-lt"/>
                          <a:ea typeface="Lucida Sans Unicode" panose="020B0602030504020204" pitchFamily="34" charset="0"/>
                        </a:rPr>
                        <a:t> </a:t>
                      </a:r>
                      <a:endParaRPr lang="it-IT" sz="1600" kern="50" dirty="0">
                        <a:effectLst/>
                        <a:latin typeface="+mn-lt"/>
                        <a:ea typeface="Lucida Sans Unicode" panose="020B0602030504020204" pitchFamily="34" charset="0"/>
                      </a:endParaRPr>
                    </a:p>
                    <a:p>
                      <a:pPr>
                        <a:spcAft>
                          <a:spcPts val="0"/>
                        </a:spcAft>
                      </a:pPr>
                      <a:r>
                        <a:rPr lang="it-IT" sz="1600" kern="50" dirty="0">
                          <a:effectLst/>
                          <a:latin typeface="+mn-lt"/>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650031930"/>
                  </a:ext>
                </a:extLst>
              </a:tr>
            </a:tbl>
          </a:graphicData>
        </a:graphic>
      </p:graphicFrame>
    </p:spTree>
    <p:extLst>
      <p:ext uri="{BB962C8B-B14F-4D97-AF65-F5344CB8AC3E}">
        <p14:creationId xmlns:p14="http://schemas.microsoft.com/office/powerpoint/2010/main" val="335472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Modelli di Sistema</a:t>
            </a:r>
            <a:endParaRPr lang="it-IT" dirty="0"/>
          </a:p>
        </p:txBody>
      </p:sp>
      <p:sp>
        <p:nvSpPr>
          <p:cNvPr id="4" name="Sottotitolo 2"/>
          <p:cNvSpPr txBox="1">
            <a:spLocks/>
          </p:cNvSpPr>
          <p:nvPr/>
        </p:nvSpPr>
        <p:spPr>
          <a:xfrm>
            <a:off x="1209676" y="1378226"/>
            <a:ext cx="9772650" cy="516834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 </a:t>
            </a:r>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5" name="Tabella 4"/>
          <p:cNvGraphicFramePr>
            <a:graphicFrameLocks noGrp="1"/>
          </p:cNvGraphicFramePr>
          <p:nvPr>
            <p:extLst>
              <p:ext uri="{D42A27DB-BD31-4B8C-83A1-F6EECF244321}">
                <p14:modId xmlns:p14="http://schemas.microsoft.com/office/powerpoint/2010/main" val="631662161"/>
              </p:ext>
            </p:extLst>
          </p:nvPr>
        </p:nvGraphicFramePr>
        <p:xfrm>
          <a:off x="2191027" y="2034318"/>
          <a:ext cx="8127999" cy="3246562"/>
        </p:xfrm>
        <a:graphic>
          <a:graphicData uri="http://schemas.openxmlformats.org/drawingml/2006/table">
            <a:tbl>
              <a:tblPr firstRow="1" bandRow="1">
                <a:tableStyleId>{0505E3EF-67EA-436B-97B2-0124C06EBD24}</a:tableStyleId>
              </a:tblPr>
              <a:tblGrid>
                <a:gridCol w="2709333">
                  <a:extLst>
                    <a:ext uri="{9D8B030D-6E8A-4147-A177-3AD203B41FA5}">
                      <a16:colId xmlns:a16="http://schemas.microsoft.com/office/drawing/2014/main" val="3877074900"/>
                    </a:ext>
                  </a:extLst>
                </a:gridCol>
                <a:gridCol w="2709333">
                  <a:extLst>
                    <a:ext uri="{9D8B030D-6E8A-4147-A177-3AD203B41FA5}">
                      <a16:colId xmlns:a16="http://schemas.microsoft.com/office/drawing/2014/main" val="2654908316"/>
                    </a:ext>
                  </a:extLst>
                </a:gridCol>
                <a:gridCol w="2709333">
                  <a:extLst>
                    <a:ext uri="{9D8B030D-6E8A-4147-A177-3AD203B41FA5}">
                      <a16:colId xmlns:a16="http://schemas.microsoft.com/office/drawing/2014/main" val="1801969471"/>
                    </a:ext>
                  </a:extLst>
                </a:gridCol>
              </a:tblGrid>
              <a:tr h="569180">
                <a:tc>
                  <a:txBody>
                    <a:bodyPr/>
                    <a:lstStyle/>
                    <a:p>
                      <a:endParaRPr lang="it-IT" sz="1800" b="1" dirty="0"/>
                    </a:p>
                  </a:txBody>
                  <a:tcPr/>
                </a:tc>
                <a:tc>
                  <a:txBody>
                    <a:bodyPr/>
                    <a:lstStyle/>
                    <a:p>
                      <a:pPr marL="342900" lvl="0" indent="-342900">
                        <a:buAutoNum type="arabicPeriod" startAt="2"/>
                      </a:pPr>
                      <a:r>
                        <a:rPr lang="it-IT" sz="1600" b="0" i="1" kern="1200" dirty="0">
                          <a:solidFill>
                            <a:schemeClr val="dk1"/>
                          </a:solidFill>
                          <a:effectLst/>
                          <a:latin typeface="+mn-lt"/>
                          <a:ea typeface="+mn-ea"/>
                          <a:cs typeface="+mn-cs"/>
                        </a:rPr>
                        <a:t>L’amministratore clicca sulla Categorie che gli interessa;</a:t>
                      </a:r>
                    </a:p>
                    <a:p>
                      <a:r>
                        <a:rPr lang="it-IT" sz="1600" b="0" i="1" kern="1200" dirty="0">
                          <a:solidFill>
                            <a:schemeClr val="dk1"/>
                          </a:solidFill>
                          <a:effectLst/>
                          <a:latin typeface="+mn-lt"/>
                          <a:ea typeface="+mn-ea"/>
                          <a:cs typeface="+mn-cs"/>
                        </a:rPr>
                        <a:t> </a:t>
                      </a:r>
                    </a:p>
                    <a:p>
                      <a:endParaRPr lang="it-IT" sz="1600" b="0" i="1" kern="1200" dirty="0">
                        <a:solidFill>
                          <a:schemeClr val="dk1"/>
                        </a:solidFill>
                        <a:effectLst/>
                        <a:latin typeface="+mn-lt"/>
                        <a:ea typeface="+mn-ea"/>
                        <a:cs typeface="+mn-cs"/>
                      </a:endParaRPr>
                    </a:p>
                    <a:p>
                      <a:endParaRPr lang="it-IT" sz="1600" b="0" i="1" kern="1200" dirty="0">
                        <a:solidFill>
                          <a:schemeClr val="dk1"/>
                        </a:solidFill>
                        <a:effectLst/>
                        <a:latin typeface="+mn-lt"/>
                        <a:ea typeface="+mn-ea"/>
                        <a:cs typeface="+mn-cs"/>
                      </a:endParaRPr>
                    </a:p>
                    <a:p>
                      <a:pPr marL="342900" indent="-342900">
                        <a:buAutoNum type="arabicPeriod" startAt="4"/>
                      </a:pPr>
                      <a:r>
                        <a:rPr lang="it-IT" sz="1600" b="0" i="1" kern="1200" dirty="0">
                          <a:solidFill>
                            <a:schemeClr val="dk1"/>
                          </a:solidFill>
                          <a:effectLst/>
                          <a:latin typeface="+mn-lt"/>
                          <a:ea typeface="+mn-ea"/>
                          <a:cs typeface="+mn-cs"/>
                        </a:rPr>
                        <a:t>L’amministratore clicca sul film che gli interessa</a:t>
                      </a:r>
                    </a:p>
                    <a:p>
                      <a:pPr marL="228600" indent="-228600">
                        <a:buAutoNum type="arabicPeriod" startAt="4"/>
                      </a:pP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p>
                      <a:pPr>
                        <a:spcAft>
                          <a:spcPts val="0"/>
                        </a:spcAft>
                      </a:pPr>
                      <a:r>
                        <a:rPr lang="it-IT" sz="1600" b="0" i="1" kern="50" dirty="0">
                          <a:effectLst/>
                          <a:latin typeface="+mn-lt"/>
                          <a:ea typeface="Lucida Sans Unicode" panose="020B0602030504020204" pitchFamily="34" charset="0"/>
                        </a:rPr>
                        <a:t> </a:t>
                      </a:r>
                    </a:p>
                    <a:p>
                      <a:pPr marL="342900" lvl="0" indent="-342900">
                        <a:spcAft>
                          <a:spcPts val="0"/>
                        </a:spcAft>
                        <a:buFont typeface="+mj-lt"/>
                        <a:buAutoNum type="arabicParenR" startAt="3"/>
                      </a:pPr>
                      <a:r>
                        <a:rPr lang="it-IT" sz="1600" b="0" i="1" kern="50" dirty="0">
                          <a:effectLst/>
                          <a:latin typeface="+mn-lt"/>
                          <a:ea typeface="Lucida Sans Unicode" panose="020B0602030504020204" pitchFamily="34" charset="0"/>
                        </a:rPr>
                        <a:t>Il Sistema reindirizza l’utente ad una pagina con tutti i film riguardanti quel genere;</a:t>
                      </a:r>
                    </a:p>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519865366"/>
                  </a:ext>
                </a:extLst>
              </a:tr>
              <a:tr h="556481">
                <a:tc>
                  <a:txBody>
                    <a:bodyPr/>
                    <a:lstStyle/>
                    <a:p>
                      <a:pPr>
                        <a:spcAft>
                          <a:spcPts val="0"/>
                        </a:spcAft>
                      </a:pPr>
                      <a:r>
                        <a:rPr lang="it-IT" sz="1800" b="1" kern="50" dirty="0">
                          <a:effectLst/>
                          <a:latin typeface="+mn-lt"/>
                          <a:ea typeface="Lucida Sans Unicode" panose="020B0602030504020204" pitchFamily="34" charset="0"/>
                        </a:rPr>
                        <a:t>Condizione d’uscita</a:t>
                      </a: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r>
                        <a:rPr lang="it-IT" sz="1600" b="0" i="1" kern="1200" dirty="0">
                          <a:solidFill>
                            <a:schemeClr val="dk1"/>
                          </a:solidFill>
                          <a:effectLst/>
                          <a:latin typeface="+mn-lt"/>
                          <a:ea typeface="+mn-ea"/>
                          <a:cs typeface="+mn-cs"/>
                        </a:rPr>
                        <a:t>L’amministratore ha trovato il film;</a:t>
                      </a:r>
                      <a:endParaRPr lang="it-IT" sz="1600" b="0" i="1" kern="50" dirty="0">
                        <a:effectLst/>
                        <a:latin typeface="+mn-lt"/>
                        <a:ea typeface="Lucida Sans Unicode" panose="020B0602030504020204" pitchFamily="34" charset="0"/>
                      </a:endParaRPr>
                    </a:p>
                  </a:txBody>
                  <a:tcPr marL="68580" marR="68580" marT="0" marB="0"/>
                </a:tc>
                <a:tc>
                  <a:txBody>
                    <a:bodyPr/>
                    <a:lstStyle/>
                    <a:p>
                      <a:pPr>
                        <a:spcAft>
                          <a:spcPts val="0"/>
                        </a:spcAft>
                      </a:pPr>
                      <a:r>
                        <a:rPr lang="it-IT" sz="1600" b="0" i="1" kern="5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3116998115"/>
                  </a:ext>
                </a:extLst>
              </a:tr>
              <a:tr h="556481">
                <a:tc>
                  <a:txBody>
                    <a:bodyPr/>
                    <a:lstStyle/>
                    <a:p>
                      <a:pPr>
                        <a:spcAft>
                          <a:spcPts val="0"/>
                        </a:spcAft>
                      </a:pPr>
                      <a:r>
                        <a:rPr lang="it-IT" sz="1800" b="1" kern="50" dirty="0">
                          <a:effectLst/>
                          <a:latin typeface="+mn-lt"/>
                          <a:ea typeface="Lucida Sans Unicode" panose="020B0602030504020204" pitchFamily="34" charset="0"/>
                        </a:rPr>
                        <a:t>Eccezioni</a:t>
                      </a:r>
                    </a:p>
                  </a:txBody>
                  <a:tcPr marL="68580" marR="68580" marT="0" marB="0"/>
                </a:tc>
                <a:tc>
                  <a:txBody>
                    <a:bodyPr/>
                    <a:lstStyle/>
                    <a:p>
                      <a:pPr>
                        <a:spcAft>
                          <a:spcPts val="0"/>
                        </a:spcAft>
                      </a:pPr>
                      <a:r>
                        <a:rPr lang="it-IT" sz="1200" b="1" kern="50" dirty="0">
                          <a:effectLst/>
                          <a:latin typeface="Times New Roman" panose="02020603050405020304" pitchFamily="18" charset="0"/>
                          <a:ea typeface="Lucida Sans Unicode" panose="020B0602030504020204" pitchFamily="34" charset="0"/>
                        </a:rPr>
                        <a:t> </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pPr>
                        <a:spcAft>
                          <a:spcPts val="0"/>
                        </a:spcAft>
                      </a:pPr>
                      <a:r>
                        <a:rPr lang="it-IT" sz="1600" b="0" i="1" kern="50" dirty="0">
                          <a:effectLst/>
                          <a:latin typeface="+mn-lt"/>
                          <a:ea typeface="Lucida Sans Unicode" panose="020B0602030504020204" pitchFamily="34" charset="0"/>
                        </a:rPr>
                        <a:t> </a:t>
                      </a:r>
                    </a:p>
                  </a:txBody>
                  <a:tcPr marL="68580" marR="68580" marT="0" marB="0"/>
                </a:tc>
                <a:extLst>
                  <a:ext uri="{0D108BD9-81ED-4DB2-BD59-A6C34878D82A}">
                    <a16:rowId xmlns:a16="http://schemas.microsoft.com/office/drawing/2014/main" val="1341848738"/>
                  </a:ext>
                </a:extLst>
              </a:tr>
            </a:tbl>
          </a:graphicData>
        </a:graphic>
      </p:graphicFrame>
    </p:spTree>
    <p:extLst>
      <p:ext uri="{BB962C8B-B14F-4D97-AF65-F5344CB8AC3E}">
        <p14:creationId xmlns:p14="http://schemas.microsoft.com/office/powerpoint/2010/main" val="24265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5" name="Sottotitolo 2"/>
          <p:cNvSpPr txBox="1">
            <a:spLocks/>
          </p:cNvSpPr>
          <p:nvPr/>
        </p:nvSpPr>
        <p:spPr>
          <a:xfrm>
            <a:off x="1209676" y="2120850"/>
            <a:ext cx="9772650" cy="385587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Problema</a:t>
            </a:r>
            <a:endParaRPr lang="it-IT" sz="900" b="1" dirty="0"/>
          </a:p>
          <a:p>
            <a:pPr algn="l"/>
            <a:r>
              <a:rPr lang="it-IT" kern="50" dirty="0">
                <a:ea typeface="Lucida Sans Unicode" panose="020B0602030504020204" pitchFamily="34" charset="0"/>
                <a:cs typeface="Times New Roman" panose="02020603050405020304" pitchFamily="18" charset="0"/>
              </a:rPr>
              <a:t>Le persone intenzionate a voler vedere un film presso il cinema, possono incorrere in complicazioni come lunghe file o una vana persistenza nelle stesse in caso di esaurimento biglietti.</a:t>
            </a:r>
          </a:p>
          <a:p>
            <a:pPr algn="l"/>
            <a:endParaRPr lang="it-IT" kern="50" dirty="0">
              <a:ea typeface="Lucida Sans Unicode" panose="020B0602030504020204" pitchFamily="34" charset="0"/>
              <a:cs typeface="Times New Roman" panose="02020603050405020304" pitchFamily="18" charset="0"/>
            </a:endParaRPr>
          </a:p>
          <a:p>
            <a:pPr algn="l"/>
            <a:r>
              <a:rPr lang="it-IT" sz="3200" b="1" kern="50" dirty="0">
                <a:ea typeface="Lucida Sans Unicode" panose="020B0602030504020204" pitchFamily="34" charset="0"/>
              </a:rPr>
              <a:t>Cause</a:t>
            </a:r>
          </a:p>
          <a:p>
            <a:pPr algn="l"/>
            <a:r>
              <a:rPr lang="it-IT" dirty="0"/>
              <a:t>Le cause possono riguardare l’alta richiesta del film in questione o alta affluenza in determinate fasce orarie.</a:t>
            </a:r>
          </a:p>
          <a:p>
            <a:pPr algn="l"/>
            <a:endParaRPr lang="it-IT" sz="3200" b="1" kern="50" dirty="0">
              <a:ea typeface="Lucida Sans Unicode" panose="020B0602030504020204" pitchFamily="34" charset="0"/>
            </a:endParaRPr>
          </a:p>
          <a:p>
            <a:pPr algn="l"/>
            <a:endParaRPr lang="it-IT" b="1" dirty="0"/>
          </a:p>
          <a:p>
            <a:pPr algn="l"/>
            <a:endParaRPr lang="it-IT" dirty="0"/>
          </a:p>
        </p:txBody>
      </p:sp>
    </p:spTree>
    <p:extLst>
      <p:ext uri="{BB962C8B-B14F-4D97-AF65-F5344CB8AC3E}">
        <p14:creationId xmlns:p14="http://schemas.microsoft.com/office/powerpoint/2010/main" val="83231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2226366"/>
            <a:ext cx="9772650" cy="349857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Obbiettivo</a:t>
            </a:r>
          </a:p>
          <a:p>
            <a:pPr algn="l"/>
            <a:endParaRPr lang="it-IT" sz="900" b="1" dirty="0"/>
          </a:p>
          <a:p>
            <a:pPr algn="l"/>
            <a:r>
              <a:rPr lang="it-IT" dirty="0"/>
              <a:t>La nostra applicazione deve poter essere efficiente ed intuitiva.</a:t>
            </a:r>
          </a:p>
          <a:p>
            <a:pPr algn="l"/>
            <a:r>
              <a:rPr lang="it-IT" dirty="0"/>
              <a:t>L’efficienza sarà garantita ove possibile attraverso tempi rapidi di risposta ai vari input possibili garantendo anche politiche di tolleranza all’errore e feedback verso l’utente. </a:t>
            </a:r>
          </a:p>
          <a:p>
            <a:pPr algn="l"/>
            <a:r>
              <a:rPr lang="it-IT" dirty="0"/>
              <a:t>L’interfaccia dovrà risultare agevole e navigabile.</a:t>
            </a:r>
            <a:endParaRPr lang="it-IT" sz="22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422486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683025"/>
            <a:ext cx="9772650" cy="486354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di Performance</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169254913"/>
              </p:ext>
            </p:extLst>
          </p:nvPr>
        </p:nvGraphicFramePr>
        <p:xfrm>
          <a:off x="2032001" y="2358887"/>
          <a:ext cx="8128000" cy="3949148"/>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1125541">
                <a:tc>
                  <a:txBody>
                    <a:bodyPr/>
                    <a:lstStyle/>
                    <a:p>
                      <a:pPr>
                        <a:lnSpc>
                          <a:spcPct val="107000"/>
                        </a:lnSpc>
                        <a:spcAft>
                          <a:spcPts val="0"/>
                        </a:spcAft>
                      </a:pPr>
                      <a:r>
                        <a:rPr lang="it-IT" sz="1800" b="1" i="0" u="none" dirty="0">
                          <a:effectLst/>
                          <a:latin typeface="+mn-lt"/>
                          <a:ea typeface="Times New Roman" panose="02020603050405020304" pitchFamily="18" charset="0"/>
                          <a:cs typeface="Times New Roman" panose="02020603050405020304" pitchFamily="18" charset="0"/>
                        </a:rPr>
                        <a:t>Tempo di risposta</a:t>
                      </a:r>
                    </a:p>
                  </a:txBody>
                  <a:tcPr marL="68580" marR="68580" marT="0" marB="0"/>
                </a:tc>
                <a:tc>
                  <a:txBody>
                    <a:bodyPr/>
                    <a:lstStyle/>
                    <a:p>
                      <a:pPr>
                        <a:lnSpc>
                          <a:spcPct val="107000"/>
                        </a:lnSpc>
                        <a:spcAft>
                          <a:spcPts val="0"/>
                        </a:spcAft>
                      </a:pPr>
                      <a:r>
                        <a:rPr lang="it-IT" sz="1600" b="0" i="1" u="none" dirty="0">
                          <a:effectLst/>
                          <a:latin typeface="+mn-lt"/>
                          <a:ea typeface="Times New Roman" panose="02020603050405020304" pitchFamily="18" charset="0"/>
                          <a:cs typeface="Times New Roman" panose="02020603050405020304" pitchFamily="18" charset="0"/>
                        </a:rPr>
                        <a:t>L’applicazione dovrà garantire una risposta rapida verso l’utente. Naturalmente sarà necessaria una connessione al server, quindi una velocità di 1s.</a:t>
                      </a:r>
                    </a:p>
                  </a:txBody>
                  <a:tcPr marL="68580" marR="68580" marT="0" marB="0"/>
                </a:tc>
                <a:extLst>
                  <a:ext uri="{0D108BD9-81ED-4DB2-BD59-A6C34878D82A}">
                    <a16:rowId xmlns:a16="http://schemas.microsoft.com/office/drawing/2014/main" val="546875307"/>
                  </a:ext>
                </a:extLst>
              </a:tr>
              <a:tr h="1125541">
                <a:tc>
                  <a:txBody>
                    <a:bodyPr/>
                    <a:lstStyle/>
                    <a:p>
                      <a:pPr>
                        <a:lnSpc>
                          <a:spcPct val="107000"/>
                        </a:lnSpc>
                        <a:spcAft>
                          <a:spcPts val="0"/>
                        </a:spcAft>
                      </a:pPr>
                      <a:r>
                        <a:rPr lang="it-IT" sz="1800" b="1" i="0" u="none">
                          <a:effectLst/>
                          <a:latin typeface="+mn-lt"/>
                          <a:ea typeface="Times New Roman" panose="02020603050405020304" pitchFamily="18" charset="0"/>
                          <a:cs typeface="Times New Roman" panose="02020603050405020304" pitchFamily="18" charset="0"/>
                        </a:rPr>
                        <a:t>Throughput</a:t>
                      </a:r>
                    </a:p>
                  </a:txBody>
                  <a:tcPr marL="68580" marR="68580" marT="0" marB="0"/>
                </a:tc>
                <a:tc>
                  <a:txBody>
                    <a:bodyPr/>
                    <a:lstStyle/>
                    <a:p>
                      <a:pPr>
                        <a:lnSpc>
                          <a:spcPct val="107000"/>
                        </a:lnSpc>
                        <a:spcAft>
                          <a:spcPts val="0"/>
                        </a:spcAft>
                      </a:pPr>
                      <a:r>
                        <a:rPr lang="it-IT" sz="1600" b="0" i="1" u="none" dirty="0">
                          <a:effectLst/>
                          <a:latin typeface="+mn-lt"/>
                          <a:ea typeface="Times New Roman" panose="02020603050405020304" pitchFamily="18" charset="0"/>
                          <a:cs typeface="Times New Roman" panose="02020603050405020304" pitchFamily="18" charset="0"/>
                        </a:rPr>
                        <a:t>Il sistema sarà in grado di gestire un numero utenti in una banda limitata dipendente dalle risorse offerte dal servizio di hosting.</a:t>
                      </a:r>
                    </a:p>
                  </a:txBody>
                  <a:tcPr marL="68580" marR="68580" marT="0" marB="0"/>
                </a:tc>
                <a:extLst>
                  <a:ext uri="{0D108BD9-81ED-4DB2-BD59-A6C34878D82A}">
                    <a16:rowId xmlns:a16="http://schemas.microsoft.com/office/drawing/2014/main" val="2283001515"/>
                  </a:ext>
                </a:extLst>
              </a:tr>
              <a:tr h="1698066">
                <a:tc>
                  <a:txBody>
                    <a:bodyPr/>
                    <a:lstStyle/>
                    <a:p>
                      <a:pPr>
                        <a:lnSpc>
                          <a:spcPct val="107000"/>
                        </a:lnSpc>
                        <a:spcAft>
                          <a:spcPts val="0"/>
                        </a:spcAft>
                      </a:pPr>
                      <a:r>
                        <a:rPr lang="it-IT" sz="1800" b="1" i="0" u="none" dirty="0">
                          <a:effectLst/>
                          <a:latin typeface="+mn-lt"/>
                          <a:ea typeface="Times New Roman" panose="02020603050405020304" pitchFamily="18" charset="0"/>
                          <a:cs typeface="Times New Roman" panose="02020603050405020304" pitchFamily="18" charset="0"/>
                        </a:rPr>
                        <a:t>Memoria</a:t>
                      </a:r>
                    </a:p>
                  </a:txBody>
                  <a:tcPr marL="68580" marR="68580" marT="0" marB="0"/>
                </a:tc>
                <a:tc>
                  <a:txBody>
                    <a:bodyPr/>
                    <a:lstStyle/>
                    <a:p>
                      <a:pPr>
                        <a:lnSpc>
                          <a:spcPct val="107000"/>
                        </a:lnSpc>
                        <a:spcAft>
                          <a:spcPts val="0"/>
                        </a:spcAft>
                      </a:pPr>
                      <a:r>
                        <a:rPr lang="it-IT" sz="1600" b="0" i="1" u="none" dirty="0">
                          <a:effectLst/>
                          <a:latin typeface="+mn-lt"/>
                          <a:ea typeface="Times New Roman" panose="02020603050405020304" pitchFamily="18" charset="0"/>
                          <a:cs typeface="Times New Roman" panose="02020603050405020304" pitchFamily="18" charset="0"/>
                        </a:rPr>
                        <a:t>Il quantitativo di memoria usata potrebbe essere abbastanza considerevole. Calcoliamo un numero finito di amministratori, un numero variabile di utenti ed il resoconto (memorizzato) dei loro acquisti.</a:t>
                      </a:r>
                    </a:p>
                  </a:txBody>
                  <a:tcPr marL="68580" marR="68580" marT="0" marB="0"/>
                </a:tc>
                <a:extLst>
                  <a:ext uri="{0D108BD9-81ED-4DB2-BD59-A6C34878D82A}">
                    <a16:rowId xmlns:a16="http://schemas.microsoft.com/office/drawing/2014/main" val="1193140863"/>
                  </a:ext>
                </a:extLst>
              </a:tr>
            </a:tbl>
          </a:graphicData>
        </a:graphic>
      </p:graphicFrame>
    </p:spTree>
    <p:extLst>
      <p:ext uri="{BB962C8B-B14F-4D97-AF65-F5344CB8AC3E}">
        <p14:creationId xmlns:p14="http://schemas.microsoft.com/office/powerpoint/2010/main" val="25118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563757"/>
            <a:ext cx="9772650" cy="5049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di Affidabilità</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874507464"/>
              </p:ext>
            </p:extLst>
          </p:nvPr>
        </p:nvGraphicFramePr>
        <p:xfrm>
          <a:off x="2032001" y="2213113"/>
          <a:ext cx="8128000" cy="422575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872427">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Robustezza</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L’applicazione gestirà eventuali input errati senza compromettere il funzionamento dell’intero sistema tramite varie politiche di controllo e feedback verso l’utente.</a:t>
                      </a:r>
                    </a:p>
                  </a:txBody>
                  <a:tcPr marL="68580" marR="68580" marT="0" marB="0"/>
                </a:tc>
                <a:extLst>
                  <a:ext uri="{0D108BD9-81ED-4DB2-BD59-A6C34878D82A}">
                    <a16:rowId xmlns:a16="http://schemas.microsoft.com/office/drawing/2014/main" val="546875307"/>
                  </a:ext>
                </a:extLst>
              </a:tr>
              <a:tr h="762563">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Disponibilità</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La disponibilità sarà di 7 giorni su 7.</a:t>
                      </a:r>
                    </a:p>
                  </a:txBody>
                  <a:tcPr marL="68580" marR="68580" marT="0" marB="0"/>
                </a:tc>
                <a:extLst>
                  <a:ext uri="{0D108BD9-81ED-4DB2-BD59-A6C34878D82A}">
                    <a16:rowId xmlns:a16="http://schemas.microsoft.com/office/drawing/2014/main" val="2283001515"/>
                  </a:ext>
                </a:extLst>
              </a:tr>
              <a:tr h="1150453">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Tolleranza all’errore</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Cercheremo di rendere le componenti del nostro sistema il più disaccoppiate possibile, per evitare che l’errore di una componente comprometta il resto del sistema.</a:t>
                      </a:r>
                    </a:p>
                  </a:txBody>
                  <a:tcPr marL="68580" marR="68580" marT="0" marB="0"/>
                </a:tc>
                <a:extLst>
                  <a:ext uri="{0D108BD9-81ED-4DB2-BD59-A6C34878D82A}">
                    <a16:rowId xmlns:a16="http://schemas.microsoft.com/office/drawing/2014/main" val="1193140863"/>
                  </a:ext>
                </a:extLst>
              </a:tr>
              <a:tr h="1150453">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Sicurezza</a:t>
                      </a:r>
                      <a:endParaRPr lang="it-IT" sz="18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L’accesso al sistema è garantito tramite un sistema di login che categorizza gli utenti.</a:t>
                      </a:r>
                    </a:p>
                  </a:txBody>
                  <a:tcPr marL="68580" marR="68580" marT="0" marB="0"/>
                </a:tc>
                <a:extLst>
                  <a:ext uri="{0D108BD9-81ED-4DB2-BD59-A6C34878D82A}">
                    <a16:rowId xmlns:a16="http://schemas.microsoft.com/office/drawing/2014/main" val="1805994166"/>
                  </a:ext>
                </a:extLst>
              </a:tr>
            </a:tbl>
          </a:graphicData>
        </a:graphic>
      </p:graphicFrame>
    </p:spTree>
    <p:extLst>
      <p:ext uri="{BB962C8B-B14F-4D97-AF65-F5344CB8AC3E}">
        <p14:creationId xmlns:p14="http://schemas.microsoft.com/office/powerpoint/2010/main" val="131359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563757"/>
            <a:ext cx="9772650" cy="5049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di Manutenzione</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1639494496"/>
              </p:ext>
            </p:extLst>
          </p:nvPr>
        </p:nvGraphicFramePr>
        <p:xfrm>
          <a:off x="2032001" y="2213113"/>
          <a:ext cx="8128000" cy="4228172"/>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872427">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Estendibilità </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Cercheremo di garantire un codice pulito così dal poter risultare rileggibile in futuro, nel caso dell’aggiunta di nuove funzionalità.</a:t>
                      </a:r>
                    </a:p>
                  </a:txBody>
                  <a:tcPr marL="68580" marR="68580" marT="0" marB="0"/>
                </a:tc>
                <a:extLst>
                  <a:ext uri="{0D108BD9-81ED-4DB2-BD59-A6C34878D82A}">
                    <a16:rowId xmlns:a16="http://schemas.microsoft.com/office/drawing/2014/main" val="546875307"/>
                  </a:ext>
                </a:extLst>
              </a:tr>
              <a:tr h="762563">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Modificabilità</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Le modifiche potranno essere apportate al sistema, sempre garantito da un codice ben strutturato e pulito.</a:t>
                      </a:r>
                    </a:p>
                  </a:txBody>
                  <a:tcPr marL="68580" marR="68580" marT="0" marB="0"/>
                </a:tc>
                <a:extLst>
                  <a:ext uri="{0D108BD9-81ED-4DB2-BD59-A6C34878D82A}">
                    <a16:rowId xmlns:a16="http://schemas.microsoft.com/office/drawing/2014/main" val="2283001515"/>
                  </a:ext>
                </a:extLst>
              </a:tr>
              <a:tr h="1150453">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Leggibilità</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Tramite una buona indentazione del codice ed eventuali commenti garantiamo la leggibilità del codice.</a:t>
                      </a:r>
                    </a:p>
                  </a:txBody>
                  <a:tcPr marL="68580" marR="68580" marT="0" marB="0"/>
                </a:tc>
                <a:extLst>
                  <a:ext uri="{0D108BD9-81ED-4DB2-BD59-A6C34878D82A}">
                    <a16:rowId xmlns:a16="http://schemas.microsoft.com/office/drawing/2014/main" val="1193140863"/>
                  </a:ext>
                </a:extLst>
              </a:tr>
              <a:tr h="1150453">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Tracciabilità dei requisiti</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Grazie alla tracciabilità dei requisiti, vi sarà la possibilità di effettuare modifiche necessarie al corretto funzionamento del sistema valutandone i costi e i rischi che porteranno.</a:t>
                      </a:r>
                    </a:p>
                  </a:txBody>
                  <a:tcPr marL="68580" marR="68580" marT="0" marB="0"/>
                </a:tc>
                <a:extLst>
                  <a:ext uri="{0D108BD9-81ED-4DB2-BD59-A6C34878D82A}">
                    <a16:rowId xmlns:a16="http://schemas.microsoft.com/office/drawing/2014/main" val="1805994166"/>
                  </a:ext>
                </a:extLst>
              </a:tr>
            </a:tbl>
          </a:graphicData>
        </a:graphic>
      </p:graphicFrame>
    </p:spTree>
    <p:extLst>
      <p:ext uri="{BB962C8B-B14F-4D97-AF65-F5344CB8AC3E}">
        <p14:creationId xmlns:p14="http://schemas.microsoft.com/office/powerpoint/2010/main" val="23900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855304"/>
            <a:ext cx="9772650" cy="392264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Criteri per l’Utente finale</a:t>
            </a:r>
          </a:p>
          <a:p>
            <a:pPr algn="l"/>
            <a:endParaRPr lang="it-IT" sz="900" b="1" dirty="0"/>
          </a:p>
          <a:p>
            <a:pPr marL="342900" lvl="0" indent="-342900" algn="l">
              <a:buFont typeface="Arial" panose="020B0604020202020204" pitchFamily="34" charset="0"/>
              <a:buChar char="•"/>
            </a:pPr>
            <a:endParaRPr lang="it-IT" b="1" dirty="0"/>
          </a:p>
          <a:p>
            <a:pPr marL="34290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3599999647"/>
              </p:ext>
            </p:extLst>
          </p:nvPr>
        </p:nvGraphicFramePr>
        <p:xfrm>
          <a:off x="2032001" y="2849217"/>
          <a:ext cx="8128000" cy="2478157"/>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927470901"/>
                    </a:ext>
                  </a:extLst>
                </a:gridCol>
                <a:gridCol w="4064000">
                  <a:extLst>
                    <a:ext uri="{9D8B030D-6E8A-4147-A177-3AD203B41FA5}">
                      <a16:colId xmlns:a16="http://schemas.microsoft.com/office/drawing/2014/main" val="3113577267"/>
                    </a:ext>
                  </a:extLst>
                </a:gridCol>
              </a:tblGrid>
              <a:tr h="2478157">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Usabilità</a:t>
                      </a:r>
                    </a:p>
                  </a:txBody>
                  <a:tcPr marL="68580" marR="68580" marT="0" marB="0"/>
                </a:tc>
                <a:tc>
                  <a:txBody>
                    <a:bodyPr/>
                    <a:lstStyle/>
                    <a:p>
                      <a:pPr>
                        <a:lnSpc>
                          <a:spcPct val="107000"/>
                        </a:lnSpc>
                        <a:spcAft>
                          <a:spcPts val="0"/>
                        </a:spcAft>
                      </a:pPr>
                      <a:r>
                        <a:rPr lang="it-IT" sz="1600" b="0" i="1" kern="1200" dirty="0" err="1">
                          <a:solidFill>
                            <a:schemeClr val="dk1"/>
                          </a:solidFill>
                          <a:effectLst/>
                          <a:latin typeface="+mn-lt"/>
                          <a:ea typeface="+mn-ea"/>
                          <a:cs typeface="+mn-cs"/>
                        </a:rPr>
                        <a:t>CeriCinema</a:t>
                      </a:r>
                      <a:r>
                        <a:rPr lang="it-IT" sz="1600" b="0" i="1" kern="1200" dirty="0">
                          <a:solidFill>
                            <a:schemeClr val="dk1"/>
                          </a:solidFill>
                          <a:effectLst/>
                          <a:latin typeface="+mn-lt"/>
                          <a:ea typeface="+mn-ea"/>
                          <a:cs typeface="+mn-cs"/>
                        </a:rPr>
                        <a:t> garantirà un’ottima navigabilità fra le sue pagine e le sue funzioni, accompagnando l’utente nella scelta della proiezione da prenotare al massimo delle possibilità. Tutto ciò sfruttando un’interfaccia intuitiva basandoci sui Design Pattern più famosi e prendendone spunto.</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6875307"/>
                  </a:ext>
                </a:extLst>
              </a:tr>
            </a:tbl>
          </a:graphicData>
        </a:graphic>
      </p:graphicFrame>
    </p:spTree>
    <p:extLst>
      <p:ext uri="{BB962C8B-B14F-4D97-AF65-F5344CB8AC3E}">
        <p14:creationId xmlns:p14="http://schemas.microsoft.com/office/powerpoint/2010/main" val="372238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2027582"/>
            <a:ext cx="9772650" cy="381662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Panoramica</a:t>
            </a:r>
          </a:p>
          <a:p>
            <a:pPr algn="l"/>
            <a:endParaRPr lang="it-IT" sz="900" b="1" dirty="0"/>
          </a:p>
          <a:p>
            <a:pPr algn="l"/>
            <a:endParaRPr lang="it-IT" sz="900" b="1" dirty="0"/>
          </a:p>
          <a:p>
            <a:pPr algn="l"/>
            <a:r>
              <a:rPr lang="it-IT" i="1" dirty="0"/>
              <a:t>L'architettura del nostro sistema si presenterà suddivisa in tre diversi livelli seguendo lo schema dell'architettura MVC (Model/</a:t>
            </a:r>
            <a:r>
              <a:rPr lang="it-IT" i="1" dirty="0" err="1"/>
              <a:t>View</a:t>
            </a:r>
            <a:r>
              <a:rPr lang="it-IT" i="1" dirty="0"/>
              <a:t>/Control). </a:t>
            </a:r>
          </a:p>
          <a:p>
            <a:pPr algn="l"/>
            <a:r>
              <a:rPr lang="it-IT" i="1" dirty="0"/>
              <a:t>Tale scelta è dovuta alla necessità di un'architettura che permetta una separazione netta tra i componenti software e i componenti che gestiscono i dati stessi.</a:t>
            </a:r>
          </a:p>
        </p:txBody>
      </p:sp>
    </p:spTree>
    <p:extLst>
      <p:ext uri="{BB962C8B-B14F-4D97-AF65-F5344CB8AC3E}">
        <p14:creationId xmlns:p14="http://schemas.microsoft.com/office/powerpoint/2010/main" val="14424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417983"/>
            <a:ext cx="9772650" cy="530086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Panoramica</a:t>
            </a:r>
          </a:p>
          <a:p>
            <a:pPr algn="l"/>
            <a:endParaRPr lang="it-IT" sz="900" b="1" dirty="0"/>
          </a:p>
          <a:p>
            <a:pPr algn="l"/>
            <a:r>
              <a:rPr lang="it-IT" i="1" dirty="0"/>
              <a:t>I diversi livelli previsti dall'architettura MVC sono:</a:t>
            </a:r>
          </a:p>
          <a:p>
            <a:pPr marL="342900" indent="-342900" algn="l">
              <a:buFont typeface="Arial" panose="020B0604020202020204" pitchFamily="34" charset="0"/>
              <a:buChar char="•"/>
            </a:pPr>
            <a:r>
              <a:rPr lang="it-IT" i="1" dirty="0" err="1"/>
              <a:t>View</a:t>
            </a:r>
            <a:r>
              <a:rPr lang="it-IT" i="1" dirty="0"/>
              <a:t> </a:t>
            </a:r>
            <a:r>
              <a:rPr lang="it-IT" i="1" dirty="0" err="1"/>
              <a:t>Layer</a:t>
            </a:r>
            <a:r>
              <a:rPr lang="it-IT" i="1" dirty="0"/>
              <a:t>:  il quale racchiuderà tutti gli oggetti </a:t>
            </a:r>
            <a:r>
              <a:rPr lang="it-IT" i="1" dirty="0" err="1"/>
              <a:t>boundary</a:t>
            </a:r>
            <a:r>
              <a:rPr lang="it-IT" i="1" dirty="0"/>
              <a:t> che costituiranno l'interfaccia grafica e attraverso i quali l'utente interagirà con il sistema.</a:t>
            </a:r>
          </a:p>
          <a:p>
            <a:pPr marL="342900" indent="-342900" algn="l">
              <a:buFont typeface="Arial" panose="020B0604020202020204" pitchFamily="34" charset="0"/>
              <a:buChar char="•"/>
            </a:pPr>
            <a:r>
              <a:rPr lang="it-IT" i="1" dirty="0"/>
              <a:t>Control </a:t>
            </a:r>
            <a:r>
              <a:rPr lang="it-IT" i="1" dirty="0" err="1"/>
              <a:t>Layer</a:t>
            </a:r>
            <a:r>
              <a:rPr lang="it-IT" i="1" dirty="0"/>
              <a:t>: il quale conterrà tutti gli oggetti control che fungeranno da intermediari con le entità del sistema.</a:t>
            </a:r>
          </a:p>
          <a:p>
            <a:pPr marL="342900" indent="-342900" algn="l">
              <a:buFont typeface="Arial" panose="020B0604020202020204" pitchFamily="34" charset="0"/>
              <a:buChar char="•"/>
            </a:pPr>
            <a:r>
              <a:rPr lang="it-IT" i="1" dirty="0"/>
              <a:t>Model </a:t>
            </a:r>
            <a:r>
              <a:rPr lang="it-IT" i="1" dirty="0" err="1"/>
              <a:t>Layer</a:t>
            </a:r>
            <a:r>
              <a:rPr lang="it-IT" i="1" dirty="0"/>
              <a:t>: nel quale saranno presenti tutti gli oggetti </a:t>
            </a:r>
            <a:r>
              <a:rPr lang="it-IT" i="1" dirty="0" err="1"/>
              <a:t>entity</a:t>
            </a:r>
            <a:r>
              <a:rPr lang="it-IT" i="1" dirty="0"/>
              <a:t>.</a:t>
            </a:r>
          </a:p>
        </p:txBody>
      </p:sp>
      <p:pic>
        <p:nvPicPr>
          <p:cNvPr id="4" name="Immagine 3"/>
          <p:cNvPicPr/>
          <p:nvPr/>
        </p:nvPicPr>
        <p:blipFill>
          <a:blip r:embed="rId2"/>
          <a:stretch>
            <a:fillRect/>
          </a:stretch>
        </p:blipFill>
        <p:spPr>
          <a:xfrm>
            <a:off x="1209676" y="5134706"/>
            <a:ext cx="9772649" cy="1451624"/>
          </a:xfrm>
          <a:prstGeom prst="rect">
            <a:avLst/>
          </a:prstGeom>
        </p:spPr>
      </p:pic>
    </p:spTree>
    <p:extLst>
      <p:ext uri="{BB962C8B-B14F-4D97-AF65-F5344CB8AC3E}">
        <p14:creationId xmlns:p14="http://schemas.microsoft.com/office/powerpoint/2010/main" val="30668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209676" y="1736035"/>
            <a:ext cx="9772650" cy="479728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Panoramica</a:t>
            </a:r>
          </a:p>
          <a:p>
            <a:pPr algn="l"/>
            <a:endParaRPr lang="it-IT" sz="900" b="1" dirty="0"/>
          </a:p>
          <a:p>
            <a:pPr algn="l"/>
            <a:r>
              <a:rPr lang="it-IT" dirty="0"/>
              <a:t>L’applicazione sarà strutturata su 3 livelli (</a:t>
            </a:r>
            <a:r>
              <a:rPr lang="it-IT" dirty="0" err="1"/>
              <a:t>three-tier</a:t>
            </a:r>
            <a:r>
              <a:rPr lang="it-IT" dirty="0"/>
              <a:t>):</a:t>
            </a:r>
          </a:p>
          <a:p>
            <a:pPr marL="457200" indent="-457200" algn="l">
              <a:buFont typeface="Arial" panose="020B0604020202020204" pitchFamily="34" charset="0"/>
              <a:buChar char="•"/>
            </a:pPr>
            <a:r>
              <a:rPr lang="it-IT" sz="2800" b="1" dirty="0"/>
              <a:t>Interface </a:t>
            </a:r>
            <a:r>
              <a:rPr lang="it-IT" sz="2800" b="1" dirty="0" err="1"/>
              <a:t>Layer</a:t>
            </a:r>
            <a:r>
              <a:rPr lang="it-IT" sz="2800" b="1" dirty="0"/>
              <a:t>: </a:t>
            </a:r>
            <a:r>
              <a:rPr lang="it-IT" i="1" dirty="0"/>
              <a:t>corrisponde all’interfaccia che funge da tramite fra l’utente ed il sistema.</a:t>
            </a:r>
          </a:p>
          <a:p>
            <a:pPr marL="457200" indent="-457200" algn="l">
              <a:buFont typeface="Arial" panose="020B0604020202020204" pitchFamily="34" charset="0"/>
              <a:buChar char="•"/>
            </a:pPr>
            <a:r>
              <a:rPr lang="it-IT" sz="2800" b="1" dirty="0"/>
              <a:t>Application </a:t>
            </a:r>
            <a:r>
              <a:rPr lang="it-IT" sz="2800" b="1" dirty="0" err="1"/>
              <a:t>Logic</a:t>
            </a:r>
            <a:r>
              <a:rPr lang="it-IT" sz="2800" b="1" dirty="0"/>
              <a:t> </a:t>
            </a:r>
            <a:r>
              <a:rPr lang="it-IT" sz="2800" b="1" dirty="0" err="1"/>
              <a:t>Layer</a:t>
            </a:r>
            <a:r>
              <a:rPr lang="it-IT" sz="2800" b="1" dirty="0"/>
              <a:t>: </a:t>
            </a:r>
            <a:r>
              <a:rPr lang="it-IT" i="1" dirty="0"/>
              <a:t>si occupa di elaborare ed inviare dati al client. Il suo compito è di interrogare il database, tramite lo Storage </a:t>
            </a:r>
            <a:r>
              <a:rPr lang="it-IT" i="1" dirty="0" err="1"/>
              <a:t>Layer</a:t>
            </a:r>
            <a:r>
              <a:rPr lang="it-IT" i="1" dirty="0"/>
              <a:t>, per accedere ai dati persistenti.</a:t>
            </a:r>
          </a:p>
          <a:p>
            <a:pPr marL="342900" indent="-342900" algn="l">
              <a:buFont typeface="Arial" panose="020B0604020202020204" pitchFamily="34" charset="0"/>
              <a:buChar char="•"/>
            </a:pPr>
            <a:r>
              <a:rPr lang="it-IT" sz="2800" b="1" dirty="0"/>
              <a:t>Data </a:t>
            </a:r>
            <a:r>
              <a:rPr lang="it-IT" sz="2800" b="1" dirty="0" err="1"/>
              <a:t>Layer</a:t>
            </a:r>
            <a:r>
              <a:rPr lang="it-IT" sz="2800" b="1" dirty="0"/>
              <a:t>: </a:t>
            </a:r>
            <a:r>
              <a:rPr lang="it-IT" i="1" dirty="0"/>
              <a:t>ha il compito di memorizzare i dati sensibili del sistema, utilizzando un DBMS. Esso riceve le varie richieste dall’Application </a:t>
            </a:r>
            <a:r>
              <a:rPr lang="it-IT" i="1" dirty="0" err="1"/>
              <a:t>Logic</a:t>
            </a:r>
            <a:r>
              <a:rPr lang="it-IT" i="1" dirty="0"/>
              <a:t> </a:t>
            </a:r>
            <a:r>
              <a:rPr lang="it-IT" i="1" dirty="0" err="1"/>
              <a:t>Layer</a:t>
            </a:r>
            <a:r>
              <a:rPr lang="it-IT" i="1" dirty="0"/>
              <a:t> inoltrandole al DBMS.</a:t>
            </a:r>
            <a:endParaRPr lang="it-IT" dirty="0"/>
          </a:p>
          <a:p>
            <a:pPr algn="l"/>
            <a:endParaRPr lang="it-IT" sz="900" b="1" dirty="0"/>
          </a:p>
        </p:txBody>
      </p:sp>
    </p:spTree>
    <p:extLst>
      <p:ext uri="{BB962C8B-B14F-4D97-AF65-F5344CB8AC3E}">
        <p14:creationId xmlns:p14="http://schemas.microsoft.com/office/powerpoint/2010/main" val="13188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2570922"/>
            <a:ext cx="9899374" cy="2292626"/>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a:p>
            <a:pPr algn="l"/>
            <a:r>
              <a:rPr lang="it-IT" b="1" dirty="0"/>
              <a:t>Riportiamo ora la descrizione del diagramma generale e di ogni suo modulo:</a:t>
            </a:r>
          </a:p>
        </p:txBody>
      </p:sp>
    </p:spTree>
    <p:extLst>
      <p:ext uri="{BB962C8B-B14F-4D97-AF65-F5344CB8AC3E}">
        <p14:creationId xmlns:p14="http://schemas.microsoft.com/office/powerpoint/2010/main" val="34295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2615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pic>
        <p:nvPicPr>
          <p:cNvPr id="4" name="Immagine 3" descr="C:\Users\Edilio\AppData\Local\Microsoft\Windows\INetCacheContent.Word\1.jpg"/>
          <p:cNvPicPr/>
          <p:nvPr/>
        </p:nvPicPr>
        <p:blipFill>
          <a:blip r:embed="rId2">
            <a:extLst>
              <a:ext uri="{28A0092B-C50C-407E-A947-70E740481C1C}">
                <a14:useLocalDpi xmlns:a14="http://schemas.microsoft.com/office/drawing/2010/main" val="0"/>
              </a:ext>
            </a:extLst>
          </a:blip>
          <a:srcRect/>
          <a:stretch>
            <a:fillRect/>
          </a:stretch>
        </p:blipFill>
        <p:spPr bwMode="auto">
          <a:xfrm>
            <a:off x="3366053" y="1749287"/>
            <a:ext cx="5446644" cy="4916556"/>
          </a:xfrm>
          <a:prstGeom prst="rect">
            <a:avLst/>
          </a:prstGeom>
          <a:noFill/>
          <a:ln>
            <a:noFill/>
          </a:ln>
        </p:spPr>
      </p:pic>
    </p:spTree>
    <p:extLst>
      <p:ext uri="{BB962C8B-B14F-4D97-AF65-F5344CB8AC3E}">
        <p14:creationId xmlns:p14="http://schemas.microsoft.com/office/powerpoint/2010/main" val="362099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3" name="Sottotitolo 2"/>
          <p:cNvSpPr txBox="1">
            <a:spLocks/>
          </p:cNvSpPr>
          <p:nvPr/>
        </p:nvSpPr>
        <p:spPr>
          <a:xfrm>
            <a:off x="1209676" y="2293128"/>
            <a:ext cx="9772650" cy="369685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Effetti</a:t>
            </a:r>
            <a:endParaRPr lang="it-IT" sz="900" b="1" dirty="0"/>
          </a:p>
          <a:p>
            <a:pPr algn="l"/>
            <a:r>
              <a:rPr lang="it-IT" dirty="0"/>
              <a:t>Le persone intenzionate a vedere il film nella struttura decidono di abbandonarla e di dirigersi presso un’altra struttura o rinunciare definitivamente alla visione del film.</a:t>
            </a:r>
          </a:p>
          <a:p>
            <a:pPr algn="l"/>
            <a:endParaRPr lang="it-IT" kern="50" dirty="0">
              <a:ea typeface="Lucida Sans Unicode" panose="020B0602030504020204" pitchFamily="34" charset="0"/>
              <a:cs typeface="Times New Roman" panose="02020603050405020304" pitchFamily="18" charset="0"/>
            </a:endParaRPr>
          </a:p>
          <a:p>
            <a:pPr algn="l"/>
            <a:r>
              <a:rPr lang="it-IT" sz="3200" b="1" kern="50" dirty="0">
                <a:ea typeface="Lucida Sans Unicode" panose="020B0602030504020204" pitchFamily="34" charset="0"/>
                <a:cs typeface="Times New Roman" panose="02020603050405020304" pitchFamily="18" charset="0"/>
              </a:rPr>
              <a:t>Conseguenze</a:t>
            </a:r>
          </a:p>
          <a:p>
            <a:pPr algn="l"/>
            <a:r>
              <a:rPr lang="it-IT" dirty="0"/>
              <a:t>Il cinema Multisala non raggiungerà la quota massima del suo possibile incasso</a:t>
            </a:r>
            <a:endParaRPr lang="it-IT" sz="3200" b="1" kern="50" dirty="0">
              <a:ea typeface="Lucida Sans Unicode" panose="020B0602030504020204" pitchFamily="34" charset="0"/>
            </a:endParaRPr>
          </a:p>
          <a:p>
            <a:pPr algn="l"/>
            <a:endParaRPr lang="it-IT" b="1" dirty="0"/>
          </a:p>
          <a:p>
            <a:pPr algn="l"/>
            <a:endParaRPr lang="it-IT" dirty="0"/>
          </a:p>
        </p:txBody>
      </p:sp>
    </p:spTree>
    <p:extLst>
      <p:ext uri="{BB962C8B-B14F-4D97-AF65-F5344CB8AC3E}">
        <p14:creationId xmlns:p14="http://schemas.microsoft.com/office/powerpoint/2010/main" val="9928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2615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graphicFrame>
        <p:nvGraphicFramePr>
          <p:cNvPr id="5" name="Tabella 4"/>
          <p:cNvGraphicFramePr>
            <a:graphicFrameLocks noGrp="1"/>
          </p:cNvGraphicFramePr>
          <p:nvPr>
            <p:extLst>
              <p:ext uri="{D42A27DB-BD31-4B8C-83A1-F6EECF244321}">
                <p14:modId xmlns:p14="http://schemas.microsoft.com/office/powerpoint/2010/main" val="1747947750"/>
              </p:ext>
            </p:extLst>
          </p:nvPr>
        </p:nvGraphicFramePr>
        <p:xfrm>
          <a:off x="2032001" y="2279374"/>
          <a:ext cx="8128000" cy="403422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1283208259"/>
                    </a:ext>
                  </a:extLst>
                </a:gridCol>
                <a:gridCol w="4064000">
                  <a:extLst>
                    <a:ext uri="{9D8B030D-6E8A-4147-A177-3AD203B41FA5}">
                      <a16:colId xmlns:a16="http://schemas.microsoft.com/office/drawing/2014/main" val="2674904720"/>
                    </a:ext>
                  </a:extLst>
                </a:gridCol>
              </a:tblGrid>
              <a:tr h="410817">
                <a:tc>
                  <a:txBody>
                    <a:bodyPr/>
                    <a:lstStyle/>
                    <a:p>
                      <a:r>
                        <a:rPr lang="it-IT" sz="2000" b="1" i="1" kern="1200" dirty="0">
                          <a:solidFill>
                            <a:schemeClr val="lt1"/>
                          </a:solidFill>
                          <a:effectLst/>
                          <a:latin typeface="+mn-lt"/>
                          <a:ea typeface="+mn-ea"/>
                          <a:cs typeface="+mn-cs"/>
                        </a:rPr>
                        <a:t>INTERFACE LAYER</a:t>
                      </a:r>
                      <a:endParaRPr lang="it-IT" sz="2000" i="1" dirty="0">
                        <a:latin typeface="+mn-lt"/>
                      </a:endParaRPr>
                    </a:p>
                  </a:txBody>
                  <a:tcPr>
                    <a:solidFill>
                      <a:schemeClr val="bg2">
                        <a:lumMod val="60000"/>
                        <a:lumOff val="40000"/>
                      </a:schemeClr>
                    </a:solidFill>
                  </a:tcPr>
                </a:tc>
                <a:tc>
                  <a:txBody>
                    <a:bodyPr/>
                    <a:lstStyle/>
                    <a:p>
                      <a:endParaRPr lang="it-IT" sz="1600" i="1" dirty="0">
                        <a:latin typeface="+mn-lt"/>
                      </a:endParaRPr>
                    </a:p>
                  </a:txBody>
                  <a:tcPr>
                    <a:solidFill>
                      <a:schemeClr val="bg2">
                        <a:lumMod val="60000"/>
                        <a:lumOff val="40000"/>
                      </a:schemeClr>
                    </a:solidFill>
                  </a:tcPr>
                </a:tc>
                <a:extLst>
                  <a:ext uri="{0D108BD9-81ED-4DB2-BD59-A6C34878D82A}">
                    <a16:rowId xmlns:a16="http://schemas.microsoft.com/office/drawing/2014/main" val="4273328174"/>
                  </a:ext>
                </a:extLst>
              </a:tr>
              <a:tr h="1049748">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Utente - Utente Loggato</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si occupa di gestire le funzionalità dell’utente loggato, ovvero la possibilità di gestire il carrello personale e di prenotare biglietti per le proiezioni.</a:t>
                      </a:r>
                    </a:p>
                  </a:txBody>
                  <a:tcPr marL="68580" marR="68580" marT="0" marB="0"/>
                </a:tc>
                <a:extLst>
                  <a:ext uri="{0D108BD9-81ED-4DB2-BD59-A6C34878D82A}">
                    <a16:rowId xmlns:a16="http://schemas.microsoft.com/office/drawing/2014/main" val="1827813880"/>
                  </a:ext>
                </a:extLst>
              </a:tr>
              <a:tr h="1399662">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Utente - Utente Non Registrato/Non loggato</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si occupa di gestire le funzionalità base di un utente registrato, non registrato o che non ha effettuato il login, come mostrare le proiezioni presenti nel database non dando però la possibilità di comprarle.</a:t>
                      </a:r>
                    </a:p>
                  </a:txBody>
                  <a:tcPr marL="68580" marR="68580" marT="0" marB="0"/>
                </a:tc>
                <a:extLst>
                  <a:ext uri="{0D108BD9-81ED-4DB2-BD59-A6C34878D82A}">
                    <a16:rowId xmlns:a16="http://schemas.microsoft.com/office/drawing/2014/main" val="3349196439"/>
                  </a:ext>
                </a:extLst>
              </a:tr>
              <a:tr h="723365">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Utente – Admin</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si occupa di gestire le funzionalità dell’amministratore, come la gestione delle proiezioni, delle sale, dei prezzi.</a:t>
                      </a:r>
                    </a:p>
                  </a:txBody>
                  <a:tcPr marL="68580" marR="68580" marT="0" marB="0"/>
                </a:tc>
                <a:extLst>
                  <a:ext uri="{0D108BD9-81ED-4DB2-BD59-A6C34878D82A}">
                    <a16:rowId xmlns:a16="http://schemas.microsoft.com/office/drawing/2014/main" val="2088816819"/>
                  </a:ext>
                </a:extLst>
              </a:tr>
            </a:tbl>
          </a:graphicData>
        </a:graphic>
      </p:graphicFrame>
    </p:spTree>
    <p:extLst>
      <p:ext uri="{BB962C8B-B14F-4D97-AF65-F5344CB8AC3E}">
        <p14:creationId xmlns:p14="http://schemas.microsoft.com/office/powerpoint/2010/main" val="383647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26157"/>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graphicFrame>
        <p:nvGraphicFramePr>
          <p:cNvPr id="5" name="Tabella 4"/>
          <p:cNvGraphicFramePr>
            <a:graphicFrameLocks noGrp="1"/>
          </p:cNvGraphicFramePr>
          <p:nvPr>
            <p:extLst>
              <p:ext uri="{D42A27DB-BD31-4B8C-83A1-F6EECF244321}">
                <p14:modId xmlns:p14="http://schemas.microsoft.com/office/powerpoint/2010/main" val="618586447"/>
              </p:ext>
            </p:extLst>
          </p:nvPr>
        </p:nvGraphicFramePr>
        <p:xfrm>
          <a:off x="2032001" y="2146852"/>
          <a:ext cx="8128000" cy="428820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1283208259"/>
                    </a:ext>
                  </a:extLst>
                </a:gridCol>
                <a:gridCol w="4064000">
                  <a:extLst>
                    <a:ext uri="{9D8B030D-6E8A-4147-A177-3AD203B41FA5}">
                      <a16:colId xmlns:a16="http://schemas.microsoft.com/office/drawing/2014/main" val="2674904720"/>
                    </a:ext>
                  </a:extLst>
                </a:gridCol>
              </a:tblGrid>
              <a:tr h="410817">
                <a:tc>
                  <a:txBody>
                    <a:bodyPr/>
                    <a:lstStyle/>
                    <a:p>
                      <a:r>
                        <a:rPr lang="it-IT" sz="2000" b="1" i="1" kern="1200" dirty="0">
                          <a:solidFill>
                            <a:schemeClr val="lt1"/>
                          </a:solidFill>
                          <a:effectLst/>
                          <a:latin typeface="+mn-lt"/>
                          <a:ea typeface="+mn-ea"/>
                          <a:cs typeface="+mn-cs"/>
                        </a:rPr>
                        <a:t>APPLICATION LOGIC  LAYER</a:t>
                      </a:r>
                      <a:endParaRPr lang="it-IT" sz="2000" i="1" dirty="0">
                        <a:latin typeface="+mn-lt"/>
                      </a:endParaRPr>
                    </a:p>
                  </a:txBody>
                  <a:tcPr>
                    <a:solidFill>
                      <a:schemeClr val="bg2">
                        <a:lumMod val="60000"/>
                        <a:lumOff val="40000"/>
                      </a:schemeClr>
                    </a:solidFill>
                  </a:tcPr>
                </a:tc>
                <a:tc>
                  <a:txBody>
                    <a:bodyPr/>
                    <a:lstStyle/>
                    <a:p>
                      <a:endParaRPr lang="it-IT" sz="1600" i="1" dirty="0">
                        <a:latin typeface="+mn-lt"/>
                      </a:endParaRPr>
                    </a:p>
                  </a:txBody>
                  <a:tcPr>
                    <a:solidFill>
                      <a:schemeClr val="bg2">
                        <a:lumMod val="60000"/>
                        <a:lumOff val="40000"/>
                      </a:schemeClr>
                    </a:solidFill>
                  </a:tcPr>
                </a:tc>
                <a:extLst>
                  <a:ext uri="{0D108BD9-81ED-4DB2-BD59-A6C34878D82A}">
                    <a16:rowId xmlns:a16="http://schemas.microsoft.com/office/drawing/2014/main" val="4273328174"/>
                  </a:ext>
                </a:extLst>
              </a:tr>
              <a:tr h="1049748">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Gestione Utenti</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permette la registrazione di un nuovo utente al sistema, gestisce l’accesso, garantendo l’adeguata assegnazione dei privilegi dovuti e le relative funzionalità.</a:t>
                      </a:r>
                    </a:p>
                  </a:txBody>
                  <a:tcPr marL="68580" marR="68580" marT="0" marB="0"/>
                </a:tc>
                <a:extLst>
                  <a:ext uri="{0D108BD9-81ED-4DB2-BD59-A6C34878D82A}">
                    <a16:rowId xmlns:a16="http://schemas.microsoft.com/office/drawing/2014/main" val="1827813880"/>
                  </a:ext>
                </a:extLst>
              </a:tr>
              <a:tr h="924826">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Gestione Proiezione</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permette di visualizzare le proiezioni presenti nel database insieme agli ulteriori dati per quest’ultima.</a:t>
                      </a:r>
                    </a:p>
                  </a:txBody>
                  <a:tcPr marL="68580" marR="68580" marT="0" marB="0"/>
                </a:tc>
                <a:extLst>
                  <a:ext uri="{0D108BD9-81ED-4DB2-BD59-A6C34878D82A}">
                    <a16:rowId xmlns:a16="http://schemas.microsoft.com/office/drawing/2014/main" val="3349196439"/>
                  </a:ext>
                </a:extLst>
              </a:tr>
              <a:tr h="596348">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Gestione Prenotazione</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permette di visualizzare le prenotazioni ed effettuarle.</a:t>
                      </a:r>
                    </a:p>
                  </a:txBody>
                  <a:tcPr marL="68580" marR="68580" marT="0" marB="0"/>
                </a:tc>
                <a:extLst>
                  <a:ext uri="{0D108BD9-81ED-4DB2-BD59-A6C34878D82A}">
                    <a16:rowId xmlns:a16="http://schemas.microsoft.com/office/drawing/2014/main" val="2088816819"/>
                  </a:ext>
                </a:extLst>
              </a:tr>
              <a:tr h="583096">
                <a:tc>
                  <a:txBody>
                    <a:bodyPr/>
                    <a:lstStyle/>
                    <a:p>
                      <a:pPr>
                        <a:lnSpc>
                          <a:spcPct val="107000"/>
                        </a:lnSpc>
                        <a:spcAft>
                          <a:spcPts val="0"/>
                        </a:spcAft>
                      </a:pPr>
                      <a:r>
                        <a:rPr lang="it-IT" sz="1800" b="1" i="0">
                          <a:effectLst/>
                          <a:latin typeface="+mn-lt"/>
                          <a:ea typeface="Times New Roman" panose="02020603050405020304" pitchFamily="18" charset="0"/>
                          <a:cs typeface="Times New Roman" panose="02020603050405020304" pitchFamily="18" charset="0"/>
                        </a:rPr>
                        <a:t>Gestione Acquisti</a:t>
                      </a:r>
                    </a:p>
                  </a:txBody>
                  <a:tcPr marL="68580" marR="68580" marT="0" marB="0"/>
                </a:tc>
                <a:tc>
                  <a:txBody>
                    <a:bodyPr/>
                    <a:lstStyle/>
                    <a:p>
                      <a:pPr>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Modulo che permette all’utente di visualizzare lo storico dei suoi acquisti.</a:t>
                      </a:r>
                    </a:p>
                  </a:txBody>
                  <a:tcPr marL="68580" marR="68580" marT="0" marB="0"/>
                </a:tc>
                <a:extLst>
                  <a:ext uri="{0D108BD9-81ED-4DB2-BD59-A6C34878D82A}">
                    <a16:rowId xmlns:a16="http://schemas.microsoft.com/office/drawing/2014/main" val="3646384895"/>
                  </a:ext>
                </a:extLst>
              </a:tr>
              <a:tr h="723365">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Gestione Film</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permette la visualizzazione dei film.</a:t>
                      </a:r>
                    </a:p>
                  </a:txBody>
                  <a:tcPr marL="68580" marR="68580" marT="0" marB="0"/>
                </a:tc>
                <a:extLst>
                  <a:ext uri="{0D108BD9-81ED-4DB2-BD59-A6C34878D82A}">
                    <a16:rowId xmlns:a16="http://schemas.microsoft.com/office/drawing/2014/main" val="1617653050"/>
                  </a:ext>
                </a:extLst>
              </a:tr>
            </a:tbl>
          </a:graphicData>
        </a:graphic>
      </p:graphicFrame>
    </p:spTree>
    <p:extLst>
      <p:ext uri="{BB962C8B-B14F-4D97-AF65-F5344CB8AC3E}">
        <p14:creationId xmlns:p14="http://schemas.microsoft.com/office/powerpoint/2010/main" val="38130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2120348"/>
            <a:ext cx="9899374" cy="302149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Decomposizione Sistema</a:t>
            </a:r>
          </a:p>
          <a:p>
            <a:pPr algn="l"/>
            <a:endParaRPr lang="it-IT" sz="900" b="1" dirty="0"/>
          </a:p>
        </p:txBody>
      </p:sp>
      <p:graphicFrame>
        <p:nvGraphicFramePr>
          <p:cNvPr id="5" name="Tabella 4"/>
          <p:cNvGraphicFramePr>
            <a:graphicFrameLocks noGrp="1"/>
          </p:cNvGraphicFramePr>
          <p:nvPr>
            <p:extLst>
              <p:ext uri="{D42A27DB-BD31-4B8C-83A1-F6EECF244321}">
                <p14:modId xmlns:p14="http://schemas.microsoft.com/office/powerpoint/2010/main" val="2986937194"/>
              </p:ext>
            </p:extLst>
          </p:nvPr>
        </p:nvGraphicFramePr>
        <p:xfrm>
          <a:off x="2032001" y="3114261"/>
          <a:ext cx="8128000" cy="1460565"/>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1283208259"/>
                    </a:ext>
                  </a:extLst>
                </a:gridCol>
                <a:gridCol w="4064000">
                  <a:extLst>
                    <a:ext uri="{9D8B030D-6E8A-4147-A177-3AD203B41FA5}">
                      <a16:colId xmlns:a16="http://schemas.microsoft.com/office/drawing/2014/main" val="2674904720"/>
                    </a:ext>
                  </a:extLst>
                </a:gridCol>
              </a:tblGrid>
              <a:tr h="410817">
                <a:tc>
                  <a:txBody>
                    <a:bodyPr/>
                    <a:lstStyle/>
                    <a:p>
                      <a:r>
                        <a:rPr lang="it-IT" sz="2000" b="1" i="1" kern="1200" dirty="0">
                          <a:solidFill>
                            <a:schemeClr val="lt1"/>
                          </a:solidFill>
                          <a:effectLst/>
                          <a:latin typeface="+mn-lt"/>
                          <a:ea typeface="+mn-ea"/>
                          <a:cs typeface="+mn-cs"/>
                        </a:rPr>
                        <a:t>DATA LAYER</a:t>
                      </a:r>
                      <a:endParaRPr lang="it-IT" sz="2000" i="1" dirty="0">
                        <a:latin typeface="+mn-lt"/>
                      </a:endParaRPr>
                    </a:p>
                  </a:txBody>
                  <a:tcPr>
                    <a:solidFill>
                      <a:schemeClr val="bg2">
                        <a:lumMod val="60000"/>
                        <a:lumOff val="40000"/>
                      </a:schemeClr>
                    </a:solidFill>
                  </a:tcPr>
                </a:tc>
                <a:tc>
                  <a:txBody>
                    <a:bodyPr/>
                    <a:lstStyle/>
                    <a:p>
                      <a:endParaRPr lang="it-IT" sz="1600" i="1" dirty="0">
                        <a:latin typeface="+mn-lt"/>
                      </a:endParaRPr>
                    </a:p>
                  </a:txBody>
                  <a:tcPr>
                    <a:solidFill>
                      <a:schemeClr val="bg2">
                        <a:lumMod val="60000"/>
                        <a:lumOff val="40000"/>
                      </a:schemeClr>
                    </a:solidFill>
                  </a:tcPr>
                </a:tc>
                <a:extLst>
                  <a:ext uri="{0D108BD9-81ED-4DB2-BD59-A6C34878D82A}">
                    <a16:rowId xmlns:a16="http://schemas.microsoft.com/office/drawing/2014/main" val="4273328174"/>
                  </a:ext>
                </a:extLst>
              </a:tr>
              <a:tr h="1049748">
                <a:tc>
                  <a:txBody>
                    <a:bodyPr/>
                    <a:lstStyle/>
                    <a:p>
                      <a:pPr>
                        <a:lnSpc>
                          <a:spcPct val="107000"/>
                        </a:lnSpc>
                        <a:spcAft>
                          <a:spcPts val="0"/>
                        </a:spcAft>
                      </a:pPr>
                      <a:r>
                        <a:rPr lang="it-IT" sz="1800" b="1" i="0" dirty="0">
                          <a:effectLst/>
                          <a:latin typeface="+mn-lt"/>
                          <a:ea typeface="Times New Roman" panose="02020603050405020304" pitchFamily="18" charset="0"/>
                          <a:cs typeface="Times New Roman" panose="02020603050405020304" pitchFamily="18" charset="0"/>
                        </a:rPr>
                        <a:t>Dati persistenti</a:t>
                      </a:r>
                    </a:p>
                  </a:txBody>
                  <a:tcPr marL="68580" marR="68580" marT="0" marB="0"/>
                </a:tc>
                <a:tc>
                  <a:txBody>
                    <a:bodyPr/>
                    <a:lstStyle/>
                    <a:p>
                      <a:pPr>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Modulo che si occupa di memorizzare dati in memoria, in modo da poter essere prelevati e modificati in modo corretto.</a:t>
                      </a:r>
                    </a:p>
                  </a:txBody>
                  <a:tcPr marL="68580" marR="68580" marT="0" marB="0"/>
                </a:tc>
                <a:extLst>
                  <a:ext uri="{0D108BD9-81ED-4DB2-BD59-A6C34878D82A}">
                    <a16:rowId xmlns:a16="http://schemas.microsoft.com/office/drawing/2014/main" val="1827813880"/>
                  </a:ext>
                </a:extLst>
              </a:tr>
            </a:tbl>
          </a:graphicData>
        </a:graphic>
      </p:graphicFrame>
    </p:spTree>
    <p:extLst>
      <p:ext uri="{BB962C8B-B14F-4D97-AF65-F5344CB8AC3E}">
        <p14:creationId xmlns:p14="http://schemas.microsoft.com/office/powerpoint/2010/main" val="41303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1290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Mapping</a:t>
            </a:r>
          </a:p>
          <a:p>
            <a:pPr algn="l"/>
            <a:endParaRPr lang="it-IT" sz="900" b="1" dirty="0"/>
          </a:p>
        </p:txBody>
      </p:sp>
      <p:pic>
        <p:nvPicPr>
          <p:cNvPr id="6" name="Immagine 5" descr="C:\Users\Edilio\AppData\Local\Microsoft\Windows\INetCacheContent.Word\2.jpg"/>
          <p:cNvPicPr/>
          <p:nvPr/>
        </p:nvPicPr>
        <p:blipFill>
          <a:blip r:embed="rId2">
            <a:extLst>
              <a:ext uri="{28A0092B-C50C-407E-A947-70E740481C1C}">
                <a14:useLocalDpi xmlns:a14="http://schemas.microsoft.com/office/drawing/2010/main" val="0"/>
              </a:ext>
            </a:extLst>
          </a:blip>
          <a:srcRect/>
          <a:stretch>
            <a:fillRect/>
          </a:stretch>
        </p:blipFill>
        <p:spPr bwMode="auto">
          <a:xfrm>
            <a:off x="2650435" y="1789043"/>
            <a:ext cx="6891130" cy="4863548"/>
          </a:xfrm>
          <a:prstGeom prst="rect">
            <a:avLst/>
          </a:prstGeom>
          <a:noFill/>
          <a:ln>
            <a:noFill/>
          </a:ln>
        </p:spPr>
      </p:pic>
    </p:spTree>
    <p:extLst>
      <p:ext uri="{BB962C8B-B14F-4D97-AF65-F5344CB8AC3E}">
        <p14:creationId xmlns:p14="http://schemas.microsoft.com/office/powerpoint/2010/main" val="390538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232452"/>
            <a:ext cx="9899374" cy="551290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Mapping</a:t>
            </a:r>
          </a:p>
          <a:p>
            <a:pPr algn="l"/>
            <a:endParaRPr lang="it-IT" sz="900" b="1" dirty="0"/>
          </a:p>
          <a:p>
            <a:pPr algn="l"/>
            <a:r>
              <a:rPr lang="it-IT" sz="2600" b="1" dirty="0"/>
              <a:t>WEB SERVER</a:t>
            </a:r>
          </a:p>
          <a:p>
            <a:pPr algn="l"/>
            <a:r>
              <a:rPr lang="it-IT" i="1" dirty="0"/>
              <a:t>Il server utilizzato sarà Tomcat.</a:t>
            </a:r>
          </a:p>
          <a:p>
            <a:pPr algn="l"/>
            <a:r>
              <a:rPr lang="it-IT" sz="2600" b="1" dirty="0"/>
              <a:t>INTERFACE LAYER</a:t>
            </a:r>
          </a:p>
          <a:p>
            <a:pPr algn="l"/>
            <a:r>
              <a:rPr lang="it-IT" i="1" dirty="0"/>
              <a:t>L’utente utilizza il sistema mediante un Browser installato all’interno del suo calcolatore (ad es. Opera, Firefox, Chrome).</a:t>
            </a:r>
          </a:p>
          <a:p>
            <a:pPr algn="l"/>
            <a:r>
              <a:rPr lang="it-IT" sz="2600" b="1" dirty="0"/>
              <a:t>APPLICATION LOGIC LAYER</a:t>
            </a:r>
          </a:p>
          <a:p>
            <a:pPr algn="l"/>
            <a:r>
              <a:rPr lang="it-IT" i="1" dirty="0"/>
              <a:t>Il sistema, e quindi le funzionalità, sono implementate tramite </a:t>
            </a:r>
            <a:r>
              <a:rPr lang="it-IT" i="1" dirty="0" err="1"/>
              <a:t>Servlet</a:t>
            </a:r>
            <a:r>
              <a:rPr lang="it-IT" i="1" dirty="0"/>
              <a:t> in java.</a:t>
            </a:r>
          </a:p>
          <a:p>
            <a:pPr algn="l"/>
            <a:r>
              <a:rPr lang="it-IT" sz="2600" b="1" dirty="0"/>
              <a:t>STORAGE LAYER</a:t>
            </a:r>
          </a:p>
          <a:p>
            <a:pPr algn="l"/>
            <a:r>
              <a:rPr lang="it-IT" i="1" dirty="0"/>
              <a:t>Rappresenta il collegamento con il server da parte del sistema e si occupa di tutte le richieste di accesso e modifiche sui dati permanenti presenti nel database.</a:t>
            </a:r>
          </a:p>
          <a:p>
            <a:pPr algn="l"/>
            <a:r>
              <a:rPr lang="it-IT" sz="2600" b="1" dirty="0"/>
              <a:t>DATABASE SERVER</a:t>
            </a:r>
          </a:p>
          <a:p>
            <a:pPr algn="l"/>
            <a:r>
              <a:rPr lang="it-IT" i="1" dirty="0"/>
              <a:t>Il DBMS usato è MySQL il quale presenta molte API che permettono l’interazione tra il sistema ed il database. </a:t>
            </a:r>
          </a:p>
          <a:p>
            <a:pPr algn="l"/>
            <a:endParaRPr lang="it-IT" sz="900" b="1" dirty="0"/>
          </a:p>
        </p:txBody>
      </p:sp>
    </p:spTree>
    <p:extLst>
      <p:ext uri="{BB962C8B-B14F-4D97-AF65-F5344CB8AC3E}">
        <p14:creationId xmlns:p14="http://schemas.microsoft.com/office/powerpoint/2010/main" val="29397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510748"/>
            <a:ext cx="9899374" cy="502257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Gestione Dati Persistenti</a:t>
            </a:r>
          </a:p>
          <a:p>
            <a:pPr algn="l"/>
            <a:endParaRPr lang="it-IT" sz="900" b="1" dirty="0"/>
          </a:p>
          <a:p>
            <a:pPr algn="l"/>
            <a:r>
              <a:rPr lang="it-IT" sz="2200" i="1" dirty="0"/>
              <a:t>Il sistema </a:t>
            </a:r>
            <a:r>
              <a:rPr lang="it-IT" sz="2200" i="1" dirty="0" err="1"/>
              <a:t>CeriCinema</a:t>
            </a:r>
            <a:r>
              <a:rPr lang="it-IT" sz="2200" i="1" dirty="0"/>
              <a:t> presenta i seguenti oggetti da memorizzare in modo persistente:</a:t>
            </a:r>
          </a:p>
          <a:p>
            <a:pPr marL="342900" lvl="0" indent="-342900" algn="l">
              <a:buFont typeface="Arial" panose="020B0604020202020204" pitchFamily="34" charset="0"/>
              <a:buChar char="•"/>
            </a:pPr>
            <a:r>
              <a:rPr lang="it-IT" sz="2200" i="1" dirty="0"/>
              <a:t>Utente Registrato</a:t>
            </a:r>
          </a:p>
          <a:p>
            <a:pPr marL="342900" lvl="0" indent="-342900" algn="l">
              <a:buFont typeface="Arial" panose="020B0604020202020204" pitchFamily="34" charset="0"/>
              <a:buChar char="•"/>
            </a:pPr>
            <a:r>
              <a:rPr lang="it-IT" sz="2200" i="1" dirty="0"/>
              <a:t>Proiezione</a:t>
            </a:r>
          </a:p>
          <a:p>
            <a:pPr marL="342900" lvl="0" indent="-342900" algn="l">
              <a:buFont typeface="Arial" panose="020B0604020202020204" pitchFamily="34" charset="0"/>
              <a:buChar char="•"/>
            </a:pPr>
            <a:r>
              <a:rPr lang="it-IT" sz="2200" i="1" dirty="0"/>
              <a:t>Prenotazione</a:t>
            </a:r>
          </a:p>
          <a:p>
            <a:pPr marL="342900" lvl="0" indent="-342900" algn="l">
              <a:buFont typeface="Arial" panose="020B0604020202020204" pitchFamily="34" charset="0"/>
              <a:buChar char="•"/>
            </a:pPr>
            <a:r>
              <a:rPr lang="it-IT" sz="2200" i="1" dirty="0"/>
              <a:t>Film</a:t>
            </a:r>
          </a:p>
          <a:p>
            <a:pPr lvl="0" algn="l"/>
            <a:r>
              <a:rPr lang="it-IT" sz="2200" i="1" dirty="0"/>
              <a:t>Per la memorizzazione dei dati è stato scelto un database ‘’relazione’’ in modo tale da memorizzare i dati in tabelle che seguono uno schema definito.</a:t>
            </a:r>
          </a:p>
          <a:p>
            <a:pPr lvl="0" algn="l"/>
            <a:r>
              <a:rPr lang="it-IT" sz="2200" i="1" dirty="0"/>
              <a:t>L’organizzazione dei dati attraverso questo modello permette una semplice realizzazione di </a:t>
            </a:r>
            <a:r>
              <a:rPr lang="it-IT" sz="2200" i="1" dirty="0" err="1"/>
              <a:t>query</a:t>
            </a:r>
            <a:r>
              <a:rPr lang="it-IT" sz="2200" i="1" dirty="0"/>
              <a:t> complesse.</a:t>
            </a:r>
          </a:p>
          <a:p>
            <a:pPr algn="l"/>
            <a:endParaRPr lang="it-IT" sz="900" b="1" dirty="0"/>
          </a:p>
        </p:txBody>
      </p:sp>
    </p:spTree>
    <p:extLst>
      <p:ext uri="{BB962C8B-B14F-4D97-AF65-F5344CB8AC3E}">
        <p14:creationId xmlns:p14="http://schemas.microsoft.com/office/powerpoint/2010/main" val="36097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974574"/>
            <a:ext cx="9899374" cy="4200939"/>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Controllo degli Accessi</a:t>
            </a:r>
          </a:p>
          <a:p>
            <a:pPr algn="l"/>
            <a:endParaRPr lang="it-IT" sz="900" b="1" dirty="0"/>
          </a:p>
          <a:p>
            <a:pPr algn="l"/>
            <a:r>
              <a:rPr lang="it-IT" sz="2200" i="1" dirty="0"/>
              <a:t>Il sistema </a:t>
            </a:r>
            <a:r>
              <a:rPr lang="it-IT" sz="2200" i="1" dirty="0" err="1"/>
              <a:t>CeriCinema</a:t>
            </a:r>
            <a:r>
              <a:rPr lang="it-IT" sz="2200" i="1" dirty="0"/>
              <a:t> prevede, in generale, le tre figure di utenti:</a:t>
            </a:r>
          </a:p>
          <a:p>
            <a:pPr marL="342900" indent="-342900" algn="l">
              <a:buFont typeface="Arial" panose="020B0604020202020204" pitchFamily="34" charset="0"/>
              <a:buChar char="•"/>
            </a:pPr>
            <a:r>
              <a:rPr lang="it-IT" sz="2200" i="1" dirty="0"/>
              <a:t> Amministratore</a:t>
            </a:r>
          </a:p>
          <a:p>
            <a:pPr marL="342900" indent="-342900" algn="l">
              <a:buFont typeface="Arial" panose="020B0604020202020204" pitchFamily="34" charset="0"/>
              <a:buChar char="•"/>
            </a:pPr>
            <a:r>
              <a:rPr lang="it-IT" sz="2200" i="1" dirty="0"/>
              <a:t>Utente non Registrato </a:t>
            </a:r>
          </a:p>
          <a:p>
            <a:pPr marL="342900" indent="-342900" algn="l">
              <a:buFont typeface="Arial" panose="020B0604020202020204" pitchFamily="34" charset="0"/>
              <a:buChar char="•"/>
            </a:pPr>
            <a:r>
              <a:rPr lang="it-IT" sz="2200" i="1" dirty="0"/>
              <a:t>Utente Registrato</a:t>
            </a:r>
          </a:p>
          <a:p>
            <a:pPr algn="l"/>
            <a:endParaRPr lang="it-IT" sz="2200" i="1" dirty="0"/>
          </a:p>
          <a:p>
            <a:pPr algn="l"/>
            <a:r>
              <a:rPr lang="it-IT" sz="2200" i="1" dirty="0"/>
              <a:t>Ogni utente, ad eccezione dell’ ‘’utente non registrato’’, accede tramite procedura di login, a sottosistemi diversi, i quali permettono di usufruire delle funzionalità specifiche ad essi associate.</a:t>
            </a:r>
          </a:p>
          <a:p>
            <a:pPr algn="l"/>
            <a:endParaRPr lang="it-IT" sz="900" b="1" dirty="0"/>
          </a:p>
        </p:txBody>
      </p:sp>
    </p:spTree>
    <p:extLst>
      <p:ext uri="{BB962C8B-B14F-4D97-AF65-F5344CB8AC3E}">
        <p14:creationId xmlns:p14="http://schemas.microsoft.com/office/powerpoint/2010/main" val="179938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1146314" y="1364975"/>
            <a:ext cx="9899374" cy="532737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4100" b="1" dirty="0"/>
              <a:t>Architettura Software: </a:t>
            </a:r>
            <a:r>
              <a:rPr lang="it-IT" sz="3000" b="1" dirty="0"/>
              <a:t>Sicurezza</a:t>
            </a:r>
          </a:p>
          <a:p>
            <a:pPr algn="l"/>
            <a:endParaRPr lang="it-IT" sz="900" b="1" dirty="0"/>
          </a:p>
          <a:p>
            <a:pPr algn="l"/>
            <a:r>
              <a:rPr lang="it-IT" i="1" dirty="0"/>
              <a:t>Il sistema è protetto dagli accessi non autorizzati attraverso un sistema di login/password. </a:t>
            </a:r>
          </a:p>
          <a:p>
            <a:pPr algn="l"/>
            <a:r>
              <a:rPr lang="it-IT" i="1" dirty="0"/>
              <a:t>Ogni utente registrato al sistema è proprio di una login univoca ed una password di minimo 6 caratteri e massimo 10. </a:t>
            </a:r>
          </a:p>
          <a:p>
            <a:pPr algn="l"/>
            <a:r>
              <a:rPr lang="it-IT" i="1" dirty="0"/>
              <a:t>Un utente per poter avere accesso al sistema deve compilare due campi: login e password. </a:t>
            </a:r>
          </a:p>
          <a:p>
            <a:pPr algn="l"/>
            <a:r>
              <a:rPr lang="it-IT" i="1" dirty="0"/>
              <a:t>Il sistema quindi analizza i campi login e password e controlla l’esistenza di una </a:t>
            </a:r>
            <a:r>
              <a:rPr lang="it-IT" i="1" dirty="0" err="1"/>
              <a:t>tupla</a:t>
            </a:r>
            <a:r>
              <a:rPr lang="it-IT" i="1" dirty="0"/>
              <a:t> con gli specifici dati inviati all’interno del database, nel caso in cui la </a:t>
            </a:r>
            <a:r>
              <a:rPr lang="it-IT" i="1" dirty="0" err="1"/>
              <a:t>tupla</a:t>
            </a:r>
            <a:r>
              <a:rPr lang="it-IT" i="1" dirty="0"/>
              <a:t> ricercata non fosse presente nel database viene generato un messaggio di errore e riproposto l’inserimento dei dati.</a:t>
            </a:r>
          </a:p>
          <a:p>
            <a:pPr algn="l"/>
            <a:r>
              <a:rPr lang="it-IT" i="1" dirty="0"/>
              <a:t>Il modello login/password non fornisce sicuramente un elevato livello di sicurezza, ma considerando che gli accessi possono essere effettuati solo sulla rete locale, il livello di sicurezza viene considerato sufficiente per il conteso dell’applicazione.</a:t>
            </a:r>
          </a:p>
          <a:p>
            <a:pPr algn="l"/>
            <a:endParaRPr lang="it-IT" sz="900" b="1" dirty="0"/>
          </a:p>
        </p:txBody>
      </p:sp>
    </p:spTree>
    <p:extLst>
      <p:ext uri="{BB962C8B-B14F-4D97-AF65-F5344CB8AC3E}">
        <p14:creationId xmlns:p14="http://schemas.microsoft.com/office/powerpoint/2010/main" val="412579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System Design </a:t>
            </a:r>
            <a:r>
              <a:rPr lang="it-IT" sz="4400" b="1" dirty="0" err="1"/>
              <a:t>Documentation</a:t>
            </a:r>
            <a:endParaRPr lang="it-IT" dirty="0"/>
          </a:p>
        </p:txBody>
      </p:sp>
      <p:sp>
        <p:nvSpPr>
          <p:cNvPr id="3" name="Sottotitolo 2"/>
          <p:cNvSpPr txBox="1">
            <a:spLocks/>
          </p:cNvSpPr>
          <p:nvPr/>
        </p:nvSpPr>
        <p:spPr>
          <a:xfrm>
            <a:off x="974036" y="2173358"/>
            <a:ext cx="10243930" cy="363109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Architettura Software:</a:t>
            </a:r>
            <a:r>
              <a:rPr lang="it-IT" sz="2800" b="1" dirty="0"/>
              <a:t> Gestione Controllo Globale</a:t>
            </a:r>
          </a:p>
          <a:p>
            <a:pPr algn="l"/>
            <a:endParaRPr lang="it-IT" sz="900" b="1" dirty="0"/>
          </a:p>
          <a:p>
            <a:pPr algn="l"/>
            <a:r>
              <a:rPr lang="it-IT" sz="2200" i="1" dirty="0"/>
              <a:t>Il flusso di controllo di questo sistema software non prevede alcuna sequenza prestabilita, fatta eccezione per l’acquisto di una prenotazione o la registrazione. </a:t>
            </a:r>
          </a:p>
          <a:p>
            <a:pPr algn="l"/>
            <a:r>
              <a:rPr lang="it-IT" sz="2200" i="1" dirty="0"/>
              <a:t>Sarà l’interazione con l’utente a determinare il flusso di controllo, le classi Java funzioneranno da ricevitori di eventi per rispondere alle attività dei client. </a:t>
            </a:r>
          </a:p>
          <a:p>
            <a:pPr algn="l"/>
            <a:r>
              <a:rPr lang="it-IT" sz="2200" i="1" dirty="0"/>
              <a:t>Saranno le </a:t>
            </a:r>
            <a:r>
              <a:rPr lang="it-IT" sz="2200" i="1" dirty="0" err="1"/>
              <a:t>servlet</a:t>
            </a:r>
            <a:r>
              <a:rPr lang="it-IT" sz="2200" i="1" dirty="0"/>
              <a:t> di sistema che elaboreranno le richieste prendendo informazioni dal database fino ad inviarle all’utente e saranno mostrate  grazie ad un’interfaccia grafica.</a:t>
            </a:r>
          </a:p>
          <a:p>
            <a:pPr algn="l"/>
            <a:endParaRPr lang="it-IT" sz="900" b="1" dirty="0"/>
          </a:p>
        </p:txBody>
      </p:sp>
    </p:spTree>
    <p:extLst>
      <p:ext uri="{BB962C8B-B14F-4D97-AF65-F5344CB8AC3E}">
        <p14:creationId xmlns:p14="http://schemas.microsoft.com/office/powerpoint/2010/main" val="40228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736034"/>
            <a:ext cx="10243930" cy="4598505"/>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Compromessi Object Design</a:t>
            </a:r>
          </a:p>
          <a:p>
            <a:pPr algn="l"/>
            <a:r>
              <a:rPr lang="it-IT" sz="2200" i="1" dirty="0"/>
              <a:t>Per ridurre i tempi di rilascio è stato deciso di utilizzare alcune componenti software già pronte per gestire alcune delle funzionalità più complesse del sistema, in particolare verrà usata la componente software open-source JDBC per l'interfacciamento col database.</a:t>
            </a:r>
          </a:p>
          <a:p>
            <a:pPr algn="l"/>
            <a:endParaRPr lang="it-IT" sz="2200" i="1" dirty="0"/>
          </a:p>
          <a:p>
            <a:pPr algn="l"/>
            <a:r>
              <a:rPr lang="it-IT" sz="3200" b="1" dirty="0"/>
              <a:t>Comprensibilità vs Tempo</a:t>
            </a:r>
          </a:p>
          <a:p>
            <a:pPr algn="l"/>
            <a:r>
              <a:rPr lang="it-IT" sz="2200" i="1" dirty="0"/>
              <a:t>Il codice verrà arricchito da commenti che aiutino la comprensione del file sorgente; tali commenti però, verranno aggiunti solo a quelle parti del codice ambigue o di difficile comprensione, in modo da non aumentare troppo i tempi di sviluppo.</a:t>
            </a:r>
          </a:p>
          <a:p>
            <a:pPr algn="l"/>
            <a:endParaRPr lang="it-IT" sz="2600" i="1" dirty="0"/>
          </a:p>
          <a:p>
            <a:pPr algn="l"/>
            <a:endParaRPr lang="it-IT" sz="2600" i="1" dirty="0"/>
          </a:p>
          <a:p>
            <a:pPr algn="l"/>
            <a:endParaRPr lang="it-IT" sz="2200" i="1" dirty="0"/>
          </a:p>
          <a:p>
            <a:pPr algn="l"/>
            <a:endParaRPr lang="it-IT" sz="900" b="1" dirty="0"/>
          </a:p>
        </p:txBody>
      </p:sp>
    </p:spTree>
    <p:extLst>
      <p:ext uri="{BB962C8B-B14F-4D97-AF65-F5344CB8AC3E}">
        <p14:creationId xmlns:p14="http://schemas.microsoft.com/office/powerpoint/2010/main" val="99437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71061"/>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err="1"/>
              <a:t>Problem</a:t>
            </a:r>
            <a:r>
              <a:rPr lang="it-IT" sz="4400" b="1" dirty="0"/>
              <a:t> Statement</a:t>
            </a:r>
          </a:p>
          <a:p>
            <a:pPr algn="l"/>
            <a:endParaRPr lang="it-IT" dirty="0"/>
          </a:p>
        </p:txBody>
      </p:sp>
      <p:sp>
        <p:nvSpPr>
          <p:cNvPr id="4" name="Sottotitolo 2"/>
          <p:cNvSpPr txBox="1">
            <a:spLocks/>
          </p:cNvSpPr>
          <p:nvPr/>
        </p:nvSpPr>
        <p:spPr>
          <a:xfrm>
            <a:off x="1209676" y="1510749"/>
            <a:ext cx="9772650" cy="5121964"/>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Requisiti: </a:t>
            </a:r>
            <a:r>
              <a:rPr lang="it-IT" sz="2800" b="1" dirty="0"/>
              <a:t>Funzionali</a:t>
            </a:r>
          </a:p>
          <a:p>
            <a:pPr algn="l"/>
            <a:endParaRPr lang="it-IT" sz="900" b="1" dirty="0"/>
          </a:p>
          <a:p>
            <a:pPr algn="l"/>
            <a:r>
              <a:rPr lang="it-IT" sz="2200" b="1" dirty="0"/>
              <a:t>I servizi offerti </a:t>
            </a:r>
            <a:r>
              <a:rPr lang="it-IT" dirty="0"/>
              <a:t>dalla modalità </a:t>
            </a:r>
            <a:r>
              <a:rPr lang="it-IT" b="1" dirty="0"/>
              <a:t>cliente </a:t>
            </a:r>
            <a:r>
              <a:rPr lang="it-IT" dirty="0"/>
              <a:t>saranno:</a:t>
            </a:r>
          </a:p>
          <a:p>
            <a:pPr marL="342900" indent="-342900" algn="l">
              <a:buFont typeface="Arial" panose="020B0604020202020204" pitchFamily="34" charset="0"/>
              <a:buChar char="•"/>
            </a:pPr>
            <a:r>
              <a:rPr lang="it-IT" sz="2200" dirty="0"/>
              <a:t>La possibilità di registrarsi e quindi di effettuare un login (obbligatorio per le operazioni di prenotazione e acquisto)</a:t>
            </a:r>
          </a:p>
          <a:p>
            <a:pPr marL="342900" indent="-342900" algn="l">
              <a:buFont typeface="Arial" panose="020B0604020202020204" pitchFamily="34" charset="0"/>
              <a:buChar char="•"/>
            </a:pPr>
            <a:r>
              <a:rPr lang="it-IT" sz="2200" dirty="0"/>
              <a:t>Visualizzare tutti i film in programmazione filtrandoli per titolo o genere cinematografico</a:t>
            </a:r>
          </a:p>
          <a:p>
            <a:pPr marL="342900" indent="-342900" algn="l">
              <a:buFont typeface="Arial" panose="020B0604020202020204" pitchFamily="34" charset="0"/>
              <a:buChar char="•"/>
            </a:pPr>
            <a:r>
              <a:rPr lang="it-IT" sz="2200" dirty="0"/>
              <a:t>La possibilità di accedere ai dettagli di un determinato film</a:t>
            </a:r>
          </a:p>
          <a:p>
            <a:pPr marL="342900" indent="-342900" algn="l">
              <a:buFont typeface="Arial" panose="020B0604020202020204" pitchFamily="34" charset="0"/>
              <a:buChar char="•"/>
            </a:pPr>
            <a:r>
              <a:rPr lang="it-IT" sz="2200" dirty="0"/>
              <a:t>Acquistare un biglietto legato ad un determinato posto nella sala di proiezione interessata</a:t>
            </a:r>
          </a:p>
          <a:p>
            <a:pPr marL="342900" indent="-342900" algn="l">
              <a:buFont typeface="Arial" panose="020B0604020202020204" pitchFamily="34" charset="0"/>
              <a:buChar char="•"/>
            </a:pPr>
            <a:r>
              <a:rPr lang="it-IT" dirty="0"/>
              <a:t>Visualizzare gli acquisti effettuati</a:t>
            </a:r>
          </a:p>
          <a:p>
            <a:pPr marL="342900" indent="-342900" algn="l">
              <a:buFont typeface="Arial" panose="020B0604020202020204" pitchFamily="34" charset="0"/>
              <a:buChar char="•"/>
            </a:pPr>
            <a:r>
              <a:rPr lang="it-IT" dirty="0"/>
              <a:t>Possibilità di prenotare un determinato posto </a:t>
            </a:r>
            <a:endParaRPr lang="it-IT" sz="2200" dirty="0"/>
          </a:p>
          <a:p>
            <a:pPr lvl="0" algn="l"/>
            <a:endParaRPr lang="it-IT" dirty="0"/>
          </a:p>
          <a:p>
            <a:pPr marL="34290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244302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531165"/>
            <a:ext cx="10243930" cy="26106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500" b="1" dirty="0"/>
              <a:t>Sicurezza vs efficienza</a:t>
            </a:r>
          </a:p>
          <a:p>
            <a:pPr algn="l"/>
            <a:r>
              <a:rPr lang="it-IT" sz="2200" i="1" dirty="0"/>
              <a:t>Essendo il sistema pensato per funzionare in una rete locale, non è stato dato molto peso al problema della sicurezza: si ritiene infatti sufficiente l'uso di un meccanismo di autenticazione Login/Password. </a:t>
            </a:r>
          </a:p>
          <a:p>
            <a:pPr algn="l"/>
            <a:r>
              <a:rPr lang="it-IT" sz="2200" i="1" dirty="0"/>
              <a:t>Il mancato uso di meccanismi di crittografia delle comunicazioni migliorerà, anche se minimamente, le prestazioni del sistema.</a:t>
            </a:r>
          </a:p>
          <a:p>
            <a:pPr algn="l"/>
            <a:endParaRPr lang="it-IT" sz="2200" i="1" dirty="0"/>
          </a:p>
          <a:p>
            <a:pPr algn="l"/>
            <a:endParaRPr lang="it-IT" sz="2600" i="1" dirty="0"/>
          </a:p>
          <a:p>
            <a:pPr algn="l"/>
            <a:endParaRPr lang="it-IT" sz="2600" i="1" dirty="0"/>
          </a:p>
          <a:p>
            <a:pPr algn="l"/>
            <a:endParaRPr lang="it-IT" sz="2200" i="1" dirty="0"/>
          </a:p>
          <a:p>
            <a:pPr algn="l"/>
            <a:endParaRPr lang="it-IT" sz="900" b="1" dirty="0"/>
          </a:p>
        </p:txBody>
      </p:sp>
    </p:spTree>
    <p:extLst>
      <p:ext uri="{BB962C8B-B14F-4D97-AF65-F5344CB8AC3E}">
        <p14:creationId xmlns:p14="http://schemas.microsoft.com/office/powerpoint/2010/main" val="78370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algn="l"/>
            <a:r>
              <a:rPr lang="it-IT" sz="2200" i="1" dirty="0"/>
              <a:t>Vengono qui elencate le linee guida che gli sviluppatori dovranno seguire durante la stesura del codice sorgente:</a:t>
            </a:r>
          </a:p>
          <a:p>
            <a:pPr algn="l"/>
            <a:endParaRPr lang="it-IT" sz="900" i="1" dirty="0"/>
          </a:p>
          <a:p>
            <a:pPr algn="l"/>
            <a:r>
              <a:rPr lang="it-IT" sz="2800" b="1" dirty="0"/>
              <a:t>Stile di programmazione</a:t>
            </a:r>
          </a:p>
          <a:p>
            <a:pPr lvl="0" algn="l"/>
            <a:r>
              <a:rPr lang="it-IT" sz="2200" i="1" dirty="0"/>
              <a:t>Lo spazio di indentazione delle classi deve essere di un </a:t>
            </a:r>
            <a:r>
              <a:rPr lang="it-IT" sz="2200" i="1" dirty="0" err="1"/>
              <a:t>tab</a:t>
            </a:r>
            <a:r>
              <a:rPr lang="it-IT" sz="2200" i="1" dirty="0"/>
              <a:t>.</a:t>
            </a:r>
          </a:p>
          <a:p>
            <a:pPr algn="l"/>
            <a:r>
              <a:rPr lang="it-IT" sz="2800" b="1" dirty="0" err="1"/>
              <a:t>Naming</a:t>
            </a:r>
            <a:r>
              <a:rPr lang="it-IT" sz="2800" b="1" dirty="0"/>
              <a:t> Convention</a:t>
            </a:r>
          </a:p>
          <a:p>
            <a:pPr marL="342900" indent="-342900" algn="l">
              <a:buFont typeface="Arial" panose="020B0604020202020204" pitchFamily="34" charset="0"/>
              <a:buChar char="•"/>
            </a:pPr>
            <a:r>
              <a:rPr lang="it-IT" sz="2200" i="1" dirty="0"/>
              <a:t>I nomi delle classi devono cominciare con una lettera maiuscola, e anche le parole seguenti all'interno del nome devono cominciare con una lettera maiuscola. I nomi delle classi inoltre devono fornire informazioni sul loro scopo.</a:t>
            </a:r>
            <a:br>
              <a:rPr lang="it-IT" sz="2200" i="1" dirty="0"/>
            </a:br>
            <a:r>
              <a:rPr lang="it-IT" sz="2200" dirty="0"/>
              <a:t>Es. Utente</a:t>
            </a:r>
            <a:endParaRPr lang="it-IT" sz="2200" i="1" dirty="0"/>
          </a:p>
          <a:p>
            <a:pPr marL="342900" lvl="0" indent="-342900" algn="l">
              <a:buFont typeface="Arial" panose="020B0604020202020204" pitchFamily="34" charset="0"/>
              <a:buChar char="•"/>
            </a:pPr>
            <a:r>
              <a:rPr lang="it-IT" sz="2200" i="1" dirty="0"/>
              <a:t>I nomi dei metodi devono cominciare con una lettera minuscola, e le parole seguenti con la lettera maiuscola.</a:t>
            </a:r>
            <a:br>
              <a:rPr lang="it-IT" sz="2200" i="1" dirty="0"/>
            </a:br>
            <a:r>
              <a:rPr lang="it-IT" sz="2200" i="1" dirty="0"/>
              <a:t>Es. </a:t>
            </a:r>
            <a:r>
              <a:rPr lang="it-IT" sz="2200" i="1" dirty="0" err="1"/>
              <a:t>aggiungiProiezione</a:t>
            </a:r>
            <a:r>
              <a:rPr lang="it-IT" sz="2200" i="1" dirty="0"/>
              <a:t>()</a:t>
            </a:r>
          </a:p>
          <a:p>
            <a:pPr marL="342900" lvl="0" indent="-342900" algn="l">
              <a:buFont typeface="Arial" panose="020B0604020202020204" pitchFamily="34" charset="0"/>
              <a:buChar char="•"/>
            </a:pPr>
            <a:endParaRPr lang="it-IT" sz="2200" i="1" dirty="0"/>
          </a:p>
          <a:p>
            <a:pPr algn="l"/>
            <a:endParaRPr lang="it-IT" sz="2200" i="1" dirty="0"/>
          </a:p>
          <a:p>
            <a:pPr algn="l"/>
            <a:endParaRPr lang="it-IT" sz="2600" i="1" dirty="0"/>
          </a:p>
          <a:p>
            <a:pPr algn="l"/>
            <a:endParaRPr lang="it-IT" sz="2600" i="1" dirty="0"/>
          </a:p>
          <a:p>
            <a:pPr algn="l"/>
            <a:endParaRPr lang="it-IT" sz="2200" i="1" dirty="0"/>
          </a:p>
          <a:p>
            <a:pPr algn="l"/>
            <a:endParaRPr lang="it-IT" sz="900" b="1" dirty="0"/>
          </a:p>
        </p:txBody>
      </p:sp>
    </p:spTree>
    <p:extLst>
      <p:ext uri="{BB962C8B-B14F-4D97-AF65-F5344CB8AC3E}">
        <p14:creationId xmlns:p14="http://schemas.microsoft.com/office/powerpoint/2010/main" val="47144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lvl="0" algn="l"/>
            <a:endParaRPr lang="it-IT" sz="2200" dirty="0"/>
          </a:p>
          <a:p>
            <a:pPr marL="342900" lvl="0" indent="-342900" algn="l">
              <a:buFont typeface="Arial" panose="020B0604020202020204" pitchFamily="34" charset="0"/>
              <a:buChar char="•"/>
            </a:pPr>
            <a:r>
              <a:rPr lang="it-IT" sz="2200" dirty="0"/>
              <a:t>I nomi dei metodi per l'accesso e la modifica delle variabili dovranno essere del tipo </a:t>
            </a:r>
            <a:r>
              <a:rPr lang="it-IT" sz="2200" b="1" i="1" dirty="0" err="1"/>
              <a:t>getNomeVariabile</a:t>
            </a:r>
            <a:r>
              <a:rPr lang="it-IT" sz="2200" b="1" i="1" dirty="0"/>
              <a:t>()</a:t>
            </a:r>
            <a:r>
              <a:rPr lang="it-IT" sz="2200" i="1" dirty="0"/>
              <a:t>, </a:t>
            </a:r>
            <a:r>
              <a:rPr lang="it-IT" sz="2200" b="1" i="1" dirty="0" err="1"/>
              <a:t>setNomeVariabile</a:t>
            </a:r>
            <a:r>
              <a:rPr lang="it-IT" sz="2200" b="1" i="1" dirty="0"/>
              <a:t>()</a:t>
            </a:r>
            <a:r>
              <a:rPr lang="it-IT" sz="2200" i="1" dirty="0"/>
              <a:t> </a:t>
            </a:r>
            <a:r>
              <a:rPr lang="it-IT" sz="2200" dirty="0"/>
              <a:t>o nel caso di valori booleani </a:t>
            </a:r>
            <a:r>
              <a:rPr lang="it-IT" sz="2200" b="1" i="1" dirty="0" err="1"/>
              <a:t>isNomeVariabileBooleana</a:t>
            </a:r>
            <a:r>
              <a:rPr lang="it-IT" sz="2200" b="1" i="1" dirty="0"/>
              <a:t>()</a:t>
            </a:r>
          </a:p>
          <a:p>
            <a:pPr marL="342900" lvl="0" indent="-342900" algn="l">
              <a:buFont typeface="Arial" panose="020B0604020202020204" pitchFamily="34" charset="0"/>
              <a:buChar char="•"/>
            </a:pPr>
            <a:r>
              <a:rPr lang="it-IT" sz="2200" i="1" dirty="0"/>
              <a:t>I nomi delle variabili devono cominciare con una lettera minuscola, e le parole seguenti con la lettera maiuscola. </a:t>
            </a:r>
            <a:br>
              <a:rPr lang="it-IT" sz="2200" i="1" dirty="0"/>
            </a:br>
            <a:r>
              <a:rPr lang="it-IT" sz="2200" i="1" dirty="0"/>
              <a:t>Es. </a:t>
            </a:r>
            <a:r>
              <a:rPr lang="it-IT" sz="2200" i="1" dirty="0" err="1"/>
              <a:t>annoIscrizione</a:t>
            </a:r>
            <a:endParaRPr lang="it-IT" sz="2200" i="1" dirty="0"/>
          </a:p>
          <a:p>
            <a:pPr marL="342900" lvl="0" indent="-342900" algn="l">
              <a:buFont typeface="Arial" panose="020B0604020202020204" pitchFamily="34" charset="0"/>
              <a:buChar char="•"/>
            </a:pPr>
            <a:r>
              <a:rPr lang="it-IT" sz="2200" i="1" dirty="0"/>
              <a:t>I nomi delle costanti devono essere scritti a lettere maiuscole, e le parole separate da un underscore. </a:t>
            </a:r>
            <a:br>
              <a:rPr lang="it-IT" sz="2200" i="1" dirty="0"/>
            </a:br>
            <a:r>
              <a:rPr lang="it-IT" sz="2200" i="1" dirty="0"/>
              <a:t>Es. </a:t>
            </a:r>
            <a:r>
              <a:rPr lang="it-IT" sz="2200" i="1" dirty="0" err="1"/>
              <a:t>static</a:t>
            </a:r>
            <a:r>
              <a:rPr lang="it-IT" sz="2200" i="1" dirty="0"/>
              <a:t> </a:t>
            </a:r>
            <a:r>
              <a:rPr lang="it-IT" sz="2200" i="1" dirty="0" err="1"/>
              <a:t>final</a:t>
            </a:r>
            <a:r>
              <a:rPr lang="it-IT" sz="2200" i="1" dirty="0"/>
              <a:t> </a:t>
            </a:r>
            <a:r>
              <a:rPr lang="it-IT" sz="2200" i="1" dirty="0" err="1"/>
              <a:t>int</a:t>
            </a:r>
            <a:r>
              <a:rPr lang="it-IT" sz="2200" i="1" dirty="0"/>
              <a:t> ESEMPIO_COSTANTE = k</a:t>
            </a:r>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34670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lvl="0" algn="l"/>
            <a:endParaRPr lang="it-IT" sz="2800" b="1" dirty="0"/>
          </a:p>
          <a:p>
            <a:pPr lvl="0" algn="l"/>
            <a:r>
              <a:rPr lang="it-IT" sz="3000" b="1" dirty="0"/>
              <a:t>Documentazione</a:t>
            </a:r>
          </a:p>
          <a:p>
            <a:pPr marL="342900" lvl="0" indent="-342900" algn="l">
              <a:buFont typeface="Arial" panose="020B0604020202020204" pitchFamily="34" charset="0"/>
              <a:buChar char="•"/>
            </a:pPr>
            <a:r>
              <a:rPr lang="it-IT" sz="2200" i="1" dirty="0"/>
              <a:t>Ogni classe deve avere una breve spiegazione del suo scopo, dopo le istruzioni di import, devono inoltre essere indicati l'autore della classe e altre informazioni utili utilizzando gli </a:t>
            </a:r>
            <a:r>
              <a:rPr lang="it-IT" sz="2200" i="1" dirty="0" err="1"/>
              <a:t>appropiati</a:t>
            </a:r>
            <a:r>
              <a:rPr lang="it-IT" sz="2200" i="1" dirty="0"/>
              <a:t> </a:t>
            </a:r>
            <a:r>
              <a:rPr lang="it-IT" sz="2200" i="1" dirty="0" err="1"/>
              <a:t>tag</a:t>
            </a:r>
            <a:r>
              <a:rPr lang="it-IT" sz="2200" i="1" dirty="0"/>
              <a:t> </a:t>
            </a:r>
            <a:r>
              <a:rPr lang="it-IT" sz="2200" i="1" dirty="0" err="1"/>
              <a:t>JavaDoc</a:t>
            </a:r>
            <a:r>
              <a:rPr lang="it-IT" sz="2200" i="1" dirty="0"/>
              <a:t> :</a:t>
            </a:r>
            <a:br>
              <a:rPr lang="it-IT" sz="2200" i="1" dirty="0"/>
            </a:br>
            <a:r>
              <a:rPr lang="it-IT" sz="2200" i="1" dirty="0"/>
              <a:t>/** descrizione della classe</a:t>
            </a:r>
            <a:br>
              <a:rPr lang="it-IT" sz="2200" i="1" dirty="0"/>
            </a:br>
            <a:r>
              <a:rPr lang="it-IT" sz="2200" i="1" dirty="0"/>
              <a:t>**</a:t>
            </a:r>
            <a:br>
              <a:rPr lang="it-IT" sz="2200" i="1" dirty="0"/>
            </a:br>
            <a:r>
              <a:rPr lang="it-IT" sz="2200" i="1" dirty="0"/>
              <a:t>@</a:t>
            </a:r>
            <a:r>
              <a:rPr lang="it-IT" sz="2200" i="1" dirty="0" err="1"/>
              <a:t>author</a:t>
            </a:r>
            <a:r>
              <a:rPr lang="it-IT" sz="2200" i="1" dirty="0"/>
              <a:t> nome dell'autore</a:t>
            </a:r>
            <a:br>
              <a:rPr lang="it-IT" sz="2200" i="1" dirty="0"/>
            </a:br>
            <a:r>
              <a:rPr lang="it-IT" sz="2200" i="1" dirty="0"/>
              <a:t>* ...</a:t>
            </a:r>
            <a:br>
              <a:rPr lang="it-IT" sz="2200" i="1" dirty="0"/>
            </a:br>
            <a:r>
              <a:rPr lang="it-IT" sz="2200" i="1" dirty="0"/>
              <a:t>*/</a:t>
            </a:r>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68503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1338470"/>
            <a:ext cx="10243930" cy="531412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200" b="1" dirty="0"/>
              <a:t>Linee Guida per Documentazione delle Interfacce</a:t>
            </a:r>
          </a:p>
          <a:p>
            <a:pPr lvl="0" algn="l"/>
            <a:endParaRPr lang="it-IT" sz="2800" b="1" dirty="0"/>
          </a:p>
          <a:p>
            <a:pPr marL="342900" lvl="0" indent="-342900" algn="l">
              <a:buFont typeface="Arial" panose="020B0604020202020204" pitchFamily="34" charset="0"/>
              <a:buChar char="•"/>
            </a:pPr>
            <a:r>
              <a:rPr lang="it-IT" sz="2200" i="1" dirty="0"/>
              <a:t>La descrizione del metodo deve apparire prima di ogni dichiarazione di metodo e deve descriverne lo scopo. </a:t>
            </a:r>
            <a:br>
              <a:rPr lang="it-IT" sz="2200" i="1" dirty="0"/>
            </a:br>
            <a:r>
              <a:rPr lang="it-IT" sz="2200" i="1" dirty="0"/>
              <a:t>Devono essere elencati i parametri del metodo, i valori di ritorno ed eventualmente le eccezioni che possono essere lanciate, utilizzando gli </a:t>
            </a:r>
            <a:r>
              <a:rPr lang="it-IT" sz="2200" i="1" dirty="0" err="1"/>
              <a:t>appropiati</a:t>
            </a:r>
            <a:r>
              <a:rPr lang="it-IT" sz="2200" i="1" dirty="0"/>
              <a:t> </a:t>
            </a:r>
            <a:r>
              <a:rPr lang="it-IT" sz="2200" i="1" dirty="0" err="1"/>
              <a:t>tag</a:t>
            </a:r>
            <a:r>
              <a:rPr lang="it-IT" sz="2200" i="1" dirty="0"/>
              <a:t> di </a:t>
            </a:r>
            <a:r>
              <a:rPr lang="it-IT" sz="2200" i="1" dirty="0" err="1"/>
              <a:t>JavaDoc</a:t>
            </a:r>
            <a:r>
              <a:rPr lang="it-IT" sz="2200" i="1" dirty="0"/>
              <a:t> :</a:t>
            </a:r>
            <a:br>
              <a:rPr lang="it-IT" sz="2200" i="1" dirty="0"/>
            </a:br>
            <a:r>
              <a:rPr lang="it-IT" sz="2200" i="1" dirty="0"/>
              <a:t>/**</a:t>
            </a:r>
            <a:br>
              <a:rPr lang="it-IT" sz="2200" i="1" dirty="0"/>
            </a:br>
            <a:r>
              <a:rPr lang="it-IT" sz="2200" i="1" dirty="0"/>
              <a:t>* Descrizione dello scopo del metodo</a:t>
            </a:r>
            <a:br>
              <a:rPr lang="it-IT" sz="2200" i="1" dirty="0"/>
            </a:br>
            <a:r>
              <a:rPr lang="it-IT" sz="2200" i="1" dirty="0"/>
              <a:t>* @</a:t>
            </a:r>
            <a:r>
              <a:rPr lang="it-IT" sz="2200" i="1" dirty="0" err="1"/>
              <a:t>param</a:t>
            </a:r>
            <a:r>
              <a:rPr lang="it-IT" sz="2200" i="1" dirty="0"/>
              <a:t> Param1 – descrizione parametro 1</a:t>
            </a:r>
            <a:br>
              <a:rPr lang="it-IT" sz="2200" i="1" dirty="0"/>
            </a:br>
            <a:r>
              <a:rPr lang="it-IT" sz="2200" i="1" dirty="0"/>
              <a:t>* @</a:t>
            </a:r>
            <a:r>
              <a:rPr lang="it-IT" sz="2200" i="1" dirty="0" err="1"/>
              <a:t>return</a:t>
            </a:r>
            <a:r>
              <a:rPr lang="it-IT" sz="2200" i="1" dirty="0"/>
              <a:t> descrizione del valore di ritorno</a:t>
            </a:r>
            <a:br>
              <a:rPr lang="it-IT" sz="2200" i="1" dirty="0"/>
            </a:br>
            <a:r>
              <a:rPr lang="it-IT" sz="2200" i="1" dirty="0"/>
              <a:t>*/</a:t>
            </a:r>
          </a:p>
          <a:p>
            <a:pPr marL="342900" lvl="0" indent="-342900" algn="l">
              <a:buFont typeface="Arial" panose="020B0604020202020204" pitchFamily="34" charset="0"/>
              <a:buChar char="•"/>
            </a:pPr>
            <a:r>
              <a:rPr lang="it-IT" sz="2200" i="1" dirty="0"/>
              <a:t> Le variabili devono essere documentate solo se il loro scopo non è immediatamente intuibile. Possono essere usati sia commenti </a:t>
            </a:r>
            <a:r>
              <a:rPr lang="it-IT" sz="2200" i="1" dirty="0" err="1"/>
              <a:t>JavaDoc</a:t>
            </a:r>
            <a:r>
              <a:rPr lang="it-IT" sz="2200" i="1" dirty="0"/>
              <a:t> che normali commenti</a:t>
            </a:r>
          </a:p>
          <a:p>
            <a:pPr marL="342900" lvl="0" indent="-342900" algn="l">
              <a:buFont typeface="Arial" panose="020B0604020202020204" pitchFamily="34" charset="0"/>
              <a:buChar char="•"/>
            </a:pPr>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9851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504661"/>
            <a:ext cx="10243930" cy="2001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Package</a:t>
            </a:r>
          </a:p>
          <a:p>
            <a:pPr algn="l"/>
            <a:r>
              <a:rPr lang="it-IT" sz="2200" i="1" dirty="0"/>
              <a:t>Il package di </a:t>
            </a:r>
            <a:r>
              <a:rPr lang="it-IT" sz="2200" i="1" dirty="0" err="1"/>
              <a:t>CeriCinema</a:t>
            </a:r>
            <a:r>
              <a:rPr lang="it-IT" sz="2200" i="1" dirty="0"/>
              <a:t> essendo una Web </a:t>
            </a:r>
            <a:r>
              <a:rPr lang="it-IT" sz="2200" i="1" dirty="0" err="1"/>
              <a:t>App</a:t>
            </a:r>
            <a:r>
              <a:rPr lang="it-IT" sz="2200" i="1" dirty="0"/>
              <a:t> è organizzata con la gestione standard delle directory e distinzione fra </a:t>
            </a:r>
            <a:r>
              <a:rPr lang="it-IT" sz="2200" b="1" i="1" dirty="0"/>
              <a:t>package funzionali </a:t>
            </a:r>
            <a:r>
              <a:rPr lang="it-IT" sz="2200" i="1" dirty="0"/>
              <a:t>(</a:t>
            </a:r>
            <a:r>
              <a:rPr lang="it-IT" sz="2200" i="1" dirty="0" err="1"/>
              <a:t>servlet</a:t>
            </a:r>
            <a:r>
              <a:rPr lang="it-IT" sz="2200" i="1" dirty="0"/>
              <a:t>), </a:t>
            </a:r>
            <a:r>
              <a:rPr lang="it-IT" sz="2200" b="1" i="1" dirty="0"/>
              <a:t>package di interfaccia </a:t>
            </a:r>
            <a:r>
              <a:rPr lang="it-IT" sz="2200" i="1" dirty="0"/>
              <a:t>(</a:t>
            </a:r>
            <a:r>
              <a:rPr lang="it-IT" sz="2200" i="1" dirty="0" err="1"/>
              <a:t>jsp</a:t>
            </a:r>
            <a:r>
              <a:rPr lang="it-IT" sz="2200" i="1" dirty="0"/>
              <a:t>) </a:t>
            </a:r>
            <a:r>
              <a:rPr lang="it-IT" sz="2200" b="1" i="1" dirty="0"/>
              <a:t>e package delle risorse </a:t>
            </a:r>
            <a:r>
              <a:rPr lang="it-IT" sz="2200" i="1" dirty="0"/>
              <a:t>(classi come Proiezione, Film ecc.).</a:t>
            </a:r>
          </a:p>
          <a:p>
            <a:pPr algn="l"/>
            <a:endParaRPr lang="it-IT" sz="2200" i="1" dirty="0"/>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49763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782957"/>
            <a:ext cx="10243930" cy="2001078"/>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Package: </a:t>
            </a:r>
            <a:r>
              <a:rPr lang="it-IT" sz="2800" b="1" dirty="0" err="1"/>
              <a:t>CoreServlets</a:t>
            </a:r>
            <a:endParaRPr lang="it-IT" sz="2800" b="1" dirty="0"/>
          </a:p>
          <a:p>
            <a:pPr algn="l"/>
            <a:r>
              <a:rPr lang="it-IT" sz="2200" i="1" dirty="0"/>
              <a:t>In questo pacchetto sono contenute le classi </a:t>
            </a:r>
            <a:r>
              <a:rPr lang="it-IT" sz="2200" i="1" dirty="0" err="1"/>
              <a:t>servlet</a:t>
            </a:r>
            <a:r>
              <a:rPr lang="it-IT" sz="2200" i="1" dirty="0"/>
              <a:t> necessarie al funzionamento dell’applicazione web. Il loro scopo sarà quello di essere il ponte di comunicazione fra il database e l’interfaccia grafica dell’utente.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50483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74036" y="2809461"/>
            <a:ext cx="10243930" cy="1669773"/>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Package: </a:t>
            </a:r>
            <a:r>
              <a:rPr lang="it-IT" sz="2800" b="1" dirty="0" err="1"/>
              <a:t>Utils</a:t>
            </a:r>
            <a:endParaRPr lang="it-IT" sz="2800" b="1" dirty="0"/>
          </a:p>
          <a:p>
            <a:pPr algn="l"/>
            <a:r>
              <a:rPr lang="it-IT" sz="2200" i="1" dirty="0"/>
              <a:t>In questo pacchetto sono contenute le classi Java necessarie al funzionamento della nostra applicazione.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spTree>
    <p:extLst>
      <p:ext uri="{BB962C8B-B14F-4D97-AF65-F5344CB8AC3E}">
        <p14:creationId xmlns:p14="http://schemas.microsoft.com/office/powerpoint/2010/main" val="134805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431235"/>
            <a:ext cx="10243930" cy="506233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Proiezione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4" name="Tabella 3"/>
          <p:cNvGraphicFramePr>
            <a:graphicFrameLocks noGrp="1"/>
          </p:cNvGraphicFramePr>
          <p:nvPr>
            <p:extLst>
              <p:ext uri="{D42A27DB-BD31-4B8C-83A1-F6EECF244321}">
                <p14:modId xmlns:p14="http://schemas.microsoft.com/office/powerpoint/2010/main" val="2065257912"/>
              </p:ext>
            </p:extLst>
          </p:nvPr>
        </p:nvGraphicFramePr>
        <p:xfrm>
          <a:off x="2045253" y="2164706"/>
          <a:ext cx="8128000" cy="1634363"/>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1406050981"/>
                    </a:ext>
                  </a:extLst>
                </a:gridCol>
                <a:gridCol w="4064000">
                  <a:extLst>
                    <a:ext uri="{9D8B030D-6E8A-4147-A177-3AD203B41FA5}">
                      <a16:colId xmlns:a16="http://schemas.microsoft.com/office/drawing/2014/main" val="2320139948"/>
                    </a:ext>
                  </a:extLst>
                </a:gridCol>
              </a:tblGrid>
              <a:tr h="370840">
                <a:tc>
                  <a:txBody>
                    <a:bodyPr/>
                    <a:lstStyle/>
                    <a:p>
                      <a:pPr>
                        <a:lnSpc>
                          <a:spcPct val="107000"/>
                        </a:lnSpc>
                        <a:spcAft>
                          <a:spcPts val="0"/>
                        </a:spcAft>
                      </a:pPr>
                      <a:r>
                        <a:rPr lang="it-IT" sz="1600" b="1" i="1" dirty="0">
                          <a:effectLst/>
                          <a:latin typeface="+mn-lt"/>
                          <a:ea typeface="Times New Roman" panose="02020603050405020304" pitchFamily="18" charset="0"/>
                          <a:cs typeface="Times New Roman" panose="02020603050405020304" pitchFamily="18" charset="0"/>
                        </a:rPr>
                        <a:t>CLASS</a:t>
                      </a:r>
                      <a:endParaRPr lang="it-IT" sz="1600" b="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Proiezione</a:t>
                      </a:r>
                    </a:p>
                  </a:txBody>
                  <a:tcPr marL="68580" marR="68580" marT="0" marB="0"/>
                </a:tc>
                <a:extLst>
                  <a:ext uri="{0D108BD9-81ED-4DB2-BD59-A6C34878D82A}">
                    <a16:rowId xmlns:a16="http://schemas.microsoft.com/office/drawing/2014/main" val="3026465043"/>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AUTORE</a:t>
                      </a: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it-IT" sz="1600" b="0" i="1" dirty="0">
                          <a:effectLst/>
                          <a:latin typeface="+mn-lt"/>
                          <a:ea typeface="Times New Roman" panose="02020603050405020304" pitchFamily="18" charset="0"/>
                          <a:cs typeface="Times New Roman" panose="02020603050405020304" pitchFamily="18" charset="0"/>
                        </a:rPr>
                        <a:t>Edilio Massaro</a:t>
                      </a:r>
                    </a:p>
                  </a:txBody>
                  <a:tcPr marL="68580" marR="68580" marT="0" marB="0"/>
                </a:tc>
                <a:extLst>
                  <a:ext uri="{0D108BD9-81ED-4DB2-BD59-A6C34878D82A}">
                    <a16:rowId xmlns:a16="http://schemas.microsoft.com/office/drawing/2014/main" val="797398645"/>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La classe che modella l’entità proiezione presente nel DB.</a:t>
                      </a:r>
                    </a:p>
                  </a:txBody>
                  <a:tcPr marL="68580" marR="68580" marT="0" marB="0"/>
                </a:tc>
                <a:extLst>
                  <a:ext uri="{0D108BD9-81ED-4DB2-BD59-A6C34878D82A}">
                    <a16:rowId xmlns:a16="http://schemas.microsoft.com/office/drawing/2014/main" val="164895842"/>
                  </a:ext>
                </a:extLst>
              </a:tr>
              <a:tr h="370840">
                <a:tc>
                  <a:txBody>
                    <a:bodyPr/>
                    <a:lstStyle/>
                    <a:p>
                      <a:pPr>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DIPENDENZA</a:t>
                      </a: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Nessuna</a:t>
                      </a:r>
                    </a:p>
                  </a:txBody>
                  <a:tcPr marL="68580" marR="68580" marT="0" marB="0"/>
                </a:tc>
                <a:extLst>
                  <a:ext uri="{0D108BD9-81ED-4DB2-BD59-A6C34878D82A}">
                    <a16:rowId xmlns:a16="http://schemas.microsoft.com/office/drawing/2014/main" val="2520849140"/>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3852299568"/>
              </p:ext>
            </p:extLst>
          </p:nvPr>
        </p:nvGraphicFramePr>
        <p:xfrm>
          <a:off x="2045253" y="3799069"/>
          <a:ext cx="8128000" cy="2225040"/>
        </p:xfrm>
        <a:graphic>
          <a:graphicData uri="http://schemas.openxmlformats.org/drawingml/2006/table">
            <a:tbl>
              <a:tblPr firstRow="1" bandRow="1">
                <a:tableStyleId>{91EBBBCC-DAD2-459C-BE2E-F6DE35CF9A28}</a:tableStyleId>
              </a:tblPr>
              <a:tblGrid>
                <a:gridCol w="4064000">
                  <a:extLst>
                    <a:ext uri="{9D8B030D-6E8A-4147-A177-3AD203B41FA5}">
                      <a16:colId xmlns:a16="http://schemas.microsoft.com/office/drawing/2014/main" val="2350406415"/>
                    </a:ext>
                  </a:extLst>
                </a:gridCol>
                <a:gridCol w="4064000">
                  <a:extLst>
                    <a:ext uri="{9D8B030D-6E8A-4147-A177-3AD203B41FA5}">
                      <a16:colId xmlns:a16="http://schemas.microsoft.com/office/drawing/2014/main" val="1183363500"/>
                    </a:ext>
                  </a:extLst>
                </a:gridCol>
              </a:tblGrid>
              <a:tr h="370840">
                <a:tc gridSpan="2">
                  <a:txBody>
                    <a:bodyPr/>
                    <a:lstStyle/>
                    <a:p>
                      <a:pPr algn="ctr">
                        <a:lnSpc>
                          <a:spcPct val="107000"/>
                        </a:lnSpc>
                        <a:spcAft>
                          <a:spcPts val="0"/>
                        </a:spcAft>
                      </a:pPr>
                      <a:r>
                        <a:rPr lang="it-IT" sz="1600" b="1" dirty="0">
                          <a:effectLst/>
                          <a:latin typeface="+mn-lt"/>
                          <a:ea typeface="Times New Roman" panose="02020603050405020304" pitchFamily="18" charset="0"/>
                          <a:cs typeface="Times New Roman" panose="02020603050405020304" pitchFamily="18" charset="0"/>
                        </a:rPr>
                        <a:t>ATTRIBUTI</a:t>
                      </a:r>
                      <a:endParaRPr lang="it-IT" sz="1600" dirty="0">
                        <a:effectLst/>
                        <a:latin typeface="+mn-lt"/>
                        <a:ea typeface="Times New Roman" panose="02020603050405020304" pitchFamily="18"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it-IT"/>
                    </a:p>
                  </a:txBody>
                  <a:tcPr/>
                </a:tc>
                <a:extLst>
                  <a:ext uri="{0D108BD9-81ED-4DB2-BD59-A6C34878D82A}">
                    <a16:rowId xmlns:a16="http://schemas.microsoft.com/office/drawing/2014/main" val="2417466528"/>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Accesso</a:t>
                      </a:r>
                    </a:p>
                  </a:txBody>
                  <a:tcPr marL="68580" marR="68580" marT="0" marB="0"/>
                </a:tc>
                <a:extLst>
                  <a:ext uri="{0D108BD9-81ED-4DB2-BD59-A6C34878D82A}">
                    <a16:rowId xmlns:a16="http://schemas.microsoft.com/office/drawing/2014/main" val="2539699116"/>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ID</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44648475"/>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nomeProiezione</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661855276"/>
                  </a:ext>
                </a:extLst>
              </a:tr>
              <a:tr h="370840">
                <a:tc>
                  <a:txBody>
                    <a:bodyPr/>
                    <a:lstStyle/>
                    <a:p>
                      <a:pPr>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Sala</a:t>
                      </a:r>
                    </a:p>
                  </a:txBody>
                  <a:tcPr marL="68580" marR="68580" marT="0" marB="0"/>
                </a:tc>
                <a:tc>
                  <a:txBody>
                    <a:bodyPr/>
                    <a:lstStyle/>
                    <a:p>
                      <a:pPr>
                        <a:lnSpc>
                          <a:spcPct val="107000"/>
                        </a:lnSpc>
                        <a:spcAft>
                          <a:spcPts val="0"/>
                        </a:spcAft>
                      </a:pPr>
                      <a:r>
                        <a:rPr lang="it-IT" sz="1600" b="0" i="1">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002515220"/>
                  </a:ext>
                </a:extLst>
              </a:tr>
              <a:tr h="370840">
                <a:tc>
                  <a:txBody>
                    <a:bodyPr/>
                    <a:lstStyle/>
                    <a:p>
                      <a:pPr>
                        <a:lnSpc>
                          <a:spcPct val="107000"/>
                        </a:lnSpc>
                        <a:spcAft>
                          <a:spcPts val="0"/>
                        </a:spcAft>
                      </a:pPr>
                      <a:r>
                        <a:rPr lang="it-IT" sz="1600" b="1" i="0" dirty="0" err="1">
                          <a:effectLst/>
                          <a:latin typeface="+mn-lt"/>
                          <a:ea typeface="Times New Roman" panose="02020603050405020304" pitchFamily="18" charset="0"/>
                          <a:cs typeface="Times New Roman" panose="02020603050405020304" pitchFamily="18" charset="0"/>
                        </a:rPr>
                        <a:t>dataProiezione</a:t>
                      </a:r>
                      <a:endParaRPr lang="it-IT" sz="1600" b="1"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it-IT" sz="1600" b="0" i="1" dirty="0">
                          <a:effectLst/>
                          <a:latin typeface="+mn-lt"/>
                          <a:ea typeface="Times New Roman" panose="02020603050405020304" pitchFamily="18" charset="0"/>
                          <a:cs typeface="Times New Roman" panose="02020603050405020304" pitchFamily="18" charset="0"/>
                        </a:rPr>
                        <a:t>Private</a:t>
                      </a:r>
                    </a:p>
                  </a:txBody>
                  <a:tcPr marL="68580" marR="68580" marT="0" marB="0"/>
                </a:tc>
                <a:extLst>
                  <a:ext uri="{0D108BD9-81ED-4DB2-BD59-A6C34878D82A}">
                    <a16:rowId xmlns:a16="http://schemas.microsoft.com/office/drawing/2014/main" val="1582656501"/>
                  </a:ext>
                </a:extLst>
              </a:tr>
            </a:tbl>
          </a:graphicData>
        </a:graphic>
      </p:graphicFrame>
    </p:spTree>
    <p:extLst>
      <p:ext uri="{BB962C8B-B14F-4D97-AF65-F5344CB8AC3E}">
        <p14:creationId xmlns:p14="http://schemas.microsoft.com/office/powerpoint/2010/main" val="269199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2"/>
          <p:cNvSpPr txBox="1">
            <a:spLocks/>
          </p:cNvSpPr>
          <p:nvPr/>
        </p:nvSpPr>
        <p:spPr>
          <a:xfrm>
            <a:off x="1" y="331305"/>
            <a:ext cx="12192000" cy="808382"/>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400" b="1" dirty="0"/>
              <a:t>Object Design </a:t>
            </a:r>
            <a:r>
              <a:rPr lang="it-IT" sz="4400" b="1" dirty="0" err="1"/>
              <a:t>Documentation</a:t>
            </a:r>
            <a:endParaRPr lang="it-IT" dirty="0"/>
          </a:p>
        </p:txBody>
      </p:sp>
      <p:sp>
        <p:nvSpPr>
          <p:cNvPr id="3" name="Sottotitolo 2"/>
          <p:cNvSpPr txBox="1">
            <a:spLocks/>
          </p:cNvSpPr>
          <p:nvPr/>
        </p:nvSpPr>
        <p:spPr>
          <a:xfrm>
            <a:off x="987288" y="1431235"/>
            <a:ext cx="10243930" cy="5062331"/>
          </a:xfrm>
          <a:prstGeom prst="rect">
            <a:avLst/>
          </a:prstGeom>
          <a:gradFill flip="none" rotWithShape="1">
            <a:gsLst>
              <a:gs pos="0">
                <a:schemeClr val="accent1">
                  <a:tint val="66000"/>
                  <a:satMod val="160000"/>
                </a:schemeClr>
              </a:gs>
              <a:gs pos="0">
                <a:schemeClr val="bg1">
                  <a:alpha val="56000"/>
                </a:schemeClr>
              </a:gs>
            </a:gsLst>
            <a:lin ang="2700000" scaled="1"/>
            <a:tileRect/>
          </a:gra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sz="3800" b="1" dirty="0"/>
              <a:t>Class Interface: </a:t>
            </a:r>
            <a:r>
              <a:rPr lang="it-IT" sz="2800" b="1" dirty="0"/>
              <a:t>Proiezione</a:t>
            </a:r>
          </a:p>
          <a:p>
            <a:pPr algn="l"/>
            <a:endParaRPr lang="it-IT" sz="3200" i="1" dirty="0"/>
          </a:p>
          <a:p>
            <a:pPr lvl="0" algn="l"/>
            <a:endParaRPr lang="it-IT" sz="2200" i="1" dirty="0"/>
          </a:p>
          <a:p>
            <a:pPr marL="342900" lvl="0" indent="-342900" algn="l">
              <a:buFont typeface="Arial" panose="020B0604020202020204" pitchFamily="34" charset="0"/>
              <a:buChar char="•"/>
            </a:pPr>
            <a:endParaRPr lang="it-IT" sz="2200" b="1" dirty="0"/>
          </a:p>
        </p:txBody>
      </p:sp>
      <p:graphicFrame>
        <p:nvGraphicFramePr>
          <p:cNvPr id="6" name="Tabella 5"/>
          <p:cNvGraphicFramePr>
            <a:graphicFrameLocks noGrp="1"/>
          </p:cNvGraphicFramePr>
          <p:nvPr>
            <p:extLst>
              <p:ext uri="{D42A27DB-BD31-4B8C-83A1-F6EECF244321}">
                <p14:modId xmlns:p14="http://schemas.microsoft.com/office/powerpoint/2010/main" val="1213817073"/>
              </p:ext>
            </p:extLst>
          </p:nvPr>
        </p:nvGraphicFramePr>
        <p:xfrm>
          <a:off x="2032001" y="2362936"/>
          <a:ext cx="8127999" cy="2757932"/>
        </p:xfrm>
        <a:graphic>
          <a:graphicData uri="http://schemas.openxmlformats.org/drawingml/2006/table">
            <a:tbl>
              <a:tblPr firstRow="1" bandRow="1">
                <a:tableStyleId>{91EBBBCC-DAD2-459C-BE2E-F6DE35CF9A28}</a:tableStyleId>
              </a:tblPr>
              <a:tblGrid>
                <a:gridCol w="2709333">
                  <a:extLst>
                    <a:ext uri="{9D8B030D-6E8A-4147-A177-3AD203B41FA5}">
                      <a16:colId xmlns:a16="http://schemas.microsoft.com/office/drawing/2014/main" val="3716276116"/>
                    </a:ext>
                  </a:extLst>
                </a:gridCol>
                <a:gridCol w="2709333">
                  <a:extLst>
                    <a:ext uri="{9D8B030D-6E8A-4147-A177-3AD203B41FA5}">
                      <a16:colId xmlns:a16="http://schemas.microsoft.com/office/drawing/2014/main" val="1168987176"/>
                    </a:ext>
                  </a:extLst>
                </a:gridCol>
                <a:gridCol w="2709333">
                  <a:extLst>
                    <a:ext uri="{9D8B030D-6E8A-4147-A177-3AD203B41FA5}">
                      <a16:colId xmlns:a16="http://schemas.microsoft.com/office/drawing/2014/main" val="804665550"/>
                    </a:ext>
                  </a:extLst>
                </a:gridCol>
              </a:tblGrid>
              <a:tr h="370840">
                <a:tc>
                  <a:txBody>
                    <a:bodyPr/>
                    <a:lstStyle/>
                    <a:p>
                      <a:endParaRPr lang="it-IT" dirty="0"/>
                    </a:p>
                  </a:txBody>
                  <a:tcPr>
                    <a:solidFill>
                      <a:schemeClr val="bg2">
                        <a:lumMod val="60000"/>
                        <a:lumOff val="40000"/>
                      </a:schemeClr>
                    </a:solidFill>
                  </a:tcPr>
                </a:tc>
                <a:tc>
                  <a:txBody>
                    <a:bodyPr/>
                    <a:lstStyle/>
                    <a:p>
                      <a:pPr algn="ctr"/>
                      <a:r>
                        <a:rPr lang="it-IT" dirty="0"/>
                        <a:t>METODI</a:t>
                      </a:r>
                    </a:p>
                  </a:txBody>
                  <a:tcPr>
                    <a:solidFill>
                      <a:schemeClr val="bg2">
                        <a:lumMod val="60000"/>
                        <a:lumOff val="40000"/>
                      </a:schemeClr>
                    </a:solidFill>
                  </a:tcPr>
                </a:tc>
                <a:tc>
                  <a:txBody>
                    <a:bodyPr/>
                    <a:lstStyle/>
                    <a:p>
                      <a:endParaRPr lang="it-IT" dirty="0"/>
                    </a:p>
                  </a:txBody>
                  <a:tcPr>
                    <a:solidFill>
                      <a:schemeClr val="bg2">
                        <a:lumMod val="60000"/>
                        <a:lumOff val="40000"/>
                      </a:schemeClr>
                    </a:solidFill>
                  </a:tcPr>
                </a:tc>
                <a:extLst>
                  <a:ext uri="{0D108BD9-81ED-4DB2-BD59-A6C34878D82A}">
                    <a16:rowId xmlns:a16="http://schemas.microsoft.com/office/drawing/2014/main" val="34686579"/>
                  </a:ext>
                </a:extLst>
              </a:tr>
              <a:tr h="370840">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NOME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a:effectLst/>
                          <a:latin typeface="+mn-lt"/>
                          <a:ea typeface="Times New Roman" panose="02020603050405020304" pitchFamily="18" charset="0"/>
                          <a:cs typeface="Times New Roman" panose="02020603050405020304" pitchFamily="18" charset="0"/>
                        </a:rPr>
                        <a:t>ACCESSO</a:t>
                      </a:r>
                      <a:endParaRPr lang="it-IT" sz="1600" i="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b="1" i="0" dirty="0">
                          <a:effectLst/>
                          <a:latin typeface="+mn-lt"/>
                          <a:ea typeface="Times New Roman" panose="02020603050405020304" pitchFamily="18" charset="0"/>
                          <a:cs typeface="Times New Roman" panose="02020603050405020304" pitchFamily="18" charset="0"/>
                        </a:rPr>
                        <a:t>DESCRIZIONE</a:t>
                      </a:r>
                      <a:endParaRPr lang="it-IT" sz="1600" i="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24522110"/>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get/setID</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variabile id.</a:t>
                      </a:r>
                    </a:p>
                  </a:txBody>
                  <a:tcPr marL="68580" marR="68580" marT="0" marB="0"/>
                </a:tc>
                <a:extLst>
                  <a:ext uri="{0D108BD9-81ED-4DB2-BD59-A6C34878D82A}">
                    <a16:rowId xmlns:a16="http://schemas.microsoft.com/office/drawing/2014/main" val="3464080507"/>
                  </a:ext>
                </a:extLst>
              </a:tr>
              <a:tr h="370840">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set/</a:t>
                      </a:r>
                      <a:r>
                        <a:rPr lang="it-IT" sz="1600" i="1" dirty="0" err="1">
                          <a:effectLst/>
                          <a:latin typeface="+mn-lt"/>
                          <a:ea typeface="Times New Roman" panose="02020603050405020304" pitchFamily="18" charset="0"/>
                          <a:cs typeface="Times New Roman" panose="02020603050405020304" pitchFamily="18" charset="0"/>
                        </a:rPr>
                        <a:t>setNomeProiezione</a:t>
                      </a:r>
                      <a:endParaRPr lang="it-IT" sz="1600"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Metodi getter e setter per variabile NomeProiezione</a:t>
                      </a:r>
                    </a:p>
                  </a:txBody>
                  <a:tcPr marL="68580" marR="68580" marT="0" marB="0"/>
                </a:tc>
                <a:extLst>
                  <a:ext uri="{0D108BD9-81ED-4DB2-BD59-A6C34878D82A}">
                    <a16:rowId xmlns:a16="http://schemas.microsoft.com/office/drawing/2014/main" val="2540386130"/>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Set/getSala</a:t>
                      </a:r>
                    </a:p>
                  </a:txBody>
                  <a:tcPr marL="68580" marR="68580" marT="0" marB="0"/>
                </a:tc>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Metodi getter e setter per variabile sala.</a:t>
                      </a:r>
                    </a:p>
                  </a:txBody>
                  <a:tcPr marL="68580" marR="68580" marT="0" marB="0"/>
                </a:tc>
                <a:extLst>
                  <a:ext uri="{0D108BD9-81ED-4DB2-BD59-A6C34878D82A}">
                    <a16:rowId xmlns:a16="http://schemas.microsoft.com/office/drawing/2014/main" val="127660736"/>
                  </a:ext>
                </a:extLst>
              </a:tr>
              <a:tr h="370840">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Get/SetDataProiezione</a:t>
                      </a:r>
                    </a:p>
                  </a:txBody>
                  <a:tcPr marL="68580" marR="68580" marT="0" marB="0"/>
                </a:tc>
                <a:tc>
                  <a:txBody>
                    <a:bodyPr/>
                    <a:lstStyle/>
                    <a:p>
                      <a:pPr algn="l">
                        <a:lnSpc>
                          <a:spcPct val="107000"/>
                        </a:lnSpc>
                        <a:spcAft>
                          <a:spcPts val="0"/>
                        </a:spcAft>
                      </a:pPr>
                      <a:r>
                        <a:rPr lang="it-IT" sz="1600" i="1">
                          <a:effectLst/>
                          <a:latin typeface="+mn-lt"/>
                          <a:ea typeface="Times New Roman" panose="02020603050405020304" pitchFamily="18" charset="0"/>
                          <a:cs typeface="Times New Roman" panose="02020603050405020304" pitchFamily="18" charset="0"/>
                        </a:rPr>
                        <a:t>Public</a:t>
                      </a:r>
                    </a:p>
                  </a:txBody>
                  <a:tcPr marL="68580" marR="68580" marT="0" marB="0"/>
                </a:tc>
                <a:tc>
                  <a:txBody>
                    <a:bodyPr/>
                    <a:lstStyle/>
                    <a:p>
                      <a:pPr algn="l">
                        <a:lnSpc>
                          <a:spcPct val="107000"/>
                        </a:lnSpc>
                        <a:spcAft>
                          <a:spcPts val="0"/>
                        </a:spcAft>
                      </a:pPr>
                      <a:r>
                        <a:rPr lang="it-IT" sz="1600" i="1" dirty="0">
                          <a:effectLst/>
                          <a:latin typeface="+mn-lt"/>
                          <a:ea typeface="Times New Roman" panose="02020603050405020304" pitchFamily="18" charset="0"/>
                          <a:cs typeface="Times New Roman" panose="02020603050405020304" pitchFamily="18" charset="0"/>
                        </a:rPr>
                        <a:t>Metodi </a:t>
                      </a:r>
                      <a:r>
                        <a:rPr lang="it-IT" sz="1600" i="1" dirty="0" err="1">
                          <a:effectLst/>
                          <a:latin typeface="+mn-lt"/>
                          <a:ea typeface="Times New Roman" panose="02020603050405020304" pitchFamily="18" charset="0"/>
                          <a:cs typeface="Times New Roman" panose="02020603050405020304" pitchFamily="18" charset="0"/>
                        </a:rPr>
                        <a:t>getter</a:t>
                      </a:r>
                      <a:r>
                        <a:rPr lang="it-IT" sz="1600" i="1" dirty="0">
                          <a:effectLst/>
                          <a:latin typeface="+mn-lt"/>
                          <a:ea typeface="Times New Roman" panose="02020603050405020304" pitchFamily="18" charset="0"/>
                          <a:cs typeface="Times New Roman" panose="02020603050405020304" pitchFamily="18" charset="0"/>
                        </a:rPr>
                        <a:t> e setter per variabile data proiezione.</a:t>
                      </a:r>
                    </a:p>
                  </a:txBody>
                  <a:tcPr marL="68580" marR="68580" marT="0" marB="0"/>
                </a:tc>
                <a:extLst>
                  <a:ext uri="{0D108BD9-81ED-4DB2-BD59-A6C34878D82A}">
                    <a16:rowId xmlns:a16="http://schemas.microsoft.com/office/drawing/2014/main" val="2338300711"/>
                  </a:ext>
                </a:extLst>
              </a:tr>
            </a:tbl>
          </a:graphicData>
        </a:graphic>
      </p:graphicFrame>
    </p:spTree>
    <p:extLst>
      <p:ext uri="{BB962C8B-B14F-4D97-AF65-F5344CB8AC3E}">
        <p14:creationId xmlns:p14="http://schemas.microsoft.com/office/powerpoint/2010/main" val="293933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00"/>
                                        <p:tgtEl>
                                          <p:spTgt spid="2"/>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TM04033921[[fn=Damascato]]</Template>
  <TotalTime>0</TotalTime>
  <Words>5403</Words>
  <Application>Microsoft Office PowerPoint</Application>
  <PresentationFormat>Widescreen</PresentationFormat>
  <Paragraphs>1303</Paragraphs>
  <Slides>108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108</vt:i4>
      </vt:variant>
    </vt:vector>
  </HeadingPairs>
  <TitlesOfParts>
    <vt:vector size="114" baseType="lpstr">
      <vt:lpstr>Arial</vt:lpstr>
      <vt:lpstr>Bookman Old Style</vt:lpstr>
      <vt:lpstr>Lucida Sans Unicode</vt:lpstr>
      <vt:lpstr>Rockwell</vt:lpstr>
      <vt:lpstr>Times New Roman</vt:lpstr>
      <vt:lpstr>Damask</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chiara bufalino</dc:creator>
  <cp:lastModifiedBy>chiara bufalino</cp:lastModifiedBy>
  <cp:revision>66</cp:revision>
  <dcterms:created xsi:type="dcterms:W3CDTF">2017-02-25T09:20:11Z</dcterms:created>
  <dcterms:modified xsi:type="dcterms:W3CDTF">2017-02-27T08:09:12Z</dcterms:modified>
</cp:coreProperties>
</file>