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12192000" cy="6858000"/>
  <p:embeddedFontLs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6.xml"/><Relationship Id="rId22" Type="http://schemas.openxmlformats.org/officeDocument/2006/relationships/font" Target="fonts/Roboto-italic.fntdata"/><Relationship Id="rId10" Type="http://schemas.openxmlformats.org/officeDocument/2006/relationships/slide" Target="slides/slide5.xml"/><Relationship Id="rId21"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283200" cy="3444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6905625" y="0"/>
            <a:ext cx="5283200" cy="3444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5283200" cy="3444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 name="Google Shape;55;p1: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 name="Google Shape;56;p1:notes"/>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0: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0: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1: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1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1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3: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1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4: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1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 name="Google Shape;69;p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5: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6: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6: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7: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7: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8: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8: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9: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9: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5" name="Shape 25"/>
        <p:cNvGrpSpPr/>
        <p:nvPr/>
      </p:nvGrpSpPr>
      <p:grpSpPr>
        <a:xfrm>
          <a:off x="0" y="0"/>
          <a:ext cx="0" cy="0"/>
          <a:chOff x="0" y="0"/>
          <a:chExt cx="0" cy="0"/>
        </a:xfrm>
      </p:grpSpPr>
      <p:sp>
        <p:nvSpPr>
          <p:cNvPr id="26" name="Google Shape;26;p2"/>
          <p:cNvSpPr txBox="1"/>
          <p:nvPr>
            <p:ph type="ctrTitle"/>
          </p:nvPr>
        </p:nvSpPr>
        <p:spPr>
          <a:xfrm>
            <a:off x="3195574" y="2067305"/>
            <a:ext cx="5800851" cy="5181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1" name="Shape 31"/>
        <p:cNvGrpSpPr/>
        <p:nvPr/>
      </p:nvGrpSpPr>
      <p:grpSpPr>
        <a:xfrm>
          <a:off x="0" y="0"/>
          <a:ext cx="0" cy="0"/>
          <a:chOff x="0" y="0"/>
          <a:chExt cx="0" cy="0"/>
        </a:xfrm>
      </p:grpSpPr>
      <p:sp>
        <p:nvSpPr>
          <p:cNvPr id="32" name="Google Shape;32;p3"/>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6" name="Shape 36"/>
        <p:cNvGrpSpPr/>
        <p:nvPr/>
      </p:nvGrpSpPr>
      <p:grpSpPr>
        <a:xfrm>
          <a:off x="0" y="0"/>
          <a:ext cx="0" cy="0"/>
          <a:chOff x="0" y="0"/>
          <a:chExt cx="0" cy="0"/>
        </a:xfrm>
      </p:grpSpPr>
      <p:sp>
        <p:nvSpPr>
          <p:cNvPr id="37" name="Google Shape;37;p4"/>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4"/>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4"/>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2" name="Shape 42"/>
        <p:cNvGrpSpPr/>
        <p:nvPr/>
      </p:nvGrpSpPr>
      <p:grpSpPr>
        <a:xfrm>
          <a:off x="0" y="0"/>
          <a:ext cx="0" cy="0"/>
          <a:chOff x="0" y="0"/>
          <a:chExt cx="0" cy="0"/>
        </a:xfrm>
      </p:grpSpPr>
      <p:sp>
        <p:nvSpPr>
          <p:cNvPr id="43" name="Google Shape;43;p5"/>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5"/>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5"/>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 name="Google Shape;46;p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9" name="Shape 49"/>
        <p:cNvGrpSpPr/>
        <p:nvPr/>
      </p:nvGrpSpPr>
      <p:grpSpPr>
        <a:xfrm>
          <a:off x="0" y="0"/>
          <a:ext cx="0" cy="0"/>
          <a:chOff x="0" y="0"/>
          <a:chExt cx="0" cy="0"/>
        </a:xfrm>
      </p:grpSpPr>
      <p:sp>
        <p:nvSpPr>
          <p:cNvPr id="50" name="Google Shape;50;p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 name="Google Shape;11;p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 name="Google Shape;12;p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 name="Google Shape;13;p1"/>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 name="Google Shape;14;p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 name="Google Shape;15;p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 name="Google Shape;16;p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 name="Google Shape;17;p1"/>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 name="Google Shape;18;p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 name="Google Shape;19;p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 name="Google Shape;20;p1"/>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 name="Google Shape;21;p1"/>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22" name="Google Shape;22;p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Google Shape;23;p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4" name="Google Shape;24;p1"/>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jp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grpSp>
        <p:nvGrpSpPr>
          <p:cNvPr id="58" name="Google Shape;58;p7"/>
          <p:cNvGrpSpPr/>
          <p:nvPr/>
        </p:nvGrpSpPr>
        <p:grpSpPr>
          <a:xfrm>
            <a:off x="876299" y="990600"/>
            <a:ext cx="1743075" cy="1333500"/>
            <a:chOff x="742950" y="1104900"/>
            <a:chExt cx="1743075" cy="1333500"/>
          </a:xfrm>
        </p:grpSpPr>
        <p:sp>
          <p:nvSpPr>
            <p:cNvPr id="59" name="Google Shape;59;p7"/>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0" name="Google Shape;60;p7"/>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grpSp>
      <p:sp>
        <p:nvSpPr>
          <p:cNvPr id="61" name="Google Shape;61;p7"/>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2" name="Google Shape;62;p7"/>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3" name="Google Shape;63;p7"/>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Clr>
                <a:srgbClr val="0F0F0F"/>
              </a:buClr>
              <a:buSzPts val="3200"/>
              <a:buFont typeface="Times New Roman"/>
              <a:buNone/>
            </a:pPr>
            <a:r>
              <a:rPr b="1" lang="en-IN">
                <a:solidFill>
                  <a:srgbClr val="0F0F0F"/>
                </a:solidFill>
                <a:latin typeface="Times New Roman"/>
                <a:ea typeface="Times New Roman"/>
                <a:cs typeface="Times New Roman"/>
                <a:sym typeface="Times New Roman"/>
              </a:rPr>
              <a:t>Employee Data Analysis using Excel</a:t>
            </a:r>
            <a:r>
              <a:rPr b="1" i="0" lang="en-IN">
                <a:solidFill>
                  <a:srgbClr val="0F0F0F"/>
                </a:solidFill>
                <a:latin typeface="Times New Roman"/>
                <a:ea typeface="Times New Roman"/>
                <a:cs typeface="Times New Roman"/>
                <a:sym typeface="Times New Roman"/>
              </a:rPr>
              <a:t> </a:t>
            </a:r>
            <a:br>
              <a:rPr b="1" i="0" lang="en-IN">
                <a:solidFill>
                  <a:srgbClr val="0F0F0F"/>
                </a:solidFill>
                <a:latin typeface="Roboto"/>
                <a:ea typeface="Roboto"/>
                <a:cs typeface="Roboto"/>
                <a:sym typeface="Roboto"/>
              </a:rPr>
            </a:br>
            <a:endParaRPr/>
          </a:p>
        </p:txBody>
      </p:sp>
      <p:pic>
        <p:nvPicPr>
          <p:cNvPr id="64" name="Google Shape;64;p7"/>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5" name="Google Shape;65;p7"/>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IN"/>
              <a:t>‹#›</a:t>
            </a:fld>
            <a:endParaRPr/>
          </a:p>
        </p:txBody>
      </p:sp>
      <p:sp>
        <p:nvSpPr>
          <p:cNvPr id="66" name="Google Shape;66;p7"/>
          <p:cNvSpPr txBox="1"/>
          <p:nvPr/>
        </p:nvSpPr>
        <p:spPr>
          <a:xfrm rot="-736">
            <a:off x="3828450" y="3201660"/>
            <a:ext cx="5601900" cy="133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1500"/>
              <a:t>STUDENT NAME : E.Dillirani</a:t>
            </a:r>
            <a:endParaRPr b="1" sz="1500"/>
          </a:p>
          <a:p>
            <a:pPr indent="0" lvl="0" marL="0" rtl="0" algn="l">
              <a:spcBef>
                <a:spcPts val="0"/>
              </a:spcBef>
              <a:spcAft>
                <a:spcPts val="0"/>
              </a:spcAft>
              <a:buNone/>
            </a:pPr>
            <a:r>
              <a:rPr b="1" lang="en-IN" sz="1500"/>
              <a:t>REGISTER NO:312214852</a:t>
            </a:r>
            <a:endParaRPr b="1" sz="1500"/>
          </a:p>
          <a:p>
            <a:pPr indent="0" lvl="0" marL="0" rtl="0" algn="l">
              <a:spcBef>
                <a:spcPts val="0"/>
              </a:spcBef>
              <a:spcAft>
                <a:spcPts val="0"/>
              </a:spcAft>
              <a:buNone/>
            </a:pPr>
            <a:r>
              <a:rPr b="1" lang="en-IN" sz="1500"/>
              <a:t>NMID:7F7B3D240BE624C93544E2564FF111EA</a:t>
            </a:r>
            <a:endParaRPr b="1" sz="1500"/>
          </a:p>
          <a:p>
            <a:pPr indent="0" lvl="0" marL="0" rtl="0" algn="l">
              <a:spcBef>
                <a:spcPts val="0"/>
              </a:spcBef>
              <a:spcAft>
                <a:spcPts val="0"/>
              </a:spcAft>
              <a:buNone/>
            </a:pPr>
            <a:r>
              <a:rPr b="1" lang="en-IN" sz="1500"/>
              <a:t>DEPARTMENT: Department of commerce</a:t>
            </a:r>
            <a:endParaRPr b="1" sz="1500"/>
          </a:p>
          <a:p>
            <a:pPr indent="0" lvl="0" marL="0" rtl="0" algn="l">
              <a:spcBef>
                <a:spcPts val="0"/>
              </a:spcBef>
              <a:spcAft>
                <a:spcPts val="0"/>
              </a:spcAft>
              <a:buNone/>
            </a:pPr>
            <a:r>
              <a:rPr b="1" lang="en-IN" sz="1500"/>
              <a:t>COLLEGE: ANNAI VELANKANNI COLLEGE FOR WOMEN</a:t>
            </a:r>
            <a:endParaRPr b="1" sz="1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89" name="Google Shape;189;p16"/>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90" name="Google Shape;190;p16"/>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IN"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91" name="Google Shape;191;p16"/>
          <p:cNvSpPr txBox="1"/>
          <p:nvPr/>
        </p:nvSpPr>
        <p:spPr>
          <a:xfrm>
            <a:off x="739775" y="291147"/>
            <a:ext cx="3303904" cy="75819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IN" sz="4800">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92" name="Google Shape;192;p16"/>
          <p:cNvSpPr/>
          <p:nvPr/>
        </p:nvSpPr>
        <p:spPr>
          <a:xfrm>
            <a:off x="10058400" y="525141"/>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3" name="Google Shape;193;p16"/>
          <p:cNvSpPr txBox="1"/>
          <p:nvPr>
            <p:ph idx="1" type="body"/>
          </p:nvPr>
        </p:nvSpPr>
        <p:spPr>
          <a:xfrm>
            <a:off x="609600" y="1371600"/>
            <a:ext cx="9372600" cy="5170646"/>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IN" sz="2400">
                <a:latin typeface="Times New Roman"/>
                <a:ea typeface="Times New Roman"/>
                <a:cs typeface="Times New Roman"/>
                <a:sym typeface="Times New Roman"/>
              </a:rPr>
              <a:t>DATA COLLECTION:</a:t>
            </a:r>
            <a:endParaRPr/>
          </a:p>
          <a:p>
            <a:pPr indent="0" lvl="0" marL="0" rtl="0" algn="l">
              <a:spcBef>
                <a:spcPts val="0"/>
              </a:spcBef>
              <a:spcAft>
                <a:spcPts val="0"/>
              </a:spcAft>
              <a:buNone/>
            </a:pPr>
            <a:r>
              <a:rPr lang="en-IN" sz="2000">
                <a:latin typeface="Times New Roman"/>
                <a:ea typeface="Times New Roman"/>
                <a:cs typeface="Times New Roman"/>
                <a:sym typeface="Times New Roman"/>
              </a:rPr>
              <a:t>                                 </a:t>
            </a:r>
            <a:r>
              <a:rPr lang="en-IN" sz="2400">
                <a:latin typeface="Times New Roman"/>
                <a:ea typeface="Times New Roman"/>
                <a:cs typeface="Times New Roman"/>
                <a:sym typeface="Times New Roman"/>
              </a:rPr>
              <a:t>1)The data is taken from edunet foundation dash board. </a:t>
            </a:r>
            <a:endParaRPr/>
          </a:p>
          <a:p>
            <a:pPr indent="0" lvl="0" marL="0" rtl="0" algn="l">
              <a:spcBef>
                <a:spcPts val="0"/>
              </a:spcBef>
              <a:spcAft>
                <a:spcPts val="0"/>
              </a:spcAft>
              <a:buNone/>
            </a:pPr>
            <a:r>
              <a:rPr lang="en-IN" sz="2400">
                <a:latin typeface="Times New Roman"/>
                <a:ea typeface="Times New Roman"/>
                <a:cs typeface="Times New Roman"/>
                <a:sym typeface="Times New Roman"/>
              </a:rPr>
              <a:t>                            2) the dataset contains the employee details</a:t>
            </a:r>
            <a:endParaRPr/>
          </a:p>
          <a:p>
            <a:pPr indent="0" lvl="0" marL="0" rtl="0" algn="l">
              <a:spcBef>
                <a:spcPts val="0"/>
              </a:spcBef>
              <a:spcAft>
                <a:spcPts val="0"/>
              </a:spcAft>
              <a:buNone/>
            </a:pPr>
            <a:r>
              <a:rPr lang="en-IN" sz="2400">
                <a:latin typeface="Times New Roman"/>
                <a:ea typeface="Times New Roman"/>
                <a:cs typeface="Times New Roman"/>
                <a:sym typeface="Times New Roman"/>
              </a:rPr>
              <a:t>                            3) the dataset contains 26 features of the employees</a:t>
            </a:r>
            <a:endParaRPr/>
          </a:p>
          <a:p>
            <a:pPr indent="0" lvl="0" marL="0" rtl="0" algn="l">
              <a:spcBef>
                <a:spcPts val="0"/>
              </a:spcBef>
              <a:spcAft>
                <a:spcPts val="0"/>
              </a:spcAft>
              <a:buNone/>
            </a:pPr>
            <a:r>
              <a:t/>
            </a:r>
            <a:endParaRPr sz="2400">
              <a:latin typeface="Times New Roman"/>
              <a:ea typeface="Times New Roman"/>
              <a:cs typeface="Times New Roman"/>
              <a:sym typeface="Times New Roman"/>
            </a:endParaRPr>
          </a:p>
          <a:p>
            <a:pPr indent="0" lvl="0" marL="0" rtl="0" algn="l">
              <a:spcBef>
                <a:spcPts val="0"/>
              </a:spcBef>
              <a:spcAft>
                <a:spcPts val="0"/>
              </a:spcAft>
              <a:buNone/>
            </a:pPr>
            <a:r>
              <a:rPr lang="en-IN" sz="2400">
                <a:latin typeface="Times New Roman"/>
                <a:ea typeface="Times New Roman"/>
                <a:cs typeface="Times New Roman"/>
                <a:sym typeface="Times New Roman"/>
              </a:rPr>
              <a:t>FEATURE COLLECTION:</a:t>
            </a:r>
            <a:endParaRPr/>
          </a:p>
          <a:p>
            <a:pPr indent="0" lvl="0" marL="0" rtl="0" algn="l">
              <a:spcBef>
                <a:spcPts val="0"/>
              </a:spcBef>
              <a:spcAft>
                <a:spcPts val="0"/>
              </a:spcAft>
              <a:buNone/>
            </a:pPr>
            <a:r>
              <a:rPr lang="en-IN" sz="2400">
                <a:latin typeface="Times New Roman"/>
                <a:ea typeface="Times New Roman"/>
                <a:cs typeface="Times New Roman"/>
                <a:sym typeface="Times New Roman"/>
              </a:rPr>
              <a:t>                           1)We took 9 features out of the 26 features in the dataset</a:t>
            </a:r>
            <a:endParaRPr/>
          </a:p>
          <a:p>
            <a:pPr indent="0" lvl="0" marL="0" rtl="0" algn="l">
              <a:spcBef>
                <a:spcPts val="0"/>
              </a:spcBef>
              <a:spcAft>
                <a:spcPts val="0"/>
              </a:spcAft>
              <a:buNone/>
            </a:pPr>
            <a:r>
              <a:rPr lang="en-IN" sz="2400">
                <a:latin typeface="Times New Roman"/>
                <a:ea typeface="Times New Roman"/>
                <a:cs typeface="Times New Roman"/>
                <a:sym typeface="Times New Roman"/>
              </a:rPr>
              <a:t>                           2) Those features are empid , first name, last name, </a:t>
            </a:r>
            <a:endParaRPr/>
          </a:p>
          <a:p>
            <a:pPr indent="0" lvl="0" marL="0" rtl="0" algn="l">
              <a:spcBef>
                <a:spcPts val="0"/>
              </a:spcBef>
              <a:spcAft>
                <a:spcPts val="0"/>
              </a:spcAft>
              <a:buNone/>
            </a:pPr>
            <a:r>
              <a:rPr lang="en-IN" sz="2400">
                <a:latin typeface="Times New Roman"/>
                <a:ea typeface="Times New Roman"/>
                <a:cs typeface="Times New Roman"/>
                <a:sym typeface="Times New Roman"/>
              </a:rPr>
              <a:t>                            business unit,emp type, emp status, gender, emp</a:t>
            </a:r>
            <a:endParaRPr/>
          </a:p>
          <a:p>
            <a:pPr indent="0" lvl="0" marL="0" rtl="0" algn="l">
              <a:spcBef>
                <a:spcPts val="0"/>
              </a:spcBef>
              <a:spcAft>
                <a:spcPts val="0"/>
              </a:spcAft>
              <a:buNone/>
            </a:pPr>
            <a:r>
              <a:rPr lang="en-IN" sz="2400">
                <a:latin typeface="Times New Roman"/>
                <a:ea typeface="Times New Roman"/>
                <a:cs typeface="Times New Roman"/>
                <a:sym typeface="Times New Roman"/>
              </a:rPr>
              <a:t>                            performance scores, emp ranking</a:t>
            </a:r>
            <a:endParaRPr/>
          </a:p>
          <a:p>
            <a:pPr indent="0" lvl="0" marL="0" rtl="0" algn="l">
              <a:spcBef>
                <a:spcPts val="0"/>
              </a:spcBef>
              <a:spcAft>
                <a:spcPts val="0"/>
              </a:spcAft>
              <a:buNone/>
            </a:pPr>
            <a:r>
              <a:rPr lang="en-IN" sz="2400">
                <a:latin typeface="Times New Roman"/>
                <a:ea typeface="Times New Roman"/>
                <a:cs typeface="Times New Roman"/>
                <a:sym typeface="Times New Roman"/>
              </a:rPr>
              <a:t>                           3) These features are used in employee performace analysis</a:t>
            </a:r>
            <a:endParaRPr/>
          </a:p>
          <a:p>
            <a:pPr indent="0" lvl="0" marL="0" rtl="0" algn="l">
              <a:spcBef>
                <a:spcPts val="0"/>
              </a:spcBef>
              <a:spcAft>
                <a:spcPts val="0"/>
              </a:spcAft>
              <a:buNone/>
            </a:pPr>
            <a:r>
              <a:rPr lang="en-IN" sz="2400">
                <a:latin typeface="Times New Roman"/>
                <a:ea typeface="Times New Roman"/>
                <a:cs typeface="Times New Roman"/>
                <a:sym typeface="Times New Roman"/>
              </a:rPr>
              <a:t>                            for tracking the working skills of employees</a:t>
            </a:r>
            <a:endParaRPr/>
          </a:p>
          <a:p>
            <a:pPr indent="0" lvl="0" marL="0" rtl="0" algn="l">
              <a:spcBef>
                <a:spcPts val="0"/>
              </a:spcBef>
              <a:spcAft>
                <a:spcPts val="0"/>
              </a:spcAft>
              <a:buNone/>
            </a:pPr>
            <a:r>
              <a:t/>
            </a:r>
            <a:endParaRPr sz="2400">
              <a:latin typeface="Times New Roman"/>
              <a:ea typeface="Times New Roman"/>
              <a:cs typeface="Times New Roman"/>
              <a:sym typeface="Times New Roman"/>
            </a:endParaRPr>
          </a:p>
          <a:p>
            <a:pPr indent="0" lvl="0" marL="0" rtl="0" algn="l">
              <a:spcBef>
                <a:spcPts val="0"/>
              </a:spcBef>
              <a:spcAft>
                <a:spcPts val="0"/>
              </a:spcAft>
              <a:buNone/>
            </a:pPr>
            <a:r>
              <a:t/>
            </a:r>
            <a:endParaRPr sz="24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7"/>
          <p:cNvSpPr txBox="1"/>
          <p:nvPr>
            <p:ph idx="1" type="body"/>
          </p:nvPr>
        </p:nvSpPr>
        <p:spPr>
          <a:xfrm>
            <a:off x="228600" y="457200"/>
            <a:ext cx="8915400" cy="6124754"/>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IN" sz="2400">
                <a:latin typeface="Times New Roman"/>
                <a:ea typeface="Times New Roman"/>
                <a:cs typeface="Times New Roman"/>
                <a:sym typeface="Times New Roman"/>
              </a:rPr>
              <a:t>DATA CLEANING</a:t>
            </a:r>
            <a:r>
              <a:rPr lang="en-IN" sz="1800">
                <a:latin typeface="Times New Roman"/>
                <a:ea typeface="Times New Roman"/>
                <a:cs typeface="Times New Roman"/>
                <a:sym typeface="Times New Roman"/>
              </a:rPr>
              <a:t>:</a:t>
            </a:r>
            <a:endParaRPr/>
          </a:p>
          <a:p>
            <a:pPr indent="0" lvl="0" marL="0" rtl="0" algn="l">
              <a:spcBef>
                <a:spcPts val="0"/>
              </a:spcBef>
              <a:spcAft>
                <a:spcPts val="0"/>
              </a:spcAft>
              <a:buNone/>
            </a:pPr>
            <a:r>
              <a:rPr lang="en-IN" sz="2400">
                <a:latin typeface="Times New Roman"/>
                <a:ea typeface="Times New Roman"/>
                <a:cs typeface="Times New Roman"/>
                <a:sym typeface="Times New Roman"/>
              </a:rPr>
              <a:t>                            1) We found the missing values using the conditional</a:t>
            </a:r>
            <a:endParaRPr/>
          </a:p>
          <a:p>
            <a:pPr indent="0" lvl="0" marL="0" rtl="0" algn="l">
              <a:spcBef>
                <a:spcPts val="0"/>
              </a:spcBef>
              <a:spcAft>
                <a:spcPts val="0"/>
              </a:spcAft>
              <a:buNone/>
            </a:pPr>
            <a:r>
              <a:rPr lang="en-IN" sz="2400">
                <a:latin typeface="Times New Roman"/>
                <a:ea typeface="Times New Roman"/>
                <a:cs typeface="Times New Roman"/>
                <a:sym typeface="Times New Roman"/>
              </a:rPr>
              <a:t>                       formatting in the exit date by highlighting the blank values</a:t>
            </a:r>
            <a:endParaRPr/>
          </a:p>
          <a:p>
            <a:pPr indent="0" lvl="0" marL="0" rtl="0" algn="l">
              <a:spcBef>
                <a:spcPts val="0"/>
              </a:spcBef>
              <a:spcAft>
                <a:spcPts val="0"/>
              </a:spcAft>
              <a:buNone/>
            </a:pPr>
            <a:r>
              <a:rPr lang="en-IN" sz="2400">
                <a:latin typeface="Times New Roman"/>
                <a:ea typeface="Times New Roman"/>
                <a:cs typeface="Times New Roman"/>
                <a:sym typeface="Times New Roman"/>
              </a:rPr>
              <a:t>                            2) We seprated those missing blank values using the             </a:t>
            </a:r>
            <a:endParaRPr/>
          </a:p>
          <a:p>
            <a:pPr indent="0" lvl="0" marL="0" rtl="0" algn="l">
              <a:spcBef>
                <a:spcPts val="0"/>
              </a:spcBef>
              <a:spcAft>
                <a:spcPts val="0"/>
              </a:spcAft>
              <a:buNone/>
            </a:pPr>
            <a:r>
              <a:rPr lang="en-IN" sz="2400">
                <a:latin typeface="Times New Roman"/>
                <a:ea typeface="Times New Roman"/>
                <a:cs typeface="Times New Roman"/>
                <a:sym typeface="Times New Roman"/>
              </a:rPr>
              <a:t>                      filtering method.</a:t>
            </a:r>
            <a:endParaRPr/>
          </a:p>
          <a:p>
            <a:pPr indent="0" lvl="0" marL="0" rtl="0" algn="l">
              <a:spcBef>
                <a:spcPts val="0"/>
              </a:spcBef>
              <a:spcAft>
                <a:spcPts val="0"/>
              </a:spcAft>
              <a:buNone/>
            </a:pPr>
            <a:r>
              <a:t/>
            </a:r>
            <a:endParaRPr/>
          </a:p>
          <a:p>
            <a:pPr indent="0" lvl="0" marL="0" rtl="0" algn="l">
              <a:spcBef>
                <a:spcPts val="0"/>
              </a:spcBef>
              <a:spcAft>
                <a:spcPts val="0"/>
              </a:spcAft>
              <a:buNone/>
            </a:pPr>
            <a:r>
              <a:rPr lang="en-IN" sz="2400">
                <a:latin typeface="Times New Roman"/>
                <a:ea typeface="Times New Roman"/>
                <a:cs typeface="Times New Roman"/>
                <a:sym typeface="Times New Roman"/>
              </a:rPr>
              <a:t>PERFORMANCE LEVEL:</a:t>
            </a:r>
            <a:endParaRPr/>
          </a:p>
          <a:p>
            <a:pPr indent="0" lvl="0" marL="0" rtl="0" algn="l">
              <a:spcBef>
                <a:spcPts val="0"/>
              </a:spcBef>
              <a:spcAft>
                <a:spcPts val="0"/>
              </a:spcAft>
              <a:buNone/>
            </a:pPr>
            <a:r>
              <a:rPr lang="en-IN" sz="2400">
                <a:latin typeface="Times New Roman"/>
                <a:ea typeface="Times New Roman"/>
                <a:cs typeface="Times New Roman"/>
                <a:sym typeface="Times New Roman"/>
              </a:rPr>
              <a:t>                           1) We found the performace level using the</a:t>
            </a:r>
            <a:endParaRPr/>
          </a:p>
          <a:p>
            <a:pPr indent="0" lvl="0" marL="0" rtl="0" algn="l">
              <a:spcBef>
                <a:spcPts val="0"/>
              </a:spcBef>
              <a:spcAft>
                <a:spcPts val="0"/>
              </a:spcAft>
              <a:buNone/>
            </a:pPr>
            <a:r>
              <a:rPr lang="en-IN" sz="2400">
                <a:latin typeface="Times New Roman"/>
                <a:ea typeface="Times New Roman"/>
                <a:cs typeface="Times New Roman"/>
                <a:sym typeface="Times New Roman"/>
              </a:rPr>
              <a:t>                            performance rating column.</a:t>
            </a:r>
            <a:endParaRPr/>
          </a:p>
          <a:p>
            <a:pPr indent="0" lvl="0" marL="0" rtl="0" algn="l">
              <a:spcBef>
                <a:spcPts val="0"/>
              </a:spcBef>
              <a:spcAft>
                <a:spcPts val="0"/>
              </a:spcAft>
              <a:buNone/>
            </a:pPr>
            <a:r>
              <a:rPr lang="en-IN" sz="2400">
                <a:latin typeface="Times New Roman"/>
                <a:ea typeface="Times New Roman"/>
                <a:cs typeface="Times New Roman"/>
                <a:sym typeface="Times New Roman"/>
              </a:rPr>
              <a:t>                           2) we used a formula to find the performance level of</a:t>
            </a:r>
            <a:endParaRPr/>
          </a:p>
          <a:p>
            <a:pPr indent="0" lvl="0" marL="0" rtl="0" algn="l">
              <a:spcBef>
                <a:spcPts val="0"/>
              </a:spcBef>
              <a:spcAft>
                <a:spcPts val="0"/>
              </a:spcAft>
              <a:buNone/>
            </a:pPr>
            <a:r>
              <a:rPr lang="en-IN" sz="2400">
                <a:latin typeface="Times New Roman"/>
                <a:ea typeface="Times New Roman"/>
                <a:cs typeface="Times New Roman"/>
                <a:sym typeface="Times New Roman"/>
              </a:rPr>
              <a:t>                          employee. The formula is</a:t>
            </a:r>
            <a:endParaRPr sz="2000">
              <a:latin typeface="Times New Roman"/>
              <a:ea typeface="Times New Roman"/>
              <a:cs typeface="Times New Roman"/>
              <a:sym typeface="Times New Roman"/>
            </a:endParaRPr>
          </a:p>
          <a:p>
            <a:pPr indent="0" lvl="0" marL="0" rtl="0" algn="l">
              <a:spcBef>
                <a:spcPts val="0"/>
              </a:spcBef>
              <a:spcAft>
                <a:spcPts val="0"/>
              </a:spcAft>
              <a:buNone/>
            </a:pPr>
            <a:r>
              <a:rPr lang="en-IN" sz="2000">
                <a:latin typeface="Times New Roman"/>
                <a:ea typeface="Times New Roman"/>
                <a:cs typeface="Times New Roman"/>
                <a:sym typeface="Times New Roman"/>
              </a:rPr>
              <a:t>               =IFS(Z9&gt;=5,"VERY HIGH",Z9&gt;=4,"HIGH",Z9&gt;=3,"MED",TRUE,"LOW")</a:t>
            </a:r>
            <a:endParaRPr sz="2000">
              <a:latin typeface="Times New Roman"/>
              <a:ea typeface="Times New Roman"/>
              <a:cs typeface="Times New Roman"/>
              <a:sym typeface="Times New Roman"/>
            </a:endParaRPr>
          </a:p>
          <a:p>
            <a:pPr indent="0" lvl="0" marL="0" rtl="0" algn="l">
              <a:spcBef>
                <a:spcPts val="0"/>
              </a:spcBef>
              <a:spcAft>
                <a:spcPts val="0"/>
              </a:spcAft>
              <a:buNone/>
            </a:pPr>
            <a:r>
              <a:rPr lang="en-IN" sz="2400">
                <a:latin typeface="Times New Roman"/>
                <a:ea typeface="Times New Roman"/>
                <a:cs typeface="Times New Roman"/>
                <a:sym typeface="Times New Roman"/>
              </a:rPr>
              <a:t>  SUMMARY:</a:t>
            </a:r>
            <a:endParaRPr/>
          </a:p>
          <a:p>
            <a:pPr indent="0" lvl="0" marL="0" rtl="0" algn="l">
              <a:spcBef>
                <a:spcPts val="0"/>
              </a:spcBef>
              <a:spcAft>
                <a:spcPts val="0"/>
              </a:spcAft>
              <a:buNone/>
            </a:pPr>
            <a:r>
              <a:rPr lang="en-IN" sz="2400">
                <a:latin typeface="Times New Roman"/>
                <a:ea typeface="Times New Roman"/>
                <a:cs typeface="Times New Roman"/>
                <a:sym typeface="Times New Roman"/>
              </a:rPr>
              <a:t>            1)We used pivot table to summarize the employee performance.</a:t>
            </a:r>
            <a:endParaRPr/>
          </a:p>
          <a:p>
            <a:pPr indent="0" lvl="0" marL="0" rtl="0" algn="l">
              <a:spcBef>
                <a:spcPts val="0"/>
              </a:spcBef>
              <a:spcAft>
                <a:spcPts val="0"/>
              </a:spcAft>
              <a:buNone/>
            </a:pPr>
            <a:r>
              <a:rPr lang="en-IN" sz="2400">
                <a:latin typeface="Times New Roman"/>
                <a:ea typeface="Times New Roman"/>
                <a:cs typeface="Times New Roman"/>
                <a:sym typeface="Times New Roman"/>
              </a:rPr>
              <a:t>           2) We used graph and pie chart for data visualization which helps</a:t>
            </a:r>
            <a:endParaRPr/>
          </a:p>
          <a:p>
            <a:pPr indent="0" lvl="0" marL="0" rtl="0" algn="l">
              <a:spcBef>
                <a:spcPts val="0"/>
              </a:spcBef>
              <a:spcAft>
                <a:spcPts val="0"/>
              </a:spcAft>
              <a:buNone/>
            </a:pPr>
            <a:r>
              <a:rPr lang="en-IN" sz="2400">
                <a:latin typeface="Times New Roman"/>
                <a:ea typeface="Times New Roman"/>
                <a:cs typeface="Times New Roman"/>
                <a:sym typeface="Times New Roman"/>
              </a:rPr>
              <a:t>               in better understanding for the people</a:t>
            </a:r>
            <a:endParaRPr/>
          </a:p>
          <a:p>
            <a:pPr indent="0" lvl="0" marL="0" rtl="0" algn="l">
              <a:spcBef>
                <a:spcPts val="0"/>
              </a:spcBef>
              <a:spcAft>
                <a:spcPts val="0"/>
              </a:spcAft>
              <a:buNone/>
            </a:pPr>
            <a:r>
              <a:t/>
            </a:r>
            <a:endParaRPr sz="24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4" name="Google Shape;204;p1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05" name="Google Shape;205;p18"/>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06" name="Google Shape;206;p18"/>
          <p:cNvSpPr txBox="1"/>
          <p:nvPr>
            <p:ph type="title"/>
          </p:nvPr>
        </p:nvSpPr>
        <p:spPr>
          <a:xfrm>
            <a:off x="755332" y="385444"/>
            <a:ext cx="243713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IN"/>
              <a:t>RESULTS</a:t>
            </a:r>
            <a:endParaRPr/>
          </a:p>
        </p:txBody>
      </p:sp>
      <p:sp>
        <p:nvSpPr>
          <p:cNvPr id="207" name="Google Shape;207;p18"/>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IN"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pic>
        <p:nvPicPr>
          <p:cNvPr id="208" name="Google Shape;208;p18"/>
          <p:cNvPicPr preferRelativeResize="0"/>
          <p:nvPr/>
        </p:nvPicPr>
        <p:blipFill rotWithShape="1">
          <a:blip r:embed="rId4">
            <a:alphaModFix/>
          </a:blip>
          <a:srcRect b="0" l="0" r="0" t="0"/>
          <a:stretch/>
        </p:blipFill>
        <p:spPr>
          <a:xfrm>
            <a:off x="2133600" y="1257297"/>
            <a:ext cx="6310661" cy="457263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9"/>
          <p:cNvSpPr txBox="1"/>
          <p:nvPr>
            <p:ph idx="1" type="body"/>
          </p:nvPr>
        </p:nvSpPr>
        <p:spPr>
          <a:xfrm>
            <a:off x="533400" y="381000"/>
            <a:ext cx="10820400" cy="369332"/>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IN"/>
              <a:t> </a:t>
            </a:r>
            <a:r>
              <a:rPr b="1" lang="en-IN" sz="2400">
                <a:latin typeface="Times New Roman"/>
                <a:ea typeface="Times New Roman"/>
                <a:cs typeface="Times New Roman"/>
                <a:sym typeface="Times New Roman"/>
              </a:rPr>
              <a:t>BAR GRAPH</a:t>
            </a:r>
            <a:endParaRPr/>
          </a:p>
        </p:txBody>
      </p:sp>
      <p:pic>
        <p:nvPicPr>
          <p:cNvPr id="214" name="Google Shape;214;p19"/>
          <p:cNvPicPr preferRelativeResize="0"/>
          <p:nvPr/>
        </p:nvPicPr>
        <p:blipFill rotWithShape="1">
          <a:blip r:embed="rId3">
            <a:alphaModFix/>
          </a:blip>
          <a:srcRect b="0" l="0" r="0" t="0"/>
          <a:stretch/>
        </p:blipFill>
        <p:spPr>
          <a:xfrm>
            <a:off x="1905000" y="956917"/>
            <a:ext cx="7315636" cy="494416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0"/>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IN">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20" name="Google Shape;220;p20"/>
          <p:cNvSpPr txBox="1"/>
          <p:nvPr>
            <p:ph idx="1" type="body"/>
          </p:nvPr>
        </p:nvSpPr>
        <p:spPr>
          <a:xfrm>
            <a:off x="609600" y="1577340"/>
            <a:ext cx="8991600" cy="3693319"/>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IN"/>
              <a:t>   </a:t>
            </a:r>
            <a:r>
              <a:rPr lang="en-IN" sz="2400">
                <a:latin typeface="Times New Roman"/>
                <a:ea typeface="Times New Roman"/>
                <a:cs typeface="Times New Roman"/>
                <a:sym typeface="Times New Roman"/>
              </a:rPr>
              <a:t>In the analysis, we found employee performance level from various business unit in the organisation . In that we found the performance of the PL unit is 13% which is highest performance and following by PYZ , SVG is 12% . The employees from these business unit are performing well than other units in the organisation.</a:t>
            </a:r>
            <a:endParaRPr/>
          </a:p>
          <a:p>
            <a:pPr indent="0" lvl="0" marL="0" rtl="0" algn="l">
              <a:spcBef>
                <a:spcPts val="0"/>
              </a:spcBef>
              <a:spcAft>
                <a:spcPts val="0"/>
              </a:spcAft>
              <a:buNone/>
            </a:pPr>
            <a:r>
              <a:rPr lang="en-IN" sz="2400">
                <a:latin typeface="Times New Roman"/>
                <a:ea typeface="Times New Roman"/>
                <a:cs typeface="Times New Roman"/>
                <a:sym typeface="Times New Roman"/>
              </a:rPr>
              <a:t>      We used the pivot table for summarizing the performance of each unit and found the best performing business unit. We used the bar graph and pie chart for data visualization which helped us in understanding well about the situation. The best performed business unit employees will get rewards and incentives to motivate them for working hard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0" name="Shape 70"/>
        <p:cNvGrpSpPr/>
        <p:nvPr/>
      </p:nvGrpSpPr>
      <p:grpSpPr>
        <a:xfrm>
          <a:off x="0" y="0"/>
          <a:ext cx="0" cy="0"/>
          <a:chOff x="0" y="0"/>
          <a:chExt cx="0" cy="0"/>
        </a:xfrm>
      </p:grpSpPr>
      <p:sp>
        <p:nvSpPr>
          <p:cNvPr id="71" name="Google Shape;71;p8"/>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72" name="Google Shape;72;p8"/>
          <p:cNvGrpSpPr/>
          <p:nvPr/>
        </p:nvGrpSpPr>
        <p:grpSpPr>
          <a:xfrm>
            <a:off x="7448612" y="0"/>
            <a:ext cx="4743796" cy="6858466"/>
            <a:chOff x="7448612" y="0"/>
            <a:chExt cx="4743796" cy="6858466"/>
          </a:xfrm>
        </p:grpSpPr>
        <p:sp>
          <p:nvSpPr>
            <p:cNvPr id="73" name="Google Shape;73;p8"/>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 name="Google Shape;74;p8"/>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 name="Google Shape;75;p8"/>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 name="Google Shape;76;p8"/>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 name="Google Shape;77;p8"/>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 name="Google Shape;78;p8"/>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 name="Google Shape;79;p8"/>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 name="Google Shape;80;p8"/>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 name="Google Shape;81;p8"/>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82" name="Google Shape;82;p8"/>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 name="Google Shape;83;p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 name="Google Shape;84;p8"/>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 name="Google Shape;85;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 name="Google Shape;86;p8"/>
          <p:cNvSpPr txBox="1"/>
          <p:nvPr>
            <p:ph type="title"/>
          </p:nvPr>
        </p:nvSpPr>
        <p:spPr>
          <a:xfrm>
            <a:off x="739775" y="829627"/>
            <a:ext cx="39096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IN" sz="4250"/>
              <a:t>PROJECT TITLE</a:t>
            </a:r>
            <a:endParaRPr sz="4250"/>
          </a:p>
        </p:txBody>
      </p:sp>
      <p:grpSp>
        <p:nvGrpSpPr>
          <p:cNvPr id="87" name="Google Shape;87;p8"/>
          <p:cNvGrpSpPr/>
          <p:nvPr/>
        </p:nvGrpSpPr>
        <p:grpSpPr>
          <a:xfrm>
            <a:off x="466725" y="6410325"/>
            <a:ext cx="3705225" cy="295275"/>
            <a:chOff x="466725" y="6410325"/>
            <a:chExt cx="3705225" cy="295275"/>
          </a:xfrm>
        </p:grpSpPr>
        <p:pic>
          <p:nvPicPr>
            <p:cNvPr id="88" name="Google Shape;88;p8"/>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9" name="Google Shape;89;p8"/>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90" name="Google Shape;90;p8"/>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sp>
        <p:nvSpPr>
          <p:cNvPr id="91" name="Google Shape;91;p8"/>
          <p:cNvSpPr txBox="1"/>
          <p:nvPr/>
        </p:nvSpPr>
        <p:spPr>
          <a:xfrm>
            <a:off x="1217522" y="2123271"/>
            <a:ext cx="8593228" cy="144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4400">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5" name="Shape 95"/>
        <p:cNvGrpSpPr/>
        <p:nvPr/>
      </p:nvGrpSpPr>
      <p:grpSpPr>
        <a:xfrm>
          <a:off x="0" y="0"/>
          <a:ext cx="0" cy="0"/>
          <a:chOff x="0" y="0"/>
          <a:chExt cx="0" cy="0"/>
        </a:xfrm>
      </p:grpSpPr>
      <p:sp>
        <p:nvSpPr>
          <p:cNvPr id="96" name="Google Shape;96;p9"/>
          <p:cNvSpPr/>
          <p:nvPr/>
        </p:nvSpPr>
        <p:spPr>
          <a:xfrm>
            <a:off x="-76200" y="28579"/>
            <a:ext cx="12481713"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97" name="Google Shape;97;p9"/>
          <p:cNvGrpSpPr/>
          <p:nvPr/>
        </p:nvGrpSpPr>
        <p:grpSpPr>
          <a:xfrm>
            <a:off x="7448612" y="0"/>
            <a:ext cx="4743796" cy="6858466"/>
            <a:chOff x="7448612" y="0"/>
            <a:chExt cx="4743796" cy="6858466"/>
          </a:xfrm>
        </p:grpSpPr>
        <p:sp>
          <p:nvSpPr>
            <p:cNvPr id="98" name="Google Shape;98;p9"/>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 name="Google Shape;99;p9"/>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 name="Google Shape;100;p9"/>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 name="Google Shape;101;p9"/>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 name="Google Shape;102;p9"/>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 name="Google Shape;103;p9"/>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 name="Google Shape;104;p9"/>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 name="Google Shape;105;p9"/>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 name="Google Shape;106;p9"/>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7" name="Google Shape;107;p9"/>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 name="Google Shape;108;p9"/>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IN" sz="1100">
                <a:solidFill>
                  <a:srgbClr val="2D83C3"/>
                </a:solidFill>
                <a:latin typeface="Trebuchet MS"/>
                <a:ea typeface="Trebuchet MS"/>
                <a:cs typeface="Trebuchet MS"/>
                <a:sym typeface="Trebuchet MS"/>
              </a:rPr>
              <a:t>3/21/2024  </a:t>
            </a:r>
            <a:r>
              <a:rPr b="1" lang="en-IN"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9" name="Google Shape;109;p9"/>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 name="Google Shape;110;p9"/>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1" name="Google Shape;111;p9"/>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12" name="Google Shape;112;p9"/>
          <p:cNvGrpSpPr/>
          <p:nvPr/>
        </p:nvGrpSpPr>
        <p:grpSpPr>
          <a:xfrm>
            <a:off x="47625" y="3819523"/>
            <a:ext cx="4124325" cy="3009898"/>
            <a:chOff x="47625" y="3819523"/>
            <a:chExt cx="4124325" cy="3009898"/>
          </a:xfrm>
        </p:grpSpPr>
        <p:pic>
          <p:nvPicPr>
            <p:cNvPr id="113" name="Google Shape;113;p9"/>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4" name="Google Shape;114;p9"/>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5" name="Google Shape;115;p9"/>
          <p:cNvSpPr txBox="1"/>
          <p:nvPr>
            <p:ph type="title"/>
          </p:nvPr>
        </p:nvSpPr>
        <p:spPr>
          <a:xfrm>
            <a:off x="739775" y="445388"/>
            <a:ext cx="235712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IN"/>
              <a:t>AGENDA</a:t>
            </a:r>
            <a:endParaRPr/>
          </a:p>
        </p:txBody>
      </p:sp>
      <p:sp>
        <p:nvSpPr>
          <p:cNvPr id="116" name="Google Shape;116;p9"/>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sp>
        <p:nvSpPr>
          <p:cNvPr id="117" name="Google Shape;117;p9"/>
          <p:cNvSpPr txBox="1"/>
          <p:nvPr/>
        </p:nvSpPr>
        <p:spPr>
          <a:xfrm>
            <a:off x="2509807" y="1041533"/>
            <a:ext cx="5029200" cy="44012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IN" sz="2800">
                <a:solidFill>
                  <a:srgbClr val="0D0D0D"/>
                </a:solidFill>
                <a:latin typeface="Times New Roman"/>
                <a:ea typeface="Times New Roman"/>
                <a:cs typeface="Times New Roman"/>
                <a:sym typeface="Times New Roman"/>
              </a:rPr>
              <a:t>Problem Statement</a:t>
            </a:r>
            <a:endParaRPr/>
          </a:p>
          <a:p>
            <a:pPr indent="-177800" lvl="0" marL="0" marR="0" rtl="0" algn="l">
              <a:spcBef>
                <a:spcPts val="0"/>
              </a:spcBef>
              <a:spcAft>
                <a:spcPts val="0"/>
              </a:spcAft>
              <a:buClr>
                <a:srgbClr val="0D0D0D"/>
              </a:buClr>
              <a:buSzPts val="2800"/>
              <a:buFont typeface="Calibri"/>
              <a:buAutoNum type="arabicPeriod"/>
            </a:pPr>
            <a:r>
              <a:rPr b="0" i="0" lang="en-IN" sz="2800">
                <a:solidFill>
                  <a:srgbClr val="0D0D0D"/>
                </a:solidFill>
                <a:latin typeface="Times New Roman"/>
                <a:ea typeface="Times New Roman"/>
                <a:cs typeface="Times New Roman"/>
                <a:sym typeface="Times New Roman"/>
              </a:rPr>
              <a:t>Project Overview</a:t>
            </a:r>
            <a:endParaRPr/>
          </a:p>
          <a:p>
            <a:pPr indent="-177800" lvl="0" marL="0" marR="0" rtl="0" algn="l">
              <a:spcBef>
                <a:spcPts val="0"/>
              </a:spcBef>
              <a:spcAft>
                <a:spcPts val="0"/>
              </a:spcAft>
              <a:buClr>
                <a:srgbClr val="0D0D0D"/>
              </a:buClr>
              <a:buSzPts val="2800"/>
              <a:buFont typeface="Calibri"/>
              <a:buAutoNum type="arabicPeriod"/>
            </a:pPr>
            <a:r>
              <a:rPr b="0" i="0" lang="en-IN" sz="2800">
                <a:solidFill>
                  <a:srgbClr val="0D0D0D"/>
                </a:solidFill>
                <a:latin typeface="Times New Roman"/>
                <a:ea typeface="Times New Roman"/>
                <a:cs typeface="Times New Roman"/>
                <a:sym typeface="Times New Roman"/>
              </a:rPr>
              <a:t>End Users</a:t>
            </a:r>
            <a:endParaRPr/>
          </a:p>
          <a:p>
            <a:pPr indent="-177800" lvl="0" marL="0" marR="0" rtl="0" algn="l">
              <a:spcBef>
                <a:spcPts val="0"/>
              </a:spcBef>
              <a:spcAft>
                <a:spcPts val="0"/>
              </a:spcAft>
              <a:buClr>
                <a:srgbClr val="0D0D0D"/>
              </a:buClr>
              <a:buSzPts val="2800"/>
              <a:buFont typeface="Calibri"/>
              <a:buAutoNum type="arabicPeriod"/>
            </a:pPr>
            <a:r>
              <a:rPr b="0" i="0" lang="en-IN" sz="2800">
                <a:solidFill>
                  <a:srgbClr val="0D0D0D"/>
                </a:solidFill>
                <a:latin typeface="Times New Roman"/>
                <a:ea typeface="Times New Roman"/>
                <a:cs typeface="Times New Roman"/>
                <a:sym typeface="Times New Roman"/>
              </a:rPr>
              <a:t>Our Solution and Proposition</a:t>
            </a:r>
            <a:endParaRPr/>
          </a:p>
          <a:p>
            <a:pPr indent="-177800" lvl="0" marL="0" marR="0" rtl="0" algn="l">
              <a:spcBef>
                <a:spcPts val="0"/>
              </a:spcBef>
              <a:spcAft>
                <a:spcPts val="0"/>
              </a:spcAft>
              <a:buClr>
                <a:srgbClr val="0D0D0D"/>
              </a:buClr>
              <a:buSzPts val="2800"/>
              <a:buFont typeface="Calibri"/>
              <a:buAutoNum type="arabicPeriod"/>
            </a:pPr>
            <a:r>
              <a:rPr lang="en-IN" sz="2800">
                <a:solidFill>
                  <a:srgbClr val="0D0D0D"/>
                </a:solidFill>
                <a:latin typeface="Times New Roman"/>
                <a:ea typeface="Times New Roman"/>
                <a:cs typeface="Times New Roman"/>
                <a:sym typeface="Times New Roman"/>
              </a:rPr>
              <a:t>Dataset Description</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IN" sz="2800">
                <a:solidFill>
                  <a:srgbClr val="0D0D0D"/>
                </a:solidFill>
                <a:latin typeface="Times New Roman"/>
                <a:ea typeface="Times New Roman"/>
                <a:cs typeface="Times New Roman"/>
                <a:sym typeface="Times New Roman"/>
              </a:rPr>
              <a:t>Modelling Approach</a:t>
            </a:r>
            <a:endParaRPr/>
          </a:p>
          <a:p>
            <a:pPr indent="-177800" lvl="0" marL="0" marR="0" rtl="0" algn="l">
              <a:spcBef>
                <a:spcPts val="0"/>
              </a:spcBef>
              <a:spcAft>
                <a:spcPts val="0"/>
              </a:spcAft>
              <a:buClr>
                <a:srgbClr val="0D0D0D"/>
              </a:buClr>
              <a:buSzPts val="2800"/>
              <a:buFont typeface="Calibri"/>
              <a:buAutoNum type="arabicPeriod"/>
            </a:pPr>
            <a:r>
              <a:rPr b="0" i="0" lang="en-IN" sz="2800">
                <a:solidFill>
                  <a:srgbClr val="0D0D0D"/>
                </a:solidFill>
                <a:latin typeface="Times New Roman"/>
                <a:ea typeface="Times New Roman"/>
                <a:cs typeface="Times New Roman"/>
                <a:sym typeface="Times New Roman"/>
              </a:rPr>
              <a:t>Results and </a:t>
            </a:r>
            <a:r>
              <a:rPr lang="en-IN" sz="2800">
                <a:solidFill>
                  <a:srgbClr val="0D0D0D"/>
                </a:solidFill>
                <a:latin typeface="Times New Roman"/>
                <a:ea typeface="Times New Roman"/>
                <a:cs typeface="Times New Roman"/>
                <a:sym typeface="Times New Roman"/>
              </a:rPr>
              <a:t>Discussion</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IN" sz="2800">
                <a:solidFill>
                  <a:srgbClr val="0D0D0D"/>
                </a:solidFill>
                <a:latin typeface="Times New Roman"/>
                <a:ea typeface="Times New Roman"/>
                <a:cs typeface="Times New Roman"/>
                <a:sym typeface="Times New Roman"/>
              </a:rPr>
              <a:t>Conclusion</a:t>
            </a:r>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grpSp>
        <p:nvGrpSpPr>
          <p:cNvPr id="122" name="Google Shape;122;p10"/>
          <p:cNvGrpSpPr/>
          <p:nvPr/>
        </p:nvGrpSpPr>
        <p:grpSpPr>
          <a:xfrm>
            <a:off x="7991475" y="2933700"/>
            <a:ext cx="2762250" cy="3257550"/>
            <a:chOff x="7991475" y="2933700"/>
            <a:chExt cx="2762250" cy="3257550"/>
          </a:xfrm>
        </p:grpSpPr>
        <p:sp>
          <p:nvSpPr>
            <p:cNvPr id="123" name="Google Shape;123;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 name="Google Shape;124;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25" name="Google Shape;125;p10"/>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26" name="Google Shape;126;p10"/>
          <p:cNvSpPr txBox="1"/>
          <p:nvPr>
            <p:ph type="title"/>
          </p:nvPr>
        </p:nvSpPr>
        <p:spPr>
          <a:xfrm>
            <a:off x="755332" y="385444"/>
            <a:ext cx="10681335" cy="75819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IN" sz="4250"/>
              <a:t>PROBLEM	STATEMENT</a:t>
            </a:r>
            <a:endParaRPr sz="4250"/>
          </a:p>
        </p:txBody>
      </p:sp>
      <p:sp>
        <p:nvSpPr>
          <p:cNvPr id="127" name="Google Shape;127;p10"/>
          <p:cNvSpPr txBox="1"/>
          <p:nvPr>
            <p:ph idx="1" type="body"/>
          </p:nvPr>
        </p:nvSpPr>
        <p:spPr>
          <a:xfrm>
            <a:off x="533400" y="1293495"/>
            <a:ext cx="8305800" cy="5031105"/>
          </a:xfrm>
          <a:prstGeom prst="rect">
            <a:avLst/>
          </a:prstGeom>
          <a:noFill/>
          <a:ln>
            <a:noFill/>
          </a:ln>
        </p:spPr>
        <p:txBody>
          <a:bodyPr anchorCtr="0" anchor="t" bIns="0" lIns="0" spcFirstLastPara="1" rIns="0" wrap="square" tIns="0">
            <a:spAutoFit/>
          </a:bodyPr>
          <a:lstStyle/>
          <a:p>
            <a:pPr indent="-457200" lvl="0" marL="457200" rtl="0" algn="l">
              <a:spcBef>
                <a:spcPts val="0"/>
              </a:spcBef>
              <a:spcAft>
                <a:spcPts val="0"/>
              </a:spcAft>
              <a:buSzPts val="2400"/>
              <a:buFont typeface="Calibri"/>
              <a:buAutoNum type="arabicPeriod"/>
            </a:pPr>
            <a:r>
              <a:rPr lang="en-IN" sz="2400">
                <a:latin typeface="Times New Roman"/>
                <a:ea typeface="Times New Roman"/>
                <a:cs typeface="Times New Roman"/>
                <a:sym typeface="Times New Roman"/>
              </a:rPr>
              <a:t>In this project , we are analyzing employee performance using excel to track the working skills of the employees in their job role.</a:t>
            </a:r>
            <a:endParaRPr/>
          </a:p>
          <a:p>
            <a:pPr indent="-304800" lvl="0" marL="457200" rtl="0" algn="l">
              <a:spcBef>
                <a:spcPts val="0"/>
              </a:spcBef>
              <a:spcAft>
                <a:spcPts val="0"/>
              </a:spcAft>
              <a:buSzPts val="2400"/>
              <a:buFont typeface="Calibri"/>
              <a:buNone/>
            </a:pPr>
            <a:r>
              <a:t/>
            </a:r>
            <a:endParaRPr sz="2400">
              <a:latin typeface="Times New Roman"/>
              <a:ea typeface="Times New Roman"/>
              <a:cs typeface="Times New Roman"/>
              <a:sym typeface="Times New Roman"/>
            </a:endParaRPr>
          </a:p>
          <a:p>
            <a:pPr indent="-457200" lvl="0" marL="457200" rtl="0" algn="l">
              <a:spcBef>
                <a:spcPts val="0"/>
              </a:spcBef>
              <a:spcAft>
                <a:spcPts val="0"/>
              </a:spcAft>
              <a:buSzPts val="2400"/>
              <a:buFont typeface="Calibri"/>
              <a:buAutoNum type="arabicPeriod"/>
            </a:pPr>
            <a:r>
              <a:rPr lang="en-IN" sz="2400">
                <a:latin typeface="Times New Roman"/>
                <a:ea typeface="Times New Roman"/>
                <a:cs typeface="Times New Roman"/>
                <a:sym typeface="Times New Roman"/>
              </a:rPr>
              <a:t>We can motivate the employees whose performace level are low .</a:t>
            </a:r>
            <a:endParaRPr/>
          </a:p>
          <a:p>
            <a:pPr indent="-304800" lvl="0" marL="457200" rtl="0" algn="l">
              <a:spcBef>
                <a:spcPts val="0"/>
              </a:spcBef>
              <a:spcAft>
                <a:spcPts val="0"/>
              </a:spcAft>
              <a:buSzPts val="2400"/>
              <a:buFont typeface="Calibri"/>
              <a:buNone/>
            </a:pPr>
            <a:r>
              <a:t/>
            </a:r>
            <a:endParaRPr sz="2400">
              <a:latin typeface="Times New Roman"/>
              <a:ea typeface="Times New Roman"/>
              <a:cs typeface="Times New Roman"/>
              <a:sym typeface="Times New Roman"/>
            </a:endParaRPr>
          </a:p>
          <a:p>
            <a:pPr indent="-457200" lvl="0" marL="457200" rtl="0" algn="l">
              <a:spcBef>
                <a:spcPts val="0"/>
              </a:spcBef>
              <a:spcAft>
                <a:spcPts val="0"/>
              </a:spcAft>
              <a:buSzPts val="2400"/>
              <a:buFont typeface="Calibri"/>
              <a:buAutoNum type="arabicPeriod"/>
            </a:pPr>
            <a:r>
              <a:rPr lang="en-IN" sz="2400">
                <a:latin typeface="Times New Roman"/>
                <a:ea typeface="Times New Roman"/>
                <a:cs typeface="Times New Roman"/>
                <a:sym typeface="Times New Roman"/>
              </a:rPr>
              <a:t>We can give rewards to employees whose performace level are high and very high  to improve their current performance.</a:t>
            </a:r>
            <a:endParaRPr/>
          </a:p>
          <a:p>
            <a:pPr indent="-304800" lvl="0" marL="457200" rtl="0" algn="l">
              <a:spcBef>
                <a:spcPts val="0"/>
              </a:spcBef>
              <a:spcAft>
                <a:spcPts val="0"/>
              </a:spcAft>
              <a:buSzPts val="2400"/>
              <a:buFont typeface="Calibri"/>
              <a:buNone/>
            </a:pPr>
            <a:r>
              <a:t/>
            </a:r>
            <a:endParaRPr sz="2400">
              <a:latin typeface="Times New Roman"/>
              <a:ea typeface="Times New Roman"/>
              <a:cs typeface="Times New Roman"/>
              <a:sym typeface="Times New Roman"/>
            </a:endParaRPr>
          </a:p>
          <a:p>
            <a:pPr indent="-457200" lvl="0" marL="457200" rtl="0" algn="l">
              <a:spcBef>
                <a:spcPts val="0"/>
              </a:spcBef>
              <a:spcAft>
                <a:spcPts val="0"/>
              </a:spcAft>
              <a:buSzPts val="2400"/>
              <a:buFont typeface="Calibri"/>
              <a:buAutoNum type="arabicPeriod"/>
            </a:pPr>
            <a:r>
              <a:rPr lang="en-IN" sz="2400">
                <a:latin typeface="Times New Roman"/>
                <a:ea typeface="Times New Roman"/>
                <a:cs typeface="Times New Roman"/>
                <a:sym typeface="Times New Roman"/>
              </a:rPr>
              <a:t>We can track the contribution made by the employees towards the growth and development of the business</a:t>
            </a:r>
            <a:endParaRPr/>
          </a:p>
          <a:p>
            <a:pPr indent="-304800" lvl="0" marL="457200" rtl="0" algn="l">
              <a:spcBef>
                <a:spcPts val="0"/>
              </a:spcBef>
              <a:spcAft>
                <a:spcPts val="0"/>
              </a:spcAft>
              <a:buSzPts val="2400"/>
              <a:buFont typeface="Calibri"/>
              <a:buNone/>
            </a:pPr>
            <a:r>
              <a:t/>
            </a:r>
            <a:endParaRPr sz="2400">
              <a:latin typeface="Times New Roman"/>
              <a:ea typeface="Times New Roman"/>
              <a:cs typeface="Times New Roman"/>
              <a:sym typeface="Times New Roman"/>
            </a:endParaRPr>
          </a:p>
          <a:p>
            <a:pPr indent="-304800" lvl="0" marL="457200" rtl="0" algn="l">
              <a:spcBef>
                <a:spcPts val="0"/>
              </a:spcBef>
              <a:spcAft>
                <a:spcPts val="0"/>
              </a:spcAft>
              <a:buSzPts val="2400"/>
              <a:buFont typeface="Calibri"/>
              <a:buNone/>
            </a:pPr>
            <a:r>
              <a:t/>
            </a:r>
            <a:endParaRPr sz="2400">
              <a:latin typeface="Times New Roman"/>
              <a:ea typeface="Times New Roman"/>
              <a:cs typeface="Times New Roman"/>
              <a:sym typeface="Times New Roman"/>
            </a:endParaRPr>
          </a:p>
          <a:p>
            <a:pPr indent="0" lvl="0" marL="0" rtl="0" algn="l">
              <a:spcBef>
                <a:spcPts val="0"/>
              </a:spcBef>
              <a:spcAft>
                <a:spcPts val="0"/>
              </a:spcAft>
              <a:buNone/>
            </a:pPr>
            <a:r>
              <a:t/>
            </a:r>
            <a:endParaRPr sz="2000">
              <a:latin typeface="Times New Roman"/>
              <a:ea typeface="Times New Roman"/>
              <a:cs typeface="Times New Roman"/>
              <a:sym typeface="Times New Roman"/>
            </a:endParaRPr>
          </a:p>
          <a:p>
            <a:pPr indent="0" lvl="0" marL="0" rtl="0" algn="l">
              <a:spcBef>
                <a:spcPts val="0"/>
              </a:spcBef>
              <a:spcAft>
                <a:spcPts val="0"/>
              </a:spcAft>
              <a:buNone/>
            </a:pPr>
            <a:r>
              <a:t/>
            </a:r>
            <a:endParaRPr sz="2000">
              <a:latin typeface="Times New Roman"/>
              <a:ea typeface="Times New Roman"/>
              <a:cs typeface="Times New Roman"/>
              <a:sym typeface="Times New Roman"/>
            </a:endParaRPr>
          </a:p>
          <a:p>
            <a:pPr indent="-330200" lvl="0" marL="457200" rtl="0" algn="l">
              <a:spcBef>
                <a:spcPts val="0"/>
              </a:spcBef>
              <a:spcAft>
                <a:spcPts val="0"/>
              </a:spcAft>
              <a:buSzPts val="2000"/>
              <a:buFont typeface="Calibri"/>
              <a:buNone/>
            </a:pPr>
            <a:r>
              <a:t/>
            </a:r>
            <a:endParaRPr sz="2000">
              <a:latin typeface="Times New Roman"/>
              <a:ea typeface="Times New Roman"/>
              <a:cs typeface="Times New Roman"/>
              <a:sym typeface="Times New Roman"/>
            </a:endParaRPr>
          </a:p>
          <a:p>
            <a:pPr indent="0" lvl="0" marL="0" rtl="0" algn="l">
              <a:spcBef>
                <a:spcPts val="0"/>
              </a:spcBef>
              <a:spcAft>
                <a:spcPts val="0"/>
              </a:spcAft>
              <a:buNone/>
            </a:pPr>
            <a:r>
              <a:rPr lang="en-IN" sz="2000">
                <a:latin typeface="Times New Roman"/>
                <a:ea typeface="Times New Roman"/>
                <a:cs typeface="Times New Roman"/>
                <a:sym typeface="Times New Roman"/>
              </a:rPr>
              <a:t> </a:t>
            </a:r>
            <a:endParaRPr/>
          </a:p>
        </p:txBody>
      </p:sp>
      <p:sp>
        <p:nvSpPr>
          <p:cNvPr id="128" name="Google Shape;128;p10"/>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pic>
        <p:nvPicPr>
          <p:cNvPr id="129" name="Google Shape;129;p10"/>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grpSp>
        <p:nvGrpSpPr>
          <p:cNvPr id="134" name="Google Shape;134;p11"/>
          <p:cNvGrpSpPr/>
          <p:nvPr/>
        </p:nvGrpSpPr>
        <p:grpSpPr>
          <a:xfrm>
            <a:off x="8658225" y="2647950"/>
            <a:ext cx="3533775" cy="3810000"/>
            <a:chOff x="8658225" y="2647950"/>
            <a:chExt cx="3533775" cy="3810000"/>
          </a:xfrm>
        </p:grpSpPr>
        <p:sp>
          <p:nvSpPr>
            <p:cNvPr id="135" name="Google Shape;135;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6" name="Google Shape;136;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37" name="Google Shape;137;p11"/>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38" name="Google Shape;138;p11"/>
          <p:cNvSpPr txBox="1"/>
          <p:nvPr>
            <p:ph type="title"/>
          </p:nvPr>
        </p:nvSpPr>
        <p:spPr>
          <a:xfrm>
            <a:off x="755332" y="385444"/>
            <a:ext cx="10681335" cy="75819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IN" sz="4250"/>
              <a:t>PROJECT	OVERVIEW</a:t>
            </a:r>
            <a:endParaRPr sz="4250"/>
          </a:p>
        </p:txBody>
      </p:sp>
      <p:sp>
        <p:nvSpPr>
          <p:cNvPr id="139" name="Google Shape;139;p11"/>
          <p:cNvSpPr txBox="1"/>
          <p:nvPr>
            <p:ph idx="1" type="body"/>
          </p:nvPr>
        </p:nvSpPr>
        <p:spPr>
          <a:xfrm>
            <a:off x="609599" y="1447800"/>
            <a:ext cx="8048625" cy="4062651"/>
          </a:xfrm>
          <a:prstGeom prst="rect">
            <a:avLst/>
          </a:prstGeom>
          <a:noFill/>
          <a:ln>
            <a:noFill/>
          </a:ln>
        </p:spPr>
        <p:txBody>
          <a:bodyPr anchorCtr="0" anchor="t" bIns="0" lIns="0" spcFirstLastPara="1" rIns="0" wrap="square" tIns="0">
            <a:spAutoFit/>
          </a:bodyPr>
          <a:lstStyle/>
          <a:p>
            <a:pPr indent="-342900" lvl="0" marL="342900" rtl="0" algn="l">
              <a:spcBef>
                <a:spcPts val="0"/>
              </a:spcBef>
              <a:spcAft>
                <a:spcPts val="0"/>
              </a:spcAft>
              <a:buSzPts val="1800"/>
              <a:buFont typeface="Calibri"/>
              <a:buAutoNum type="arabicPeriod"/>
            </a:pPr>
            <a:r>
              <a:rPr lang="en-IN"/>
              <a:t> </a:t>
            </a:r>
            <a:r>
              <a:rPr lang="en-IN" sz="2400">
                <a:latin typeface="Times New Roman"/>
                <a:ea typeface="Times New Roman"/>
                <a:cs typeface="Times New Roman"/>
                <a:sym typeface="Times New Roman"/>
              </a:rPr>
              <a:t>In this project we are analyzing about the employees and their performance level using pivot table and graphs in excel</a:t>
            </a:r>
            <a:endParaRPr/>
          </a:p>
          <a:p>
            <a:pPr indent="-190500" lvl="0" marL="342900" rtl="0" algn="l">
              <a:spcBef>
                <a:spcPts val="0"/>
              </a:spcBef>
              <a:spcAft>
                <a:spcPts val="0"/>
              </a:spcAft>
              <a:buSzPts val="2400"/>
              <a:buFont typeface="Calibri"/>
              <a:buNone/>
            </a:pPr>
            <a:r>
              <a:t/>
            </a:r>
            <a:endParaRPr sz="2400">
              <a:latin typeface="Times New Roman"/>
              <a:ea typeface="Times New Roman"/>
              <a:cs typeface="Times New Roman"/>
              <a:sym typeface="Times New Roman"/>
            </a:endParaRPr>
          </a:p>
          <a:p>
            <a:pPr indent="-342900" lvl="0" marL="342900" rtl="0" algn="l">
              <a:spcBef>
                <a:spcPts val="0"/>
              </a:spcBef>
              <a:spcAft>
                <a:spcPts val="0"/>
              </a:spcAft>
              <a:buSzPts val="2400"/>
              <a:buFont typeface="Calibri"/>
              <a:buAutoNum type="arabicPeriod"/>
            </a:pPr>
            <a:r>
              <a:rPr lang="en-IN" sz="2400">
                <a:latin typeface="Times New Roman"/>
                <a:ea typeface="Times New Roman"/>
                <a:cs typeface="Times New Roman"/>
                <a:sym typeface="Times New Roman"/>
              </a:rPr>
              <a:t>This project shows the level of performance of the employees from different type of business unit in the organnisation</a:t>
            </a:r>
            <a:endParaRPr sz="2400">
              <a:latin typeface="Times New Roman"/>
              <a:ea typeface="Times New Roman"/>
              <a:cs typeface="Times New Roman"/>
              <a:sym typeface="Times New Roman"/>
            </a:endParaRPr>
          </a:p>
          <a:p>
            <a:pPr indent="-190500" lvl="0" marL="342900" rtl="0" algn="l">
              <a:spcBef>
                <a:spcPts val="0"/>
              </a:spcBef>
              <a:spcAft>
                <a:spcPts val="0"/>
              </a:spcAft>
              <a:buSzPts val="2400"/>
              <a:buFont typeface="Calibri"/>
              <a:buNone/>
            </a:pPr>
            <a:r>
              <a:t/>
            </a:r>
            <a:endParaRPr sz="2400">
              <a:latin typeface="Times New Roman"/>
              <a:ea typeface="Times New Roman"/>
              <a:cs typeface="Times New Roman"/>
              <a:sym typeface="Times New Roman"/>
            </a:endParaRPr>
          </a:p>
          <a:p>
            <a:pPr indent="-457200" lvl="0" marL="457200" rtl="0" algn="l">
              <a:spcBef>
                <a:spcPts val="0"/>
              </a:spcBef>
              <a:spcAft>
                <a:spcPts val="0"/>
              </a:spcAft>
              <a:buSzPts val="2400"/>
              <a:buFont typeface="Calibri"/>
              <a:buAutoNum type="arabicPeriod"/>
            </a:pPr>
            <a:r>
              <a:rPr lang="en-IN" sz="2400">
                <a:latin typeface="Times New Roman"/>
                <a:ea typeface="Times New Roman"/>
                <a:cs typeface="Times New Roman"/>
                <a:sym typeface="Times New Roman"/>
              </a:rPr>
              <a:t>The level of performace are categorized into four level are :</a:t>
            </a:r>
            <a:endParaRPr/>
          </a:p>
          <a:p>
            <a:pPr indent="0" lvl="0" marL="0" rtl="0" algn="l">
              <a:spcBef>
                <a:spcPts val="0"/>
              </a:spcBef>
              <a:spcAft>
                <a:spcPts val="0"/>
              </a:spcAft>
              <a:buNone/>
            </a:pPr>
            <a:r>
              <a:rPr lang="en-IN"/>
              <a:t>                                                                      </a:t>
            </a:r>
            <a:r>
              <a:rPr lang="en-IN" sz="2400">
                <a:latin typeface="Times New Roman"/>
                <a:ea typeface="Times New Roman"/>
                <a:cs typeface="Times New Roman"/>
                <a:sym typeface="Times New Roman"/>
              </a:rPr>
              <a:t>1) very high</a:t>
            </a:r>
            <a:endParaRPr/>
          </a:p>
          <a:p>
            <a:pPr indent="0" lvl="0" marL="0" rtl="0" algn="l">
              <a:spcBef>
                <a:spcPts val="0"/>
              </a:spcBef>
              <a:spcAft>
                <a:spcPts val="0"/>
              </a:spcAft>
              <a:buNone/>
            </a:pPr>
            <a:r>
              <a:rPr lang="en-IN" sz="2400">
                <a:latin typeface="Times New Roman"/>
                <a:ea typeface="Times New Roman"/>
                <a:cs typeface="Times New Roman"/>
                <a:sym typeface="Times New Roman"/>
              </a:rPr>
              <a:t>                                                 2) high</a:t>
            </a:r>
            <a:endParaRPr/>
          </a:p>
          <a:p>
            <a:pPr indent="0" lvl="0" marL="0" rtl="0" algn="l">
              <a:spcBef>
                <a:spcPts val="0"/>
              </a:spcBef>
              <a:spcAft>
                <a:spcPts val="0"/>
              </a:spcAft>
              <a:buNone/>
            </a:pPr>
            <a:r>
              <a:rPr lang="en-IN" sz="2400">
                <a:latin typeface="Times New Roman"/>
                <a:ea typeface="Times New Roman"/>
                <a:cs typeface="Times New Roman"/>
                <a:sym typeface="Times New Roman"/>
              </a:rPr>
              <a:t>                                                 3) med </a:t>
            </a:r>
            <a:endParaRPr/>
          </a:p>
          <a:p>
            <a:pPr indent="0" lvl="0" marL="0" rtl="0" algn="l">
              <a:spcBef>
                <a:spcPts val="0"/>
              </a:spcBef>
              <a:spcAft>
                <a:spcPts val="0"/>
              </a:spcAft>
              <a:buNone/>
            </a:pPr>
            <a:r>
              <a:rPr lang="en-IN" sz="2400">
                <a:latin typeface="Times New Roman"/>
                <a:ea typeface="Times New Roman"/>
                <a:cs typeface="Times New Roman"/>
                <a:sym typeface="Times New Roman"/>
              </a:rPr>
              <a:t>                                                 4) low</a:t>
            </a:r>
            <a:endParaRPr/>
          </a:p>
        </p:txBody>
      </p:sp>
      <p:sp>
        <p:nvSpPr>
          <p:cNvPr id="140" name="Google Shape;140;p11"/>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pic>
        <p:nvPicPr>
          <p:cNvPr id="141" name="Google Shape;141;p11"/>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2" name="Google Shape;142;p11"/>
          <p:cNvSpPr txBox="1"/>
          <p:nvPr/>
        </p:nvSpPr>
        <p:spPr>
          <a:xfrm>
            <a:off x="990600" y="2133600"/>
            <a:ext cx="7924800" cy="830997"/>
          </a:xfrm>
          <a:prstGeom prst="rect">
            <a:avLst/>
          </a:prstGeom>
          <a:noFill/>
          <a:ln>
            <a:noFill/>
          </a:ln>
        </p:spPr>
        <p:txBody>
          <a:bodyPr anchorCtr="0" anchor="t" bIns="45700" lIns="91425" spcFirstLastPara="1" rIns="91425" wrap="square" tIns="45700">
            <a:spAutoFit/>
          </a:bodyPr>
          <a:lstStyle/>
          <a:p>
            <a:pPr indent="-152400" lvl="0" marL="0" marR="0" rtl="0" algn="l">
              <a:spcBef>
                <a:spcPts val="0"/>
              </a:spcBef>
              <a:spcAft>
                <a:spcPts val="0"/>
              </a:spcAft>
              <a:buClr>
                <a:srgbClr val="0D0D0D"/>
              </a:buClr>
              <a:buSzPts val="2400"/>
              <a:buFont typeface="Arial"/>
              <a:buChar char="•"/>
            </a:pPr>
            <a:r>
              <a:rPr b="0" i="0" lang="en-IN" sz="2400">
                <a:solidFill>
                  <a:srgbClr val="0D0D0D"/>
                </a:solidFill>
                <a:latin typeface="Times New Roman"/>
                <a:ea typeface="Times New Roman"/>
                <a:cs typeface="Times New Roman"/>
                <a:sym typeface="Times New Roman"/>
              </a:rPr>
              <a:t>.</a:t>
            </a:r>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8" name="Google Shape;148;p1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9" name="Google Shape;149;p1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0" name="Google Shape;150;p12"/>
          <p:cNvSpPr txBox="1"/>
          <p:nvPr>
            <p:ph type="title"/>
          </p:nvPr>
        </p:nvSpPr>
        <p:spPr>
          <a:xfrm>
            <a:off x="755332" y="385444"/>
            <a:ext cx="10681335" cy="75819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IN" sz="3200"/>
              <a:t>WHO ARE THE END USERS?</a:t>
            </a:r>
            <a:endParaRPr sz="3200"/>
          </a:p>
        </p:txBody>
      </p:sp>
      <p:sp>
        <p:nvSpPr>
          <p:cNvPr id="151" name="Google Shape;151;p12"/>
          <p:cNvSpPr txBox="1"/>
          <p:nvPr>
            <p:ph idx="1" type="body"/>
          </p:nvPr>
        </p:nvSpPr>
        <p:spPr>
          <a:xfrm>
            <a:off x="609600" y="1577340"/>
            <a:ext cx="10972800" cy="3447098"/>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IN"/>
              <a:t> </a:t>
            </a:r>
            <a:r>
              <a:rPr lang="en-IN" sz="3200">
                <a:latin typeface="Times New Roman"/>
                <a:ea typeface="Times New Roman"/>
                <a:cs typeface="Times New Roman"/>
                <a:sym typeface="Times New Roman"/>
              </a:rPr>
              <a:t>1) Organisation </a:t>
            </a:r>
            <a:endParaRPr/>
          </a:p>
          <a:p>
            <a:pPr indent="0" lvl="0" marL="0" rtl="0" algn="l">
              <a:spcBef>
                <a:spcPts val="0"/>
              </a:spcBef>
              <a:spcAft>
                <a:spcPts val="0"/>
              </a:spcAft>
              <a:buNone/>
            </a:pPr>
            <a:r>
              <a:t/>
            </a:r>
            <a:endParaRPr sz="3200">
              <a:latin typeface="Times New Roman"/>
              <a:ea typeface="Times New Roman"/>
              <a:cs typeface="Times New Roman"/>
              <a:sym typeface="Times New Roman"/>
            </a:endParaRPr>
          </a:p>
          <a:p>
            <a:pPr indent="0" lvl="0" marL="0" rtl="0" algn="l">
              <a:spcBef>
                <a:spcPts val="0"/>
              </a:spcBef>
              <a:spcAft>
                <a:spcPts val="0"/>
              </a:spcAft>
              <a:buNone/>
            </a:pPr>
            <a:r>
              <a:rPr lang="en-IN" sz="3200">
                <a:latin typeface="Times New Roman"/>
                <a:ea typeface="Times New Roman"/>
                <a:cs typeface="Times New Roman"/>
                <a:sym typeface="Times New Roman"/>
              </a:rPr>
              <a:t>2) Employers</a:t>
            </a:r>
            <a:endParaRPr/>
          </a:p>
          <a:p>
            <a:pPr indent="0" lvl="0" marL="0" rtl="0" algn="l">
              <a:spcBef>
                <a:spcPts val="0"/>
              </a:spcBef>
              <a:spcAft>
                <a:spcPts val="0"/>
              </a:spcAft>
              <a:buNone/>
            </a:pPr>
            <a:r>
              <a:t/>
            </a:r>
            <a:endParaRPr sz="3200">
              <a:latin typeface="Times New Roman"/>
              <a:ea typeface="Times New Roman"/>
              <a:cs typeface="Times New Roman"/>
              <a:sym typeface="Times New Roman"/>
            </a:endParaRPr>
          </a:p>
          <a:p>
            <a:pPr indent="0" lvl="0" marL="0" rtl="0" algn="l">
              <a:spcBef>
                <a:spcPts val="0"/>
              </a:spcBef>
              <a:spcAft>
                <a:spcPts val="0"/>
              </a:spcAft>
              <a:buNone/>
            </a:pPr>
            <a:r>
              <a:rPr lang="en-IN" sz="3200">
                <a:latin typeface="Times New Roman"/>
                <a:ea typeface="Times New Roman"/>
                <a:cs typeface="Times New Roman"/>
                <a:sym typeface="Times New Roman"/>
              </a:rPr>
              <a:t>3)Managers</a:t>
            </a:r>
            <a:endParaRPr/>
          </a:p>
          <a:p>
            <a:pPr indent="0" lvl="0" marL="0" rtl="0" algn="l">
              <a:spcBef>
                <a:spcPts val="0"/>
              </a:spcBef>
              <a:spcAft>
                <a:spcPts val="0"/>
              </a:spcAft>
              <a:buNone/>
            </a:pPr>
            <a:r>
              <a:t/>
            </a:r>
            <a:endParaRPr sz="3200">
              <a:latin typeface="Times New Roman"/>
              <a:ea typeface="Times New Roman"/>
              <a:cs typeface="Times New Roman"/>
              <a:sym typeface="Times New Roman"/>
            </a:endParaRPr>
          </a:p>
          <a:p>
            <a:pPr indent="0" lvl="0" marL="0" rtl="0" algn="l">
              <a:spcBef>
                <a:spcPts val="0"/>
              </a:spcBef>
              <a:spcAft>
                <a:spcPts val="0"/>
              </a:spcAft>
              <a:buNone/>
            </a:pPr>
            <a:r>
              <a:rPr lang="en-IN" sz="3200">
                <a:latin typeface="Times New Roman"/>
                <a:ea typeface="Times New Roman"/>
                <a:cs typeface="Times New Roman"/>
                <a:sym typeface="Times New Roman"/>
              </a:rPr>
              <a:t>4)Employee</a:t>
            </a:r>
            <a:endParaRPr/>
          </a:p>
        </p:txBody>
      </p:sp>
      <p:sp>
        <p:nvSpPr>
          <p:cNvPr id="152" name="Google Shape;152;p12"/>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pic>
        <p:nvPicPr>
          <p:cNvPr id="153" name="Google Shape;153;p12"/>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13"/>
          <p:cNvPicPr preferRelativeResize="0"/>
          <p:nvPr/>
        </p:nvPicPr>
        <p:blipFill rotWithShape="1">
          <a:blip r:embed="rId3">
            <a:alphaModFix/>
          </a:blip>
          <a:srcRect b="0" l="0" r="0" t="0"/>
          <a:stretch/>
        </p:blipFill>
        <p:spPr>
          <a:xfrm>
            <a:off x="0" y="1476375"/>
            <a:ext cx="2695574" cy="3248025"/>
          </a:xfrm>
          <a:prstGeom prst="rect">
            <a:avLst/>
          </a:prstGeom>
          <a:noFill/>
          <a:ln>
            <a:noFill/>
          </a:ln>
        </p:spPr>
      </p:pic>
      <p:sp>
        <p:nvSpPr>
          <p:cNvPr id="159" name="Google Shape;159;p13"/>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0" name="Google Shape;160;p13"/>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1" name="Google Shape;161;p1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2" name="Google Shape;162;p13"/>
          <p:cNvSpPr txBox="1"/>
          <p:nvPr>
            <p:ph type="title"/>
          </p:nvPr>
        </p:nvSpPr>
        <p:spPr>
          <a:xfrm>
            <a:off x="755332" y="385444"/>
            <a:ext cx="10681335"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IN" sz="3600"/>
              <a:t>OUR SOLUTION AND ITS VALUE PROPOSITION</a:t>
            </a:r>
            <a:endParaRPr/>
          </a:p>
        </p:txBody>
      </p:sp>
      <p:sp>
        <p:nvSpPr>
          <p:cNvPr id="163" name="Google Shape;163;p13"/>
          <p:cNvSpPr txBox="1"/>
          <p:nvPr>
            <p:ph idx="1" type="body"/>
          </p:nvPr>
        </p:nvSpPr>
        <p:spPr>
          <a:xfrm>
            <a:off x="2971800" y="1695450"/>
            <a:ext cx="7620000" cy="2585323"/>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IN" sz="2400">
                <a:latin typeface="Times New Roman"/>
                <a:ea typeface="Times New Roman"/>
                <a:cs typeface="Times New Roman"/>
                <a:sym typeface="Times New Roman"/>
              </a:rPr>
              <a:t>THE TECHNIQUES USED:</a:t>
            </a:r>
            <a:endParaRPr/>
          </a:p>
          <a:p>
            <a:pPr indent="0" lvl="0" marL="0" rtl="0" algn="l">
              <a:spcBef>
                <a:spcPts val="0"/>
              </a:spcBef>
              <a:spcAft>
                <a:spcPts val="0"/>
              </a:spcAft>
              <a:buNone/>
            </a:pPr>
            <a:r>
              <a:t/>
            </a:r>
            <a:endParaRPr sz="2400">
              <a:latin typeface="Times New Roman"/>
              <a:ea typeface="Times New Roman"/>
              <a:cs typeface="Times New Roman"/>
              <a:sym typeface="Times New Roman"/>
            </a:endParaRPr>
          </a:p>
          <a:p>
            <a:pPr indent="-457200" lvl="0" marL="457200" rtl="0" algn="l">
              <a:spcBef>
                <a:spcPts val="0"/>
              </a:spcBef>
              <a:spcAft>
                <a:spcPts val="0"/>
              </a:spcAft>
              <a:buSzPts val="2400"/>
              <a:buFont typeface="Calibri"/>
              <a:buAutoNum type="arabicPeriod"/>
            </a:pPr>
            <a:r>
              <a:rPr lang="en-IN" sz="2400">
                <a:latin typeface="Times New Roman"/>
                <a:ea typeface="Times New Roman"/>
                <a:cs typeface="Times New Roman"/>
                <a:sym typeface="Times New Roman"/>
              </a:rPr>
              <a:t>Conditional formatting : to highlight missing values</a:t>
            </a:r>
            <a:endParaRPr/>
          </a:p>
          <a:p>
            <a:pPr indent="-457200" lvl="0" marL="457200" rtl="0" algn="l">
              <a:spcBef>
                <a:spcPts val="0"/>
              </a:spcBef>
              <a:spcAft>
                <a:spcPts val="0"/>
              </a:spcAft>
              <a:buSzPts val="2400"/>
              <a:buFont typeface="Calibri"/>
              <a:buAutoNum type="arabicPeriod"/>
            </a:pPr>
            <a:r>
              <a:rPr lang="en-IN" sz="2400">
                <a:latin typeface="Times New Roman"/>
                <a:ea typeface="Times New Roman"/>
                <a:cs typeface="Times New Roman"/>
                <a:sym typeface="Times New Roman"/>
              </a:rPr>
              <a:t>Filter : removing the missing exit date</a:t>
            </a:r>
            <a:endParaRPr/>
          </a:p>
          <a:p>
            <a:pPr indent="-457200" lvl="0" marL="457200" rtl="0" algn="l">
              <a:spcBef>
                <a:spcPts val="0"/>
              </a:spcBef>
              <a:spcAft>
                <a:spcPts val="0"/>
              </a:spcAft>
              <a:buSzPts val="2400"/>
              <a:buFont typeface="Calibri"/>
              <a:buAutoNum type="arabicPeriod"/>
            </a:pPr>
            <a:r>
              <a:rPr lang="en-IN" sz="2400">
                <a:latin typeface="Times New Roman"/>
                <a:ea typeface="Times New Roman"/>
                <a:cs typeface="Times New Roman"/>
                <a:sym typeface="Times New Roman"/>
              </a:rPr>
              <a:t>Formula : for calculating employee performace</a:t>
            </a:r>
            <a:endParaRPr sz="2400">
              <a:latin typeface="Times New Roman"/>
              <a:ea typeface="Times New Roman"/>
              <a:cs typeface="Times New Roman"/>
              <a:sym typeface="Times New Roman"/>
            </a:endParaRPr>
          </a:p>
          <a:p>
            <a:pPr indent="-457200" lvl="0" marL="457200" rtl="0" algn="l">
              <a:spcBef>
                <a:spcPts val="0"/>
              </a:spcBef>
              <a:spcAft>
                <a:spcPts val="0"/>
              </a:spcAft>
              <a:buSzPts val="2400"/>
              <a:buFont typeface="Calibri"/>
              <a:buAutoNum type="arabicPeriod"/>
            </a:pPr>
            <a:r>
              <a:rPr lang="en-IN" sz="2400">
                <a:latin typeface="Times New Roman"/>
                <a:ea typeface="Times New Roman"/>
                <a:cs typeface="Times New Roman"/>
                <a:sym typeface="Times New Roman"/>
              </a:rPr>
              <a:t>Pivot table:  summarize the employee performace analysis</a:t>
            </a:r>
            <a:endParaRPr/>
          </a:p>
          <a:p>
            <a:pPr indent="-457200" lvl="0" marL="457200" rtl="0" algn="l">
              <a:spcBef>
                <a:spcPts val="0"/>
              </a:spcBef>
              <a:spcAft>
                <a:spcPts val="0"/>
              </a:spcAft>
              <a:buSzPts val="2400"/>
              <a:buFont typeface="Calibri"/>
              <a:buAutoNum type="arabicPeriod"/>
            </a:pPr>
            <a:r>
              <a:rPr lang="en-IN" sz="2400">
                <a:latin typeface="Times New Roman"/>
                <a:ea typeface="Times New Roman"/>
                <a:cs typeface="Times New Roman"/>
                <a:sym typeface="Times New Roman"/>
              </a:rPr>
              <a:t>Graph chart and pie chart : Data Visualization </a:t>
            </a:r>
            <a:endParaRPr/>
          </a:p>
        </p:txBody>
      </p:sp>
      <p:sp>
        <p:nvSpPr>
          <p:cNvPr id="164" name="Google Shape;164;p13"/>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pic>
        <p:nvPicPr>
          <p:cNvPr id="165" name="Google Shape;165;p13"/>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4"/>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IN"/>
              <a:t>Dataset Description</a:t>
            </a:r>
            <a:endParaRPr/>
          </a:p>
        </p:txBody>
      </p:sp>
      <p:sp>
        <p:nvSpPr>
          <p:cNvPr id="171" name="Google Shape;171;p14"/>
          <p:cNvSpPr txBox="1"/>
          <p:nvPr>
            <p:ph idx="1" type="body"/>
          </p:nvPr>
        </p:nvSpPr>
        <p:spPr>
          <a:xfrm>
            <a:off x="609600" y="1577340"/>
            <a:ext cx="8839200" cy="5170646"/>
          </a:xfrm>
          <a:prstGeom prst="rect">
            <a:avLst/>
          </a:prstGeom>
          <a:noFill/>
          <a:ln>
            <a:noFill/>
          </a:ln>
        </p:spPr>
        <p:txBody>
          <a:bodyPr anchorCtr="0" anchor="t" bIns="0" lIns="0" spcFirstLastPara="1" rIns="0" wrap="square" tIns="0">
            <a:spAutoFit/>
          </a:bodyPr>
          <a:lstStyle/>
          <a:p>
            <a:pPr indent="-457200" lvl="0" marL="457200" rtl="0" algn="l">
              <a:spcBef>
                <a:spcPts val="0"/>
              </a:spcBef>
              <a:spcAft>
                <a:spcPts val="0"/>
              </a:spcAft>
              <a:buSzPts val="2400"/>
              <a:buFont typeface="Calibri"/>
              <a:buAutoNum type="arabicPeriod"/>
            </a:pPr>
            <a:r>
              <a:rPr lang="en-IN" sz="2400">
                <a:latin typeface="Times New Roman"/>
                <a:ea typeface="Times New Roman"/>
                <a:cs typeface="Times New Roman"/>
                <a:sym typeface="Times New Roman"/>
              </a:rPr>
              <a:t>We took the employee dataset which is given for project . The dataset contains 26 features . But we used only 9 features in it</a:t>
            </a:r>
            <a:endParaRPr/>
          </a:p>
          <a:p>
            <a:pPr indent="0" lvl="0" marL="0" rtl="0" algn="l">
              <a:spcBef>
                <a:spcPts val="0"/>
              </a:spcBef>
              <a:spcAft>
                <a:spcPts val="0"/>
              </a:spcAft>
              <a:buNone/>
            </a:pPr>
            <a:r>
              <a:rPr lang="en-IN" sz="2400">
                <a:latin typeface="Times New Roman"/>
                <a:ea typeface="Times New Roman"/>
                <a:cs typeface="Times New Roman"/>
                <a:sym typeface="Times New Roman"/>
              </a:rPr>
              <a:t>      </a:t>
            </a:r>
            <a:endParaRPr/>
          </a:p>
          <a:p>
            <a:pPr indent="0" lvl="0" marL="0" rtl="0" algn="l">
              <a:spcBef>
                <a:spcPts val="0"/>
              </a:spcBef>
              <a:spcAft>
                <a:spcPts val="0"/>
              </a:spcAft>
              <a:buNone/>
            </a:pPr>
            <a:r>
              <a:rPr lang="en-IN" sz="2400">
                <a:latin typeface="Times New Roman"/>
                <a:ea typeface="Times New Roman"/>
                <a:cs typeface="Times New Roman"/>
                <a:sym typeface="Times New Roman"/>
              </a:rPr>
              <a:t>2.   All the 9 features are the following:</a:t>
            </a:r>
            <a:endParaRPr/>
          </a:p>
          <a:p>
            <a:pPr indent="0" lvl="0" marL="0" rtl="0" algn="l">
              <a:spcBef>
                <a:spcPts val="0"/>
              </a:spcBef>
              <a:spcAft>
                <a:spcPts val="0"/>
              </a:spcAft>
              <a:buNone/>
            </a:pPr>
            <a:r>
              <a:rPr lang="en-IN" sz="2400">
                <a:latin typeface="Times New Roman"/>
                <a:ea typeface="Times New Roman"/>
                <a:cs typeface="Times New Roman"/>
                <a:sym typeface="Times New Roman"/>
              </a:rPr>
              <a:t>                            emp id- num</a:t>
            </a:r>
            <a:endParaRPr sz="2400">
              <a:latin typeface="Times New Roman"/>
              <a:ea typeface="Times New Roman"/>
              <a:cs typeface="Times New Roman"/>
              <a:sym typeface="Times New Roman"/>
            </a:endParaRPr>
          </a:p>
          <a:p>
            <a:pPr indent="0" lvl="0" marL="0" rtl="0" algn="l">
              <a:spcBef>
                <a:spcPts val="0"/>
              </a:spcBef>
              <a:spcAft>
                <a:spcPts val="0"/>
              </a:spcAft>
              <a:buNone/>
            </a:pPr>
            <a:r>
              <a:rPr lang="en-IN" sz="2400">
                <a:latin typeface="Times New Roman"/>
                <a:ea typeface="Times New Roman"/>
                <a:cs typeface="Times New Roman"/>
                <a:sym typeface="Times New Roman"/>
              </a:rPr>
              <a:t>                            first name- text</a:t>
            </a:r>
            <a:endParaRPr/>
          </a:p>
          <a:p>
            <a:pPr indent="0" lvl="0" marL="0" rtl="0" algn="l">
              <a:spcBef>
                <a:spcPts val="0"/>
              </a:spcBef>
              <a:spcAft>
                <a:spcPts val="0"/>
              </a:spcAft>
              <a:buNone/>
            </a:pPr>
            <a:r>
              <a:rPr lang="en-IN" sz="2400">
                <a:latin typeface="Times New Roman"/>
                <a:ea typeface="Times New Roman"/>
                <a:cs typeface="Times New Roman"/>
                <a:sym typeface="Times New Roman"/>
              </a:rPr>
              <a:t>                            emp type- full time , part time, contract  </a:t>
            </a:r>
            <a:endParaRPr/>
          </a:p>
          <a:p>
            <a:pPr indent="0" lvl="0" marL="0" rtl="0" algn="l">
              <a:spcBef>
                <a:spcPts val="0"/>
              </a:spcBef>
              <a:spcAft>
                <a:spcPts val="0"/>
              </a:spcAft>
              <a:buNone/>
            </a:pPr>
            <a:r>
              <a:rPr lang="en-IN" sz="2400">
                <a:latin typeface="Times New Roman"/>
                <a:ea typeface="Times New Roman"/>
                <a:cs typeface="Times New Roman"/>
                <a:sym typeface="Times New Roman"/>
              </a:rPr>
              <a:t>                            performace level- high,low,med,very high</a:t>
            </a:r>
            <a:endParaRPr/>
          </a:p>
          <a:p>
            <a:pPr indent="0" lvl="0" marL="0" rtl="0" algn="l">
              <a:spcBef>
                <a:spcPts val="0"/>
              </a:spcBef>
              <a:spcAft>
                <a:spcPts val="0"/>
              </a:spcAft>
              <a:buNone/>
            </a:pPr>
            <a:r>
              <a:rPr lang="en-IN" sz="2400">
                <a:latin typeface="Times New Roman"/>
                <a:ea typeface="Times New Roman"/>
                <a:cs typeface="Times New Roman"/>
                <a:sym typeface="Times New Roman"/>
              </a:rPr>
              <a:t>                            gender- women, men </a:t>
            </a:r>
            <a:endParaRPr/>
          </a:p>
          <a:p>
            <a:pPr indent="0" lvl="0" marL="0" rtl="0" algn="l">
              <a:spcBef>
                <a:spcPts val="0"/>
              </a:spcBef>
              <a:spcAft>
                <a:spcPts val="0"/>
              </a:spcAft>
              <a:buNone/>
            </a:pPr>
            <a:r>
              <a:rPr lang="en-IN" sz="2400">
                <a:latin typeface="Times New Roman"/>
                <a:ea typeface="Times New Roman"/>
                <a:cs typeface="Times New Roman"/>
                <a:sym typeface="Times New Roman"/>
              </a:rPr>
              <a:t>                            business unit- text</a:t>
            </a:r>
            <a:endParaRPr/>
          </a:p>
          <a:p>
            <a:pPr indent="0" lvl="0" marL="0" rtl="0" algn="l">
              <a:spcBef>
                <a:spcPts val="0"/>
              </a:spcBef>
              <a:spcAft>
                <a:spcPts val="0"/>
              </a:spcAft>
              <a:buNone/>
            </a:pPr>
            <a:r>
              <a:rPr lang="en-IN" sz="2400">
                <a:latin typeface="Times New Roman"/>
                <a:ea typeface="Times New Roman"/>
                <a:cs typeface="Times New Roman"/>
                <a:sym typeface="Times New Roman"/>
              </a:rPr>
              <a:t>                            emp rating- numeric</a:t>
            </a:r>
            <a:endParaRPr/>
          </a:p>
          <a:p>
            <a:pPr indent="0" lvl="0" marL="0" rtl="0" algn="l">
              <a:spcBef>
                <a:spcPts val="0"/>
              </a:spcBef>
              <a:spcAft>
                <a:spcPts val="0"/>
              </a:spcAft>
              <a:buNone/>
            </a:pPr>
            <a:r>
              <a:rPr lang="en-IN" sz="2400">
                <a:latin typeface="Times New Roman"/>
                <a:ea typeface="Times New Roman"/>
                <a:cs typeface="Times New Roman"/>
                <a:sym typeface="Times New Roman"/>
              </a:rPr>
              <a:t>                            preformace scores- text</a:t>
            </a:r>
            <a:endParaRPr/>
          </a:p>
          <a:p>
            <a:pPr indent="0" lvl="0" marL="0" rtl="0" algn="l">
              <a:spcBef>
                <a:spcPts val="0"/>
              </a:spcBef>
              <a:spcAft>
                <a:spcPts val="0"/>
              </a:spcAft>
              <a:buNone/>
            </a:pPr>
            <a:r>
              <a:rPr lang="en-IN" sz="2400">
                <a:latin typeface="Times New Roman"/>
                <a:ea typeface="Times New Roman"/>
                <a:cs typeface="Times New Roman"/>
                <a:sym typeface="Times New Roman"/>
              </a:rPr>
              <a:t>                            emp status- text</a:t>
            </a:r>
            <a:endParaRPr/>
          </a:p>
          <a:p>
            <a:pPr indent="0" lvl="0" marL="0" rtl="0" algn="l">
              <a:spcBef>
                <a:spcPts val="0"/>
              </a:spcBef>
              <a:spcAft>
                <a:spcPts val="0"/>
              </a:spcAft>
              <a:buNone/>
            </a:pPr>
            <a:r>
              <a:rPr lang="en-IN" sz="2400">
                <a:latin typeface="Times New Roman"/>
                <a:ea typeface="Times New Roman"/>
                <a:cs typeface="Times New Roman"/>
                <a:sym typeface="Times New Roman"/>
              </a:rPr>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5"/>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IN" sz="1100">
                <a:solidFill>
                  <a:srgbClr val="2D83C3"/>
                </a:solidFill>
                <a:latin typeface="Trebuchet MS"/>
                <a:ea typeface="Trebuchet MS"/>
                <a:cs typeface="Trebuchet MS"/>
                <a:sym typeface="Trebuchet MS"/>
              </a:rPr>
              <a:t>3/21/2024  </a:t>
            </a:r>
            <a:r>
              <a:rPr b="1" lang="en-IN"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77" name="Google Shape;177;p1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8" name="Google Shape;178;p15"/>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9" name="Google Shape;179;p1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80" name="Google Shape;180;p15"/>
          <p:cNvPicPr preferRelativeResize="0"/>
          <p:nvPr/>
        </p:nvPicPr>
        <p:blipFill rotWithShape="1">
          <a:blip r:embed="rId3">
            <a:alphaModFix/>
          </a:blip>
          <a:srcRect b="0" l="0" r="0" t="0"/>
          <a:stretch/>
        </p:blipFill>
        <p:spPr>
          <a:xfrm>
            <a:off x="66675" y="3381373"/>
            <a:ext cx="2466975" cy="3419475"/>
          </a:xfrm>
          <a:prstGeom prst="rect">
            <a:avLst/>
          </a:prstGeom>
          <a:noFill/>
          <a:ln>
            <a:noFill/>
          </a:ln>
        </p:spPr>
      </p:pic>
      <p:sp>
        <p:nvSpPr>
          <p:cNvPr id="181" name="Google Shape;181;p15"/>
          <p:cNvSpPr txBox="1"/>
          <p:nvPr>
            <p:ph type="title"/>
          </p:nvPr>
        </p:nvSpPr>
        <p:spPr>
          <a:xfrm>
            <a:off x="739775" y="654938"/>
            <a:ext cx="8480425" cy="670696"/>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IN" sz="4250"/>
              <a:t>THE "WOW" IN OUR SOLUTION</a:t>
            </a:r>
            <a:endParaRPr sz="4250"/>
          </a:p>
        </p:txBody>
      </p:sp>
      <p:sp>
        <p:nvSpPr>
          <p:cNvPr id="182" name="Google Shape;182;p15"/>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IN"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83" name="Google Shape;183;p15"/>
          <p:cNvSpPr txBox="1"/>
          <p:nvPr/>
        </p:nvSpPr>
        <p:spPr>
          <a:xfrm>
            <a:off x="2743200" y="2354703"/>
            <a:ext cx="8534018" cy="212365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2800">
                <a:solidFill>
                  <a:srgbClr val="0D0D0D"/>
                </a:solidFill>
                <a:latin typeface="Times New Roman"/>
                <a:ea typeface="Times New Roman"/>
                <a:cs typeface="Times New Roman"/>
                <a:sym typeface="Times New Roman"/>
              </a:rPr>
              <a:t>We used </a:t>
            </a:r>
            <a:r>
              <a:rPr lang="en-IN" sz="2800">
                <a:solidFill>
                  <a:srgbClr val="0D0D0D"/>
                </a:solidFill>
                <a:latin typeface="Times New Roman"/>
                <a:ea typeface="Times New Roman"/>
                <a:cs typeface="Times New Roman"/>
                <a:sym typeface="Times New Roman"/>
              </a:rPr>
              <a:t>particular formula for finding the performance level of employee</a:t>
            </a:r>
            <a:endParaRPr/>
          </a:p>
          <a:p>
            <a:pPr indent="0" lvl="0" marL="0" marR="0" rtl="0" algn="l">
              <a:spcBef>
                <a:spcPts val="0"/>
              </a:spcBef>
              <a:spcAft>
                <a:spcPts val="0"/>
              </a:spcAft>
              <a:buNone/>
            </a:pPr>
            <a:r>
              <a:rPr lang="en-IN" sz="2800">
                <a:solidFill>
                  <a:srgbClr val="0D0D0D"/>
                </a:solidFill>
                <a:latin typeface="Times New Roman"/>
                <a:ea typeface="Times New Roman"/>
                <a:cs typeface="Times New Roman"/>
                <a:sym typeface="Times New Roman"/>
              </a:rPr>
              <a:t>The formula is :</a:t>
            </a:r>
            <a:endParaRPr/>
          </a:p>
          <a:p>
            <a:pPr indent="0" lvl="0" marL="0" marR="0" rtl="0" algn="l">
              <a:spcBef>
                <a:spcPts val="0"/>
              </a:spcBef>
              <a:spcAft>
                <a:spcPts val="0"/>
              </a:spcAft>
              <a:buNone/>
            </a:pPr>
            <a:r>
              <a:rPr b="0" i="0" lang="en-IN" sz="2000">
                <a:solidFill>
                  <a:srgbClr val="0D0D0D"/>
                </a:solidFill>
                <a:highlight>
                  <a:srgbClr val="00FF00"/>
                </a:highlight>
                <a:latin typeface="Times New Roman"/>
                <a:ea typeface="Times New Roman"/>
                <a:cs typeface="Times New Roman"/>
                <a:sym typeface="Times New Roman"/>
              </a:rPr>
              <a:t>=IFS(Z8&gt;=5,"VERY HIGH",Z8&gt;=4,"HIGH",Z8&gt;=3,"MED",TRUE,"LOW")</a:t>
            </a:r>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