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0" r:id="rId3"/>
    <p:sldId id="259" r:id="rId4"/>
    <p:sldId id="263" r:id="rId5"/>
    <p:sldId id="261" r:id="rId6"/>
    <p:sldId id="264" r:id="rId7"/>
    <p:sldId id="262" r:id="rId8"/>
    <p:sldId id="265" r:id="rId9"/>
    <p:sldId id="267" r:id="rId10"/>
    <p:sldId id="268" r:id="rId11"/>
    <p:sldId id="271" r:id="rId12"/>
    <p:sldId id="270" r:id="rId13"/>
    <p:sldId id="273" r:id="rId14"/>
    <p:sldId id="272" r:id="rId15"/>
    <p:sldId id="269" r:id="rId16"/>
    <p:sldId id="274" r:id="rId17"/>
    <p:sldId id="275" r:id="rId18"/>
    <p:sldId id="276" r:id="rId19"/>
    <p:sldId id="277" r:id="rId20"/>
    <p:sldId id="278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CEFC"/>
    <a:srgbClr val="73FFFF"/>
    <a:srgbClr val="C4FDF9"/>
    <a:srgbClr val="0F0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73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A9F25-624A-47C5-9698-11CB68C95447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D6FD9-EE48-4A03-8EEB-7B4790F4E0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465E-0BA0-4649-A90A-AA17151C7D0B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9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DFEC-34E9-4AF1-BEC8-C5A2F0B63E87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80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9A61-B242-49C9-A7E7-405A2BC633B5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4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6579-5C5B-4BBB-B5B5-A76B976A37F8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71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C36B-1E8D-495A-BE50-16A5E77C6B12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0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2321-01CA-4CD8-9D71-D93B2C7FE411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3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410D-C89A-4FEE-813A-16BDF99307C7}" type="datetime1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4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8123B-2E92-4A8C-BBC0-862168B66299}" type="datetime1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9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75048-9FF7-42F8-84B2-463122AF238B}" type="datetime1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DB26-677B-4362-A4F6-45AD416A9475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0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EEE5-D1D9-4227-A8F5-44397A101628}" type="datetime1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1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70A7-D323-4EB9-B188-9E5071BA32CE}" type="datetime1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SELETORES CSS PARA JEDIS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C3569-8D6D-471E-A693-8915B9323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8327-1EE5-3BB7-3D1F-67E661FBC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4AF9C46-D979-03C2-CD5C-138DC9130D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F08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Tela de computador com luz azul&#10;&#10;Descrição gerada automaticamente">
            <a:extLst>
              <a:ext uri="{FF2B5EF4-FFF2-40B4-BE49-F238E27FC236}">
                <a16:creationId xmlns:a16="http://schemas.microsoft.com/office/drawing/2014/main" id="{9B43F76B-6F8A-06BE-BC18-F8A408B4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3228"/>
            <a:ext cx="9601200" cy="9601200"/>
          </a:xfrm>
          <a:prstGeom prst="rect">
            <a:avLst/>
          </a:prstGeom>
        </p:spPr>
      </p:pic>
      <p:pic>
        <p:nvPicPr>
          <p:cNvPr id="1028" name="Picture 4" descr="Logo CSS 3 – Logos PNG">
            <a:extLst>
              <a:ext uri="{FF2B5EF4-FFF2-40B4-BE49-F238E27FC236}">
                <a16:creationId xmlns:a16="http://schemas.microsoft.com/office/drawing/2014/main" id="{4906AA95-DB5A-205E-DCC8-A558D2B6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56" y="6952184"/>
            <a:ext cx="3120887" cy="31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D3468-747D-6525-B6D4-16D3734F93E9}"/>
              </a:ext>
            </a:extLst>
          </p:cNvPr>
          <p:cNvSpPr txBox="1"/>
          <p:nvPr/>
        </p:nvSpPr>
        <p:spPr>
          <a:xfrm>
            <a:off x="1252624" y="246322"/>
            <a:ext cx="7466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gradFill>
                  <a:gsLst>
                    <a:gs pos="52202">
                      <a:srgbClr val="98D4EF"/>
                    </a:gs>
                    <a:gs pos="44622">
                      <a:srgbClr val="A5D9F1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SELEORES CSS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AC65E5-FE9E-FD9D-8D98-BE3AC1454BB1}"/>
              </a:ext>
            </a:extLst>
          </p:cNvPr>
          <p:cNvSpPr txBox="1"/>
          <p:nvPr/>
        </p:nvSpPr>
        <p:spPr>
          <a:xfrm>
            <a:off x="0" y="1883228"/>
            <a:ext cx="9601199" cy="861774"/>
          </a:xfrm>
          <a:prstGeom prst="rect">
            <a:avLst/>
          </a:prstGeom>
          <a:solidFill>
            <a:srgbClr val="00B0F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000" dirty="0">
                <a:solidFill>
                  <a:schemeClr val="bg1"/>
                </a:solidFill>
                <a:latin typeface="Amasis MT Pro Black" panose="020F0502020204030204" pitchFamily="18" charset="0"/>
              </a:rPr>
              <a:t>Domine a Forca do </a:t>
            </a:r>
            <a:r>
              <a:rPr lang="pt-BR" sz="5000" dirty="0" err="1">
                <a:solidFill>
                  <a:schemeClr val="bg1"/>
                </a:solidFill>
                <a:latin typeface="Amasis MT Pro Black" panose="020F0502020204030204" pitchFamily="18" charset="0"/>
              </a:rPr>
              <a:t>Frontend</a:t>
            </a:r>
            <a:endParaRPr lang="pt-BR" sz="5000" dirty="0">
              <a:solidFill>
                <a:schemeClr val="bg1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6EBA48-72AF-B027-3587-5CA5A6CFAEE5}"/>
              </a:ext>
            </a:extLst>
          </p:cNvPr>
          <p:cNvSpPr txBox="1"/>
          <p:nvPr/>
        </p:nvSpPr>
        <p:spPr>
          <a:xfrm>
            <a:off x="1995576" y="11309959"/>
            <a:ext cx="5980339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masis MT Pro Black" panose="02040A04050005020304" pitchFamily="18" charset="0"/>
              </a:rPr>
              <a:t>Edilma Lima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CD5309-BFC3-1F7B-3683-55460738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27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AEDC-1CEE-120A-131E-8B861635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DEB7BB-D065-7A96-F6EC-137CF432AFFD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Atributo: Alvo em Atributos Específicos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BB9074E-9B8B-72D1-1702-66CE551121D9}"/>
              </a:ext>
            </a:extLst>
          </p:cNvPr>
          <p:cNvSpPr txBox="1"/>
          <p:nvPr/>
        </p:nvSpPr>
        <p:spPr>
          <a:xfrm>
            <a:off x="724368" y="25443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de atributo permite selecionar elementos com base em atributos específicos. Esse seletor é muito útil para casos onde você precisa estilizar </a:t>
            </a:r>
            <a:r>
              <a:rPr lang="pt-BR" sz="3200" dirty="0" err="1">
                <a:latin typeface="Calibri  "/>
              </a:rPr>
              <a:t>tags</a:t>
            </a:r>
            <a:r>
              <a:rPr lang="pt-BR" sz="3200" dirty="0">
                <a:latin typeface="Calibri  "/>
              </a:rPr>
              <a:t> com um atributo particular.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D792CC2-9ED4-05FB-F7CA-8DE90617F56F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0F7095-9782-3DC8-3B65-D6E729847ACB}"/>
              </a:ext>
            </a:extLst>
          </p:cNvPr>
          <p:cNvSpPr txBox="1"/>
          <p:nvPr/>
        </p:nvSpPr>
        <p:spPr>
          <a:xfrm>
            <a:off x="724368" y="9727774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Aqui, o seletor input[</a:t>
            </a:r>
            <a:r>
              <a:rPr lang="pt-BR" sz="3200" dirty="0" err="1">
                <a:latin typeface="Calibri  "/>
              </a:rPr>
              <a:t>type</a:t>
            </a:r>
            <a:r>
              <a:rPr lang="pt-BR" sz="3200" dirty="0">
                <a:latin typeface="Calibri  "/>
              </a:rPr>
              <a:t>="</a:t>
            </a:r>
            <a:r>
              <a:rPr lang="pt-BR" sz="3200" dirty="0" err="1">
                <a:latin typeface="Calibri  "/>
              </a:rPr>
              <a:t>text</a:t>
            </a:r>
            <a:r>
              <a:rPr lang="pt-BR" sz="3200" dirty="0">
                <a:latin typeface="Calibri  "/>
              </a:rPr>
              <a:t>"] seleciona todos os campos de entrada de texto (&lt;input </a:t>
            </a:r>
            <a:r>
              <a:rPr lang="pt-BR" sz="3200" dirty="0" err="1">
                <a:latin typeface="Calibri  "/>
              </a:rPr>
              <a:t>type</a:t>
            </a:r>
            <a:r>
              <a:rPr lang="pt-BR" sz="3200" dirty="0">
                <a:latin typeface="Calibri  "/>
              </a:rPr>
              <a:t>="</a:t>
            </a:r>
            <a:r>
              <a:rPr lang="pt-BR" sz="3200" dirty="0" err="1">
                <a:latin typeface="Calibri  "/>
              </a:rPr>
              <a:t>text</a:t>
            </a:r>
            <a:r>
              <a:rPr lang="pt-BR" sz="3200" dirty="0">
                <a:latin typeface="Calibri  "/>
              </a:rPr>
              <a:t>"&gt;) e aplica um borda e um pouco de preenchimento.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3803F0-FA6F-E235-E82E-003BEE71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174" y="5229970"/>
            <a:ext cx="9601200" cy="425196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8E2E01B-42E3-936C-617E-C034FAC8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7B2AD5D-F2D1-BB21-EB69-C5B766E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71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B3EBC-404D-786E-E942-BE2B5C4B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FCF1B36-5294-C8FA-A028-1D30646A2D55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F47D73-B3AC-DC9E-8C0D-9769999B3884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95CB73-0B3C-3D45-31BD-69282AC53501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CDE05E-4364-CAD6-0989-816A3EB8523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E26812-4A80-2ABF-78F2-FBB8935078DB}"/>
              </a:ext>
            </a:extLst>
          </p:cNvPr>
          <p:cNvSpPr txBox="1"/>
          <p:nvPr/>
        </p:nvSpPr>
        <p:spPr>
          <a:xfrm>
            <a:off x="722376" y="8312482"/>
            <a:ext cx="855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FILHO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E54AA9-31CC-8CCA-7303-05EEF11C49FE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202D799-28EB-8D01-DAA9-C1F013BBC5FD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2A264B6-5818-AC22-98B6-7A5416E9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251A8AF-094E-52A5-FFC4-B8A15F69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25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9CDD8-8545-C1EE-B4CA-861F071A6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B7295C7-1649-F7CA-EAF5-46545E95D1A1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Filho: Selecionando Elementos Filhos Diretos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BCD214-B5F7-3D15-49F3-00B9B5B38A2B}"/>
              </a:ext>
            </a:extLst>
          </p:cNvPr>
          <p:cNvSpPr txBox="1"/>
          <p:nvPr/>
        </p:nvSpPr>
        <p:spPr>
          <a:xfrm>
            <a:off x="724368" y="2544336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de filho (&gt;) permite selecionar apenas os elementos que são filhos diretos de um elemento pai.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7E3F83-1B2A-1C59-5555-1DF19E7A6BFB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6E1FBC2-84E0-3267-CB4A-0DE524B1D08A}"/>
              </a:ext>
            </a:extLst>
          </p:cNvPr>
          <p:cNvSpPr txBox="1"/>
          <p:nvPr/>
        </p:nvSpPr>
        <p:spPr>
          <a:xfrm>
            <a:off x="615218" y="9226212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</a:t>
            </a:r>
            <a:r>
              <a:rPr lang="pt-BR" sz="3200" dirty="0" err="1">
                <a:latin typeface="Calibri  "/>
              </a:rPr>
              <a:t>ul</a:t>
            </a:r>
            <a:r>
              <a:rPr lang="pt-BR" sz="3200" dirty="0">
                <a:latin typeface="Calibri  "/>
              </a:rPr>
              <a:t> &gt; li seleciona apenas os itens &lt;li&gt; que são filhos diretos de uma lista não ordenada &lt;</a:t>
            </a:r>
            <a:r>
              <a:rPr lang="pt-BR" sz="3200" dirty="0" err="1">
                <a:latin typeface="Calibri  "/>
              </a:rPr>
              <a:t>ul</a:t>
            </a:r>
            <a:r>
              <a:rPr lang="pt-BR" sz="3200" dirty="0">
                <a:latin typeface="Calibri  "/>
              </a:rPr>
              <a:t>&gt;, removendo o estilo de lista e aplicando um </a:t>
            </a:r>
            <a:r>
              <a:rPr lang="pt-BR" sz="3200" dirty="0" err="1">
                <a:latin typeface="Calibri  "/>
              </a:rPr>
              <a:t>padding</a:t>
            </a:r>
            <a:r>
              <a:rPr lang="pt-BR" sz="3200" dirty="0">
                <a:latin typeface="Calibri  "/>
              </a:rPr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A1E6A2-6315-4527-D99B-1FA4C24D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52" y="4225124"/>
            <a:ext cx="9601200" cy="435135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E004B5CB-68BE-0A7C-7E18-2FB79F71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1BD7D82-DE1C-E211-1881-6CFFB365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74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2A75-AB48-9070-2817-EF3B75A0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7EAD52A-AF93-AA70-D421-1A7D5D516246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443CFE-6C41-72C6-F55F-FBF06CE4D6C2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87CD7F-39DB-7C49-F2E1-A67DB336D356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21D3F5-D895-3844-2929-8674A5E10796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778F0B-F1C5-DC10-9DF1-42926DA6A04A}"/>
              </a:ext>
            </a:extLst>
          </p:cNvPr>
          <p:cNvSpPr txBox="1"/>
          <p:nvPr/>
        </p:nvSpPr>
        <p:spPr>
          <a:xfrm>
            <a:off x="722376" y="8312482"/>
            <a:ext cx="855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UNIVERSAL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87E57E-1C1E-D314-EF7C-EB6BCB4680DA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</a:t>
            </a:r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latin typeface="Amasis MT Pro Black" panose="02040A04050005020304" pitchFamily="18" charset="0"/>
              </a:rPr>
              <a:t>6</a:t>
            </a:r>
            <a:endParaRPr lang="pt-BR" sz="25000" dirty="0">
              <a:ln>
                <a:solidFill>
                  <a:schemeClr val="bg1"/>
                </a:solidFill>
              </a:ln>
              <a:noFill/>
              <a:effectLst/>
              <a:latin typeface="Amasis MT Pro Black" panose="02040A040500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46597E2-D2C5-DC53-9937-177967288142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2DDC76B-B087-1569-C656-D391CE0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73A21F0-CF82-A2CE-31D7-0B3AEB65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8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2628-57B4-B187-5768-0008811F1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1B5BA62-B5C5-753A-F7E5-42DD4B770CC0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Universal: Estilizando Todos os 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2DF90F-A867-90A6-00CE-1E55C91C3F6A}"/>
              </a:ext>
            </a:extLst>
          </p:cNvPr>
          <p:cNvSpPr txBox="1"/>
          <p:nvPr/>
        </p:nvSpPr>
        <p:spPr>
          <a:xfrm>
            <a:off x="724368" y="2544336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universal (*) seleciona todos os elementos da página. Use com cautela, pois ele pode afetar o desempenho em páginas grandes.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32F1D0-C25F-5717-EC4D-BD8AB0A05D67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3914C25-98B2-4334-5038-60F67D2FBA6E}"/>
              </a:ext>
            </a:extLst>
          </p:cNvPr>
          <p:cNvSpPr txBox="1"/>
          <p:nvPr/>
        </p:nvSpPr>
        <p:spPr>
          <a:xfrm>
            <a:off x="615218" y="9226212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Este seletor remove todas as margens e preenchimentos de todos os elementos na página, o que é uma prática comum ao normalizar o layout.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222E8A-ACC1-8DEB-6D3C-1ADBB1DC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0471"/>
            <a:ext cx="9601200" cy="4177134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9E32E7E-90E2-DB45-F460-42BE333A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00278F8-9043-EA9C-3CE9-1C8BECC9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1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E566-C179-C386-40FD-64E3877B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4CE7CA6-6D59-C103-65CD-64514E5CB219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3BF9FE-1BFA-3AB6-2EE3-90163F2C0DD9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3F4EE7-B6C6-BC80-A5D1-3C197CCE05B4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4820618-4E95-F7CF-6232-77A51CA289D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E090A0-0746-26A0-7D7B-AB5C821CBF87}"/>
              </a:ext>
            </a:extLst>
          </p:cNvPr>
          <p:cNvSpPr txBox="1"/>
          <p:nvPr/>
        </p:nvSpPr>
        <p:spPr>
          <a:xfrm>
            <a:off x="722376" y="7170637"/>
            <a:ext cx="8558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CLASSE COM PSEUDO-CLASSES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ACF90E-F56F-6345-A7A3-FF09A1098FF4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07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796BA2-B52C-C45A-28CC-901368F320BA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FAB8318-1B65-5C1B-6274-883C0E33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603722C-5C95-9A3A-6AFD-9E6D8934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62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26D8B-8728-B315-F0FA-3944C082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C8C839B-3F72-8EEE-C312-AB3C5EA45B19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Classe com </a:t>
            </a:r>
            <a:r>
              <a:rPr lang="pt-BR" sz="4000" dirty="0" err="1">
                <a:latin typeface="Amasis MT Pro Black" panose="02040A04050005020304" pitchFamily="18" charset="0"/>
              </a:rPr>
              <a:t>Pseudo-Classes</a:t>
            </a:r>
            <a:r>
              <a:rPr lang="pt-BR" sz="4000" dirty="0">
                <a:latin typeface="Amasis MT Pro Black" panose="02040A04050005020304" pitchFamily="18" charset="0"/>
              </a:rPr>
              <a:t>: Interatividade no Estilo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7A88A9-FD16-76E9-8E55-7FD440361729}"/>
              </a:ext>
            </a:extLst>
          </p:cNvPr>
          <p:cNvSpPr txBox="1"/>
          <p:nvPr/>
        </p:nvSpPr>
        <p:spPr>
          <a:xfrm>
            <a:off x="724368" y="25443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As </a:t>
            </a:r>
            <a:r>
              <a:rPr lang="pt-BR" sz="3200" dirty="0" err="1">
                <a:latin typeface="Calibri  "/>
              </a:rPr>
              <a:t>pseudo-classes</a:t>
            </a:r>
            <a:r>
              <a:rPr lang="pt-BR" sz="3200" dirty="0">
                <a:latin typeface="Calibri  "/>
              </a:rPr>
              <a:t> são usadas para estilizar elementos em um estado específico, como quando o usuário passa o mouse sobre um botão ou quando um link é visitado.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D9D923-A2A1-E7C2-0149-9F68E40640DB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FFAB40-8A70-C546-9E41-F4B090FE496A}"/>
              </a:ext>
            </a:extLst>
          </p:cNvPr>
          <p:cNvSpPr txBox="1"/>
          <p:nvPr/>
        </p:nvSpPr>
        <p:spPr>
          <a:xfrm>
            <a:off x="615218" y="9226212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a:hover altera a cor do texto para vermelho e adiciona um sublinhado sempre que o usuário passa o mouse sobre um link.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4A73BEB-0CCE-D7E1-A648-7C02D739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058"/>
            <a:ext cx="9601200" cy="4674722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9D6D2F5-2614-B1CF-32EE-3DB811CF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901CDBC-961E-072B-FB8F-5363387F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491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8C37-45E0-3A6F-FB06-DD600775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EC2F360-29CB-02EE-A8D9-39BD0B0091A6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176FB0-4F65-7198-F303-C608C78CB5EA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A98DB8-C50C-709B-CDBF-D6A919E54E59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8E26C9-A92C-F6A6-E719-4F76D168C33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8F6BB7-1469-16E3-E678-5E0B238416FB}"/>
              </a:ext>
            </a:extLst>
          </p:cNvPr>
          <p:cNvSpPr txBox="1"/>
          <p:nvPr/>
        </p:nvSpPr>
        <p:spPr>
          <a:xfrm>
            <a:off x="722376" y="8142799"/>
            <a:ext cx="855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GRUPO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9D0BA6-2470-3D33-1CC7-1DD9FC9DF691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08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5192098-4954-E76B-16D5-5591646941A6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FBADEDE-2288-7571-2892-03D545B4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67441F9-72DC-0701-8C02-AE8EDEF0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04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6FF2-BACF-91C7-BF0A-657F7C3F3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BF6E14-3893-1800-F68A-8FB19F8AEF59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Grupo: Economizando Repetição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B385C3-FAFC-9CE4-B6C3-03918DB21AEA}"/>
              </a:ext>
            </a:extLst>
          </p:cNvPr>
          <p:cNvSpPr txBox="1"/>
          <p:nvPr/>
        </p:nvSpPr>
        <p:spPr>
          <a:xfrm>
            <a:off x="724368" y="25443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Você pode combinar vários seletores em um só, permitindo que aplique o mesmo estilo a diferentes elementos de uma vez. Isso ajuda a evitar repetição de código.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15E023-D306-E94C-09CD-79C0EBA233E1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D77BDF-C667-2538-7AAF-84EE415E1B65}"/>
              </a:ext>
            </a:extLst>
          </p:cNvPr>
          <p:cNvSpPr txBox="1"/>
          <p:nvPr/>
        </p:nvSpPr>
        <p:spPr>
          <a:xfrm>
            <a:off x="615218" y="9226212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h1, h2, h3 aplica a mesma estilização a todos os títulos de níveis 1, 2 e 3, economizando código e garantindo consistência no estilo.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A0C5B2-22DB-764A-3579-C2DD5355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3439"/>
            <a:ext cx="9601200" cy="4674722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B6597E3-333A-B564-4730-F42A277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D20913D-1224-4133-3857-F7CEF3B4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883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0631-8E7F-20BD-8757-17D367E4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802166A-A748-3046-61A2-3F16C3BC9378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F30DAD-E21D-E301-626C-62A7E97727B6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FB4EA-75DF-D56F-1988-4F2B033E04AE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7A72DA-F5FE-E940-7AB3-FEF38097809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EBC358-CD19-FF1F-6484-3B71E7BE3EA8}"/>
              </a:ext>
            </a:extLst>
          </p:cNvPr>
          <p:cNvSpPr txBox="1"/>
          <p:nvPr/>
        </p:nvSpPr>
        <p:spPr>
          <a:xfrm>
            <a:off x="722376" y="9184260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E8354CC-730E-5562-3DC6-B42FA1D5099F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2148FC1-EE3A-25F7-B04F-42AF346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CF2503A-F87C-005B-824D-08C74356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04297CA-6B3A-CBB7-89F6-93726E26E52E}"/>
              </a:ext>
            </a:extLst>
          </p:cNvPr>
          <p:cNvSpPr txBox="1"/>
          <p:nvPr/>
        </p:nvSpPr>
        <p:spPr>
          <a:xfrm>
            <a:off x="724368" y="777612"/>
            <a:ext cx="887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Os Seletores CSS: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F49432-3B86-ED27-490E-48067C542DF3}"/>
              </a:ext>
            </a:extLst>
          </p:cNvPr>
          <p:cNvSpPr txBox="1"/>
          <p:nvPr/>
        </p:nvSpPr>
        <p:spPr>
          <a:xfrm>
            <a:off x="724368" y="2251949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Dominando a Arte de Estilizar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2C5841-F77F-FB5A-5EEB-0439E2A39A2F}"/>
              </a:ext>
            </a:extLst>
          </p:cNvPr>
          <p:cNvSpPr txBox="1"/>
          <p:nvPr/>
        </p:nvSpPr>
        <p:spPr>
          <a:xfrm>
            <a:off x="724368" y="3661966"/>
            <a:ext cx="887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O CSS (</a:t>
            </a:r>
            <a:r>
              <a:rPr lang="pt-BR" sz="2400" dirty="0" err="1">
                <a:latin typeface="Calibri  "/>
              </a:rPr>
              <a:t>Cascading</a:t>
            </a:r>
            <a:r>
              <a:rPr lang="pt-BR" sz="2400" dirty="0">
                <a:latin typeface="Calibri  "/>
              </a:rPr>
              <a:t> </a:t>
            </a:r>
            <a:r>
              <a:rPr lang="pt-BR" sz="2400" dirty="0" err="1">
                <a:latin typeface="Calibri  "/>
              </a:rPr>
              <a:t>Style</a:t>
            </a:r>
            <a:r>
              <a:rPr lang="pt-BR" sz="2400" dirty="0">
                <a:latin typeface="Calibri  "/>
              </a:rPr>
              <a:t> </a:t>
            </a:r>
            <a:r>
              <a:rPr lang="pt-BR" sz="2400" dirty="0" err="1">
                <a:latin typeface="Calibri  "/>
              </a:rPr>
              <a:t>Sheets</a:t>
            </a:r>
            <a:r>
              <a:rPr lang="pt-BR" sz="2400" dirty="0">
                <a:latin typeface="Calibri  "/>
              </a:rPr>
              <a:t>) é uma poderosa ferramenta para estilizar páginas web. Os seletores são a base do CSS e permitem que você selecione elementos HTML para aplicar estilos específicos. Vamos aprender sobre os principais seletores e como usá-los no seu dia a dia de desenvolvimento.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9D37E83-64F2-CE81-4FA5-A92618C43077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4" descr="Logo CSS 3 – Logos PNG">
            <a:extLst>
              <a:ext uri="{FF2B5EF4-FFF2-40B4-BE49-F238E27FC236}">
                <a16:creationId xmlns:a16="http://schemas.microsoft.com/office/drawing/2014/main" id="{915EF6CB-8CB6-7C1D-2D8B-BB3743259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91" y="6912428"/>
            <a:ext cx="3120887" cy="312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F730BA6-2081-A98F-407A-41C8870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6A7FF3C-312E-4E7D-22E9-13C466F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91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8E79-3927-1EE7-7BE5-D06A301A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A946E1C-EEC8-3B08-3E4E-20DB639965FC}"/>
              </a:ext>
            </a:extLst>
          </p:cNvPr>
          <p:cNvSpPr txBox="1"/>
          <p:nvPr/>
        </p:nvSpPr>
        <p:spPr>
          <a:xfrm>
            <a:off x="724368" y="777612"/>
            <a:ext cx="887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4BE40F-3553-E45C-43C0-8401ACE8EB34}"/>
              </a:ext>
            </a:extLst>
          </p:cNvPr>
          <p:cNvSpPr txBox="1"/>
          <p:nvPr/>
        </p:nvSpPr>
        <p:spPr>
          <a:xfrm>
            <a:off x="724368" y="2544336"/>
            <a:ext cx="84395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Com esses seletores, você já pode começar a estilizar suas páginas web de maneira eficaz e sem complicações. O segredo está em entender qual seletor usar para cada situação e aplicar as regras de maneira lógica. Agora é hora de testar e aprimorar o seu domínio no CSS!</a:t>
            </a:r>
          </a:p>
          <a:p>
            <a:pPr algn="just"/>
            <a:endParaRPr lang="pt-BR" sz="3200" dirty="0">
              <a:latin typeface="Calibri  "/>
            </a:endParaRPr>
          </a:p>
          <a:p>
            <a:pPr algn="just"/>
            <a:r>
              <a:rPr lang="pt-BR" sz="3200" dirty="0">
                <a:latin typeface="Calibri  "/>
              </a:rPr>
              <a:t>Esse Ebook foi gerado por IA e diagramado por humano.</a:t>
            </a:r>
          </a:p>
          <a:p>
            <a:pPr algn="just"/>
            <a:endParaRPr lang="pt-BR" sz="3200" dirty="0">
              <a:latin typeface="Calibri  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4F750C-A7F7-653F-B25E-4BC98B5FB2FD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CA1E2BD-6B0B-0D5D-F0B7-268D4318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A04B812-90EF-3147-930D-A5D7D7D2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41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4089F-68D8-C42C-321C-52D3A4DF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92CABE8-81D7-580F-9DA5-23D94683E808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AEA9C-83F7-B1B9-7FBA-8BD5E0F10463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5351F6-43B6-7DE0-30B1-C7AD65EFBACF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8BB8BF-33D4-3E36-CDAD-EA590F252E0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D3D3D1-0D11-410B-A098-5178DF2B0A30}"/>
              </a:ext>
            </a:extLst>
          </p:cNvPr>
          <p:cNvSpPr txBox="1"/>
          <p:nvPr/>
        </p:nvSpPr>
        <p:spPr>
          <a:xfrm>
            <a:off x="167259" y="8127492"/>
            <a:ext cx="9467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TIPO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681EE6-64DE-9303-E10C-A8E00F29C5E6}"/>
              </a:ext>
            </a:extLst>
          </p:cNvPr>
          <p:cNvSpPr txBox="1"/>
          <p:nvPr/>
        </p:nvSpPr>
        <p:spPr>
          <a:xfrm>
            <a:off x="133350" y="3532727"/>
            <a:ext cx="9467850" cy="3939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CA2B45-7C1D-94CB-23D1-F9D6C3CEA9FF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B2E85C7-78A9-819E-01CF-4AB08E05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31A8A4C-D59B-1ACB-2A52-5883644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2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6AA0-5C8E-8DD9-B16A-728E9C33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6DE43C8-4789-E119-D951-796ACF53F574}"/>
              </a:ext>
            </a:extLst>
          </p:cNvPr>
          <p:cNvSpPr txBox="1"/>
          <p:nvPr/>
        </p:nvSpPr>
        <p:spPr>
          <a:xfrm>
            <a:off x="724368" y="777612"/>
            <a:ext cx="8876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Amasis MT Pro Black" panose="02040A04050005020304" pitchFamily="18" charset="0"/>
              </a:rPr>
              <a:t>Estilizando Elementos pelo Nome</a:t>
            </a:r>
            <a:endParaRPr lang="pt-BR" sz="4000" dirty="0"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BC7AE4-10E5-1C52-DE60-D7A08FFA36B2}"/>
              </a:ext>
            </a:extLst>
          </p:cNvPr>
          <p:cNvSpPr txBox="1"/>
          <p:nvPr/>
        </p:nvSpPr>
        <p:spPr>
          <a:xfrm>
            <a:off x="943029" y="9819780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Este código seleciona todas as </a:t>
            </a:r>
            <a:r>
              <a:rPr lang="pt-BR" sz="3200" dirty="0" err="1">
                <a:latin typeface="Calibri  "/>
              </a:rPr>
              <a:t>tags</a:t>
            </a:r>
            <a:r>
              <a:rPr lang="pt-BR" sz="3200" dirty="0">
                <a:latin typeface="Calibri  "/>
              </a:rPr>
              <a:t> &lt;p&gt; e define a cor do texto como azul e o tamanho da fonte como 16px.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329723-15A5-DB9F-AFAC-023FF84B151C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B6B7427-8344-E74D-9ED3-B219640C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7223" y="5145824"/>
            <a:ext cx="11608905" cy="486460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52A913-5CCB-7D72-7B11-DDE57952986D}"/>
              </a:ext>
            </a:extLst>
          </p:cNvPr>
          <p:cNvSpPr txBox="1"/>
          <p:nvPr/>
        </p:nvSpPr>
        <p:spPr>
          <a:xfrm>
            <a:off x="876768" y="26967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de tipo é um dos mais simples e comuns. Ele permite selecionar todos os elementos de um tipo específico (como &lt;h1&gt;, &lt;p&gt;, &lt;</a:t>
            </a:r>
            <a:r>
              <a:rPr lang="pt-BR" sz="3200" dirty="0" err="1">
                <a:latin typeface="Calibri  "/>
              </a:rPr>
              <a:t>div</a:t>
            </a:r>
            <a:r>
              <a:rPr lang="pt-BR" sz="3200" dirty="0">
                <a:latin typeface="Calibri  "/>
              </a:rPr>
              <a:t>&gt;, etc.) para aplicar estilos.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00AAEC69-9199-D927-80EB-FE408AF9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47808E0A-7848-3EFD-1E8B-1F8CDBAA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07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2280-DC41-B551-880C-BC1CEB857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36D0B2-B385-24DA-5232-FA1FDAEFE936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368558-0FBD-A7BD-1720-328158D8531C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4587D49-CF84-1750-872D-D1D88B4A4E18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F993A1-208E-F4AE-6E41-4EA8524427B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38DA15-084A-7C47-230B-4CC7D384EDC0}"/>
              </a:ext>
            </a:extLst>
          </p:cNvPr>
          <p:cNvSpPr txBox="1"/>
          <p:nvPr/>
        </p:nvSpPr>
        <p:spPr>
          <a:xfrm>
            <a:off x="722376" y="8269794"/>
            <a:ext cx="855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CLASSE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476987-E813-93F4-5307-A99ACC91A797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BD5457-2DA6-64E1-1AC3-644F605A301E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26438CB-EB3B-A8CE-E660-DEA97CDD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F5B9A5-BB05-CA9C-165B-7296DACF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41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FEC1-D103-7C4E-FA84-06587DF3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5F58809-1AA5-7162-5A27-F09DE35F4269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Classe: Estilo para Grupos de Elementos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4C1B70-5E98-1DC0-DE00-CD6D720209A8}"/>
              </a:ext>
            </a:extLst>
          </p:cNvPr>
          <p:cNvSpPr txBox="1"/>
          <p:nvPr/>
        </p:nvSpPr>
        <p:spPr>
          <a:xfrm>
            <a:off x="724368" y="25443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de classe é usado para aplicar estilos a múltiplos elementos que compartilham a mesma classe. Ele é identificado pelo ponto (.) antes do nome da classe.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C3405B-F044-4ECD-87CD-0B13EA61F981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CFBBF9-D7CC-8BD3-61C4-A5CB3741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474"/>
            <a:ext cx="9601200" cy="47769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E8DAE3-33CA-7360-D4E2-3F7589BAD360}"/>
              </a:ext>
            </a:extLst>
          </p:cNvPr>
          <p:cNvSpPr txBox="1"/>
          <p:nvPr/>
        </p:nvSpPr>
        <p:spPr>
          <a:xfrm>
            <a:off x="541455" y="10489014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Aqui, o seletor .</a:t>
            </a:r>
            <a:r>
              <a:rPr lang="pt-BR" sz="3200" dirty="0" err="1">
                <a:latin typeface="Calibri  "/>
              </a:rPr>
              <a:t>button</a:t>
            </a:r>
            <a:r>
              <a:rPr lang="pt-BR" sz="3200" dirty="0">
                <a:latin typeface="Calibri  "/>
              </a:rPr>
              <a:t> estiliza todos os elementos HTML que possuem a classe </a:t>
            </a:r>
            <a:r>
              <a:rPr lang="pt-BR" sz="3200" dirty="0" err="1">
                <a:latin typeface="Calibri  "/>
              </a:rPr>
              <a:t>button</a:t>
            </a:r>
            <a:r>
              <a:rPr lang="pt-BR" sz="3200" dirty="0">
                <a:latin typeface="Calibri  "/>
              </a:rPr>
              <a:t>. No exemplo, ele cria um botão com fundo azul e texto branco.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B55996-6762-ED09-3C57-1D12EEE2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E678BB-C29F-8C5B-35A3-5038D25A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5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A3EF-613C-1CE4-2829-740CAA9D5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F0EDA3C-91EC-8D29-EEC1-001D0D3F0576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DA3602-EE2B-F301-B0C2-A6227321E533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7A9600-E54E-F9F4-0879-39DEC6E73B40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4FE0797-D7AA-B507-B8B3-84A79EEEF1D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713CC5-85DE-6E33-79BF-BD80C35BC7F9}"/>
              </a:ext>
            </a:extLst>
          </p:cNvPr>
          <p:cNvSpPr txBox="1"/>
          <p:nvPr/>
        </p:nvSpPr>
        <p:spPr>
          <a:xfrm>
            <a:off x="791950" y="9250794"/>
            <a:ext cx="8558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ID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05E12E-41F5-F07B-9E98-ECF6541B8AA1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6D3BB2-5947-3784-9FA2-F7AEEA37D6B5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28C2AFB-918A-4872-DF28-4650C323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0E950470-4F42-C970-AA83-FDB5CF6B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996F-C839-443A-7157-71EE4105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FD702E-8734-E8E7-AEEF-5042C5849DA6}"/>
              </a:ext>
            </a:extLst>
          </p:cNvPr>
          <p:cNvSpPr txBox="1"/>
          <p:nvPr/>
        </p:nvSpPr>
        <p:spPr>
          <a:xfrm>
            <a:off x="724368" y="777612"/>
            <a:ext cx="8876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O Seletor de ID: Estilo Único para um Elemento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F9FAB0-B463-90E6-3D9E-9AE7F666D433}"/>
              </a:ext>
            </a:extLst>
          </p:cNvPr>
          <p:cNvSpPr txBox="1"/>
          <p:nvPr/>
        </p:nvSpPr>
        <p:spPr>
          <a:xfrm>
            <a:off x="724368" y="2544336"/>
            <a:ext cx="84395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de ID é usado para selecionar um único elemento específico na página. Ele é identificado pelo símbolo de </a:t>
            </a:r>
            <a:r>
              <a:rPr lang="pt-BR" sz="3200" dirty="0" err="1">
                <a:latin typeface="Calibri  "/>
              </a:rPr>
              <a:t>hash</a:t>
            </a:r>
            <a:r>
              <a:rPr lang="pt-BR" sz="3200" dirty="0">
                <a:latin typeface="Calibri  "/>
              </a:rPr>
              <a:t> (#), seguido do ID do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B79D1C-6D1C-C9EC-683E-F1E6315F6ADA}"/>
              </a:ext>
            </a:extLst>
          </p:cNvPr>
          <p:cNvSpPr/>
          <p:nvPr/>
        </p:nvSpPr>
        <p:spPr>
          <a:xfrm rot="5400000">
            <a:off x="-43150" y="598551"/>
            <a:ext cx="1316736" cy="119635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6325DC-F355-4C58-CE1E-8358E873D43D}"/>
              </a:ext>
            </a:extLst>
          </p:cNvPr>
          <p:cNvSpPr txBox="1"/>
          <p:nvPr/>
        </p:nvSpPr>
        <p:spPr>
          <a:xfrm>
            <a:off x="555400" y="10071571"/>
            <a:ext cx="8439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Calibri  "/>
              </a:rPr>
              <a:t>O seletor #header aplica o estilo apenas ao elemento com o ID header, criando um cabeçalho escuro com texto branco.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0B70CA-3192-72E0-A4C8-35D0AF8F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7177"/>
            <a:ext cx="9601200" cy="4463186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031C6DF-1CB5-446A-0904-A23BA651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6CE118B-2604-348E-31AD-1ABC535E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420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5AE7B-7442-BD83-55BA-67A1D1FF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5AE6247-67A7-5F09-9A2B-FB99DC248401}"/>
              </a:ext>
            </a:extLst>
          </p:cNvPr>
          <p:cNvSpPr txBox="1"/>
          <p:nvPr/>
        </p:nvSpPr>
        <p:spPr>
          <a:xfrm>
            <a:off x="1243584" y="1316736"/>
            <a:ext cx="554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masis MT Pro Black" panose="02040A04050005020304" pitchFamily="18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AE73483-0036-8AE0-2E51-00A84D99186E}"/>
              </a:ext>
            </a:extLst>
          </p:cNvPr>
          <p:cNvSpPr txBox="1"/>
          <p:nvPr/>
        </p:nvSpPr>
        <p:spPr>
          <a:xfrm>
            <a:off x="1042416" y="2776204"/>
            <a:ext cx="554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subitulo</a:t>
            </a:r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4C65A5-BCDC-E5CD-F974-7755531FE841}"/>
              </a:ext>
            </a:extLst>
          </p:cNvPr>
          <p:cNvSpPr txBox="1"/>
          <p:nvPr/>
        </p:nvSpPr>
        <p:spPr>
          <a:xfrm>
            <a:off x="1042416" y="4187952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  "/>
              </a:rPr>
              <a:t>Texto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BAB750C-71ED-9E84-04A5-B67A1CF0317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F204DC-7959-6D84-5CC2-6DB7654D2347}"/>
              </a:ext>
            </a:extLst>
          </p:cNvPr>
          <p:cNvSpPr txBox="1"/>
          <p:nvPr/>
        </p:nvSpPr>
        <p:spPr>
          <a:xfrm>
            <a:off x="722376" y="8312482"/>
            <a:ext cx="85587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masis MT Pro Black" panose="02040A04050005020304" pitchFamily="18" charset="0"/>
              </a:rPr>
              <a:t>O SELETOR DE ATRIBUTO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CB80D4-1BE7-7869-840E-8BED78F11E77}"/>
              </a:ext>
            </a:extLst>
          </p:cNvPr>
          <p:cNvSpPr txBox="1"/>
          <p:nvPr/>
        </p:nvSpPr>
        <p:spPr>
          <a:xfrm>
            <a:off x="133350" y="3869936"/>
            <a:ext cx="9467850" cy="39395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5000" dirty="0">
                <a:ln>
                  <a:solidFill>
                    <a:schemeClr val="bg1"/>
                  </a:solidFill>
                </a:ln>
                <a:noFill/>
                <a:effectLst/>
                <a:latin typeface="Amasis MT Pro Black" panose="02040A04050005020304" pitchFamily="18" charset="0"/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CD84C4-3569-FDEA-16DA-73E70393CA1F}"/>
              </a:ext>
            </a:extLst>
          </p:cNvPr>
          <p:cNvSpPr/>
          <p:nvPr/>
        </p:nvSpPr>
        <p:spPr>
          <a:xfrm>
            <a:off x="722376" y="10451123"/>
            <a:ext cx="8357616" cy="211836"/>
          </a:xfrm>
          <a:prstGeom prst="rect">
            <a:avLst/>
          </a:prstGeom>
          <a:gradFill>
            <a:gsLst>
              <a:gs pos="52202">
                <a:srgbClr val="98D4EF"/>
              </a:gs>
              <a:gs pos="44622">
                <a:srgbClr val="A5D9F1"/>
              </a:gs>
              <a:gs pos="23000">
                <a:srgbClr val="73FFFF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F39F8D50-DF70-7EE2-4623-65AF11F9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350E02F-7143-22A4-0D06-15B011CD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3569-8D6D-471E-A693-8915B93236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04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828</Words>
  <Application>Microsoft Office PowerPoint</Application>
  <PresentationFormat>Papel A3 (297 x 420 mm)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ADLaM Display</vt:lpstr>
      <vt:lpstr>Amasis MT Pro Black</vt:lpstr>
      <vt:lpstr>Aptos</vt:lpstr>
      <vt:lpstr>Aptos Display</vt:lpstr>
      <vt:lpstr>Arial</vt:lpstr>
      <vt:lpstr>Calibri  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Edilma da Costa Lima</dc:creator>
  <cp:lastModifiedBy>Edilma da Costa Lima</cp:lastModifiedBy>
  <cp:revision>2</cp:revision>
  <dcterms:created xsi:type="dcterms:W3CDTF">2025-01-14T00:46:27Z</dcterms:created>
  <dcterms:modified xsi:type="dcterms:W3CDTF">2025-01-14T02:35:40Z</dcterms:modified>
</cp:coreProperties>
</file>