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6858000" cy="1218946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4919"/>
            <a:ext cx="5143500" cy="42437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648983"/>
            <a:ext cx="5915025" cy="10330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936"/>
            <a:ext cx="5915025" cy="5070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7439"/>
            <a:ext cx="5915025" cy="26664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146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590"/>
            <a:ext cx="2901255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146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590"/>
            <a:ext cx="2915543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640"/>
            <a:ext cx="2211883" cy="2844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077"/>
            <a:ext cx="3471863" cy="866251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880"/>
            <a:ext cx="2211883" cy="67748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8983"/>
            <a:ext cx="1478756" cy="10330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350544" cy="10330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820035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823210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823210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16510" y="969010"/>
            <a:ext cx="1998980" cy="142684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From the 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 (V)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16510" y="2459355"/>
            <a:ext cx="1998980" cy="163258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Design assumptions: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sz="1000">
              <a:sym typeface="+mn-ea"/>
            </a:endParaRPr>
          </a:p>
          <a:p>
            <a:pPr algn="ctr"/>
            <a:r>
              <a:rPr lang="en-US" altLang="en-US" sz="1000"/>
              <a:t>Battery DOD and SOC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827020" y="33420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820670" y="532892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823210" y="38525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827020" y="437134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820035" y="484695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ix - 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820035" y="639826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827655" y="75876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V="1">
            <a:off x="4043045" y="918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4046220" y="16681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4034790" y="21634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4058920" y="48107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4031615" y="328993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4023360" y="43154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4062095" y="528637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4058920" y="58559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4065270" y="70459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</p:cNvCxnSpPr>
          <p:nvPr/>
        </p:nvCxnSpPr>
        <p:spPr>
          <a:xfrm rot="5400000">
            <a:off x="4014470" y="3803650"/>
            <a:ext cx="129540" cy="6985"/>
          </a:xfrm>
          <a:prstGeom prst="bentConnector3">
            <a:avLst>
              <a:gd name="adj1" fmla="val 49755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4058920" y="753618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>
            <a:off x="5490210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Left Arrow 49"/>
          <p:cNvSpPr/>
          <p:nvPr/>
        </p:nvSpPr>
        <p:spPr>
          <a:xfrm>
            <a:off x="5490210" y="271907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Left Arrow 50"/>
          <p:cNvSpPr/>
          <p:nvPr/>
        </p:nvSpPr>
        <p:spPr>
          <a:xfrm>
            <a:off x="5487035" y="51936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2" name="Flowchart: Process 1"/>
          <p:cNvSpPr/>
          <p:nvPr/>
        </p:nvSpPr>
        <p:spPr>
          <a:xfrm>
            <a:off x="2810510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 - Correct energy demand, according with equipment efficiency</a:t>
            </a:r>
            <a:endParaRPr lang="en-US" altLang="en-US" sz="1000"/>
          </a:p>
        </p:txBody>
      </p:sp>
      <p:sp>
        <p:nvSpPr>
          <p:cNvPr id="3" name="Flowchart: Process 2"/>
          <p:cNvSpPr/>
          <p:nvPr/>
        </p:nvSpPr>
        <p:spPr>
          <a:xfrm>
            <a:off x="2813685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 - 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4" name="Flowchart: Process 3"/>
          <p:cNvSpPr/>
          <p:nvPr/>
        </p:nvSpPr>
        <p:spPr>
          <a:xfrm>
            <a:off x="2813685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iii - Define arrangement of PV panels in series and parallel</a:t>
            </a:r>
            <a:endParaRPr lang="en-US" altLang="en-US" sz="1000"/>
          </a:p>
        </p:txBody>
      </p:sp>
      <p:sp>
        <p:nvSpPr>
          <p:cNvPr id="5" name="Flowchart: Data 4"/>
          <p:cNvSpPr/>
          <p:nvPr/>
        </p:nvSpPr>
        <p:spPr>
          <a:xfrm>
            <a:off x="8890" y="4190365"/>
            <a:ext cx="1998345" cy="143573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Weather information from local: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Field temperature</a:t>
            </a:r>
            <a:endParaRPr lang="en-US" altLang="en-US" sz="1000">
              <a:sym typeface="+mn-ea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83185" y="5703570"/>
            <a:ext cx="1849120" cy="109474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Each equipment item from PV system:</a:t>
            </a:r>
            <a:endParaRPr lang="en-US" altLang="en-US" sz="1000" b="1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17495" y="335153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 - Calculate energy demand from batteries</a:t>
            </a:r>
            <a:endParaRPr lang="en-US" altLang="en-US" sz="1000"/>
          </a:p>
        </p:txBody>
      </p:sp>
      <p:sp>
        <p:nvSpPr>
          <p:cNvPr id="12" name="Flowchart: Alternate Process 11"/>
          <p:cNvSpPr/>
          <p:nvPr/>
        </p:nvSpPr>
        <p:spPr>
          <a:xfrm>
            <a:off x="2811145" y="532892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 - 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2813685" y="38620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vii - Calculate the minimum energy from DC-bus</a:t>
            </a:r>
            <a:endParaRPr lang="en-US" altLang="en-US" sz="1000"/>
          </a:p>
        </p:txBody>
      </p:sp>
      <p:sp>
        <p:nvSpPr>
          <p:cNvPr id="29" name="Flowchart: Process 28"/>
          <p:cNvSpPr/>
          <p:nvPr/>
        </p:nvSpPr>
        <p:spPr>
          <a:xfrm>
            <a:off x="2817495" y="437134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viii - Calculate the battery bank capacity</a:t>
            </a:r>
            <a:endParaRPr lang="en-US" altLang="en-US" sz="1000"/>
          </a:p>
        </p:txBody>
      </p:sp>
      <p:sp>
        <p:nvSpPr>
          <p:cNvPr id="41" name="Flowchart: Process 40"/>
          <p:cNvSpPr/>
          <p:nvPr/>
        </p:nvSpPr>
        <p:spPr>
          <a:xfrm>
            <a:off x="2802255" y="59074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xi - Correct temperature from PV panels to the ambient temperature</a:t>
            </a:r>
            <a:endParaRPr lang="en-US" altLang="en-US" sz="1000"/>
          </a:p>
        </p:txBody>
      </p:sp>
      <p:sp>
        <p:nvSpPr>
          <p:cNvPr id="54" name="Flowchart: Alternate Process 53"/>
          <p:cNvSpPr/>
          <p:nvPr/>
        </p:nvSpPr>
        <p:spPr>
          <a:xfrm>
            <a:off x="2810510" y="639826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xii - 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2818130" y="75876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xiv - Check electrical compatibility among inverter and other equipment or house requirements</a:t>
            </a:r>
            <a:endParaRPr lang="en-US" altLang="en-US" sz="1000">
              <a:sym typeface="+mn-ea"/>
            </a:endParaRPr>
          </a:p>
        </p:txBody>
      </p:sp>
      <p:sp>
        <p:nvSpPr>
          <p:cNvPr id="77" name="Left Arrow 76"/>
          <p:cNvSpPr/>
          <p:nvPr/>
        </p:nvSpPr>
        <p:spPr>
          <a:xfrm>
            <a:off x="5480685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78" name="Left Arrow 77"/>
          <p:cNvSpPr/>
          <p:nvPr/>
        </p:nvSpPr>
        <p:spPr>
          <a:xfrm>
            <a:off x="5480685" y="271907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79" name="Left Arrow 78"/>
          <p:cNvSpPr/>
          <p:nvPr/>
        </p:nvSpPr>
        <p:spPr>
          <a:xfrm>
            <a:off x="5477510" y="51936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80" name="Left Arrow 79"/>
          <p:cNvSpPr/>
          <p:nvPr/>
        </p:nvSpPr>
        <p:spPr>
          <a:xfrm>
            <a:off x="5490210" y="75050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81" name="Left Arrow 80"/>
          <p:cNvSpPr/>
          <p:nvPr/>
        </p:nvSpPr>
        <p:spPr>
          <a:xfrm>
            <a:off x="5483860" y="6350"/>
            <a:ext cx="1261745" cy="72580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  <p:cxnSp>
        <p:nvCxnSpPr>
          <p:cNvPr id="83" name="Elbow Connector 82"/>
          <p:cNvCxnSpPr>
            <a:stCxn id="13" idx="5"/>
            <a:endCxn id="14" idx="5"/>
          </p:cNvCxnSpPr>
          <p:nvPr/>
        </p:nvCxnSpPr>
        <p:spPr>
          <a:xfrm>
            <a:off x="1815465" y="1682750"/>
            <a:ext cx="3175" cy="1593215"/>
          </a:xfrm>
          <a:prstGeom prst="bentConnector3">
            <a:avLst>
              <a:gd name="adj1" fmla="val 13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5"/>
            <a:endCxn id="14" idx="5"/>
          </p:cNvCxnSpPr>
          <p:nvPr/>
        </p:nvCxnSpPr>
        <p:spPr>
          <a:xfrm flipV="1">
            <a:off x="1807210" y="3275965"/>
            <a:ext cx="8255" cy="1632585"/>
          </a:xfrm>
          <a:prstGeom prst="bentConnector3">
            <a:avLst>
              <a:gd name="adj1" fmla="val 5407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" idx="5"/>
            <a:endCxn id="6" idx="5"/>
          </p:cNvCxnSpPr>
          <p:nvPr/>
        </p:nvCxnSpPr>
        <p:spPr>
          <a:xfrm flipH="1">
            <a:off x="1747520" y="4908550"/>
            <a:ext cx="59690" cy="1342390"/>
          </a:xfrm>
          <a:prstGeom prst="bentConnector3">
            <a:avLst>
              <a:gd name="adj1" fmla="val -7340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86"/>
          <p:cNvSpPr txBox="1"/>
          <p:nvPr/>
        </p:nvSpPr>
        <p:spPr>
          <a:xfrm>
            <a:off x="581660" y="514985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Inputs</a:t>
            </a:r>
            <a:endParaRPr lang="en-US" altLang="en-US" b="1"/>
          </a:p>
        </p:txBody>
      </p:sp>
      <p:cxnSp>
        <p:nvCxnSpPr>
          <p:cNvPr id="89" name="Elbow Connector 88"/>
          <p:cNvCxnSpPr>
            <a:stCxn id="13" idx="5"/>
            <a:endCxn id="2" idx="0"/>
          </p:cNvCxnSpPr>
          <p:nvPr/>
        </p:nvCxnSpPr>
        <p:spPr>
          <a:xfrm flipV="1">
            <a:off x="1815465" y="479425"/>
            <a:ext cx="2260600" cy="1203325"/>
          </a:xfrm>
          <a:prstGeom prst="bentConnector4">
            <a:avLst>
              <a:gd name="adj1" fmla="val 19522"/>
              <a:gd name="adj2" fmla="val 119789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56180" y="675005"/>
            <a:ext cx="19050" cy="659130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816860" y="2199005"/>
            <a:ext cx="2530475" cy="4813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iv - Calculate the minimum current and voltage supplied  from the PV panels to the charge controller</a:t>
            </a:r>
            <a:endParaRPr lang="en-US" altLang="en-US" sz="10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4028440" y="27317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2817495" y="276733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v - 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813685" y="70916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xiii - Define number of charge controllers</a:t>
            </a:r>
            <a:endParaRPr lang="en-US" altLang="en-US" sz="1000"/>
          </a:p>
        </p:txBody>
      </p:sp>
      <p:cxnSp>
        <p:nvCxnSpPr>
          <p:cNvPr id="30" name="Elbow Connector 29"/>
          <p:cNvCxnSpPr/>
          <p:nvPr/>
        </p:nvCxnSpPr>
        <p:spPr>
          <a:xfrm rot="5400000" flipV="1">
            <a:off x="4057015" y="635635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8890" y="414655"/>
            <a:ext cx="2803525" cy="6383655"/>
            <a:chOff x="14" y="653"/>
            <a:chExt cx="4415" cy="10053"/>
          </a:xfrm>
        </p:grpSpPr>
        <p:sp>
          <p:nvSpPr>
            <p:cNvPr id="13" name="Flowchart: Data 12"/>
            <p:cNvSpPr/>
            <p:nvPr/>
          </p:nvSpPr>
          <p:spPr>
            <a:xfrm>
              <a:off x="26" y="1526"/>
              <a:ext cx="3148" cy="2247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ym typeface="+mn-ea"/>
                </a:rPr>
                <a:t>From the House: 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Load curve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Peak power (W)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Energy demand (kWh/day)</a:t>
              </a:r>
              <a:endParaRPr lang="en-US" altLang="en-US" sz="1000">
                <a:sym typeface="+mn-ea"/>
              </a:endParaRPr>
            </a:p>
            <a:p>
              <a:pPr algn="ctr"/>
              <a:r>
                <a:rPr lang="en-US" altLang="en-US" sz="1000">
                  <a:sym typeface="+mn-ea"/>
                </a:rPr>
                <a:t>Outlet AC voltage (V)</a:t>
              </a:r>
              <a:endParaRPr lang="en-US" altLang="en-US" sz="1000">
                <a:sym typeface="+mn-ea"/>
              </a:endParaRPr>
            </a:p>
            <a:p>
              <a:pPr algn="ctr"/>
              <a:endParaRPr lang="en-US" altLang="en-US" sz="1000">
                <a:sym typeface="+mn-ea"/>
              </a:endParaRPr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26" y="3873"/>
              <a:ext cx="3148" cy="2571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ym typeface="+mn-ea"/>
                </a:rPr>
                <a:t>Design assumptions: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Battery autonomy </a:t>
              </a:r>
              <a:r>
                <a:rPr lang="en-US" sz="1000">
                  <a:sym typeface="+mn-ea"/>
                </a:rPr>
                <a:t>(h)</a:t>
              </a:r>
              <a:endParaRPr lang="en-US" sz="1000">
                <a:sym typeface="+mn-ea"/>
              </a:endParaRPr>
            </a:p>
            <a:p>
              <a:pPr algn="ctr"/>
              <a:r>
                <a:rPr lang="en-US" altLang="en-US" sz="1000"/>
                <a:t>Battery DOD and SOC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DC bus voltage (V)</a:t>
              </a:r>
              <a:endParaRPr lang="en-US" altLang="en-US" sz="1000">
                <a:sym typeface="+mn-ea"/>
              </a:endParaRP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14" y="6599"/>
              <a:ext cx="3147" cy="2261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ym typeface="+mn-ea"/>
                </a:rPr>
                <a:t>Weather information from local:</a:t>
              </a:r>
              <a:endParaRPr lang="en-US" altLang="en-US" sz="1000"/>
            </a:p>
            <a:p>
              <a:pPr algn="ctr"/>
              <a:r>
                <a:rPr lang="en-US" altLang="en-US" sz="1000">
                  <a:sym typeface="+mn-ea"/>
                </a:rPr>
                <a:t>Solar irradiation/ insolation</a:t>
              </a:r>
              <a:endParaRPr lang="en-US" altLang="en-US" sz="1000">
                <a:sym typeface="+mn-ea"/>
              </a:endParaRPr>
            </a:p>
            <a:p>
              <a:pPr algn="ctr"/>
              <a:r>
                <a:rPr lang="en-US" altLang="en-US" sz="1000">
                  <a:sym typeface="+mn-ea"/>
                </a:rPr>
                <a:t>Field temperature</a:t>
              </a:r>
              <a:endParaRPr lang="en-US" altLang="en-US" sz="1000">
                <a:sym typeface="+mn-ea"/>
              </a:endParaRP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131" y="8982"/>
              <a:ext cx="2912" cy="1724"/>
            </a:xfrm>
            <a:prstGeom prst="flowChartInputOutpu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ym typeface="+mn-ea"/>
                </a:rPr>
                <a:t>Each equipment item from PV system:</a:t>
              </a:r>
              <a:endParaRPr lang="en-US" altLang="en-US" sz="1000" b="1"/>
            </a:p>
            <a:p>
              <a:pPr algn="ctr"/>
              <a:r>
                <a:rPr lang="en-US" altLang="en-US" sz="1000">
                  <a:sym typeface="+mn-ea"/>
                </a:rPr>
                <a:t>detailed datasheet information</a:t>
              </a:r>
              <a:endParaRPr lang="en-US" altLang="en-US" sz="1000">
                <a:sym typeface="+mn-ea"/>
              </a:endParaRPr>
            </a:p>
          </p:txBody>
        </p:sp>
        <p:cxnSp>
          <p:nvCxnSpPr>
            <p:cNvPr id="83" name="Elbow Connector 82"/>
            <p:cNvCxnSpPr>
              <a:stCxn id="13" idx="5"/>
              <a:endCxn id="14" idx="5"/>
            </p:cNvCxnSpPr>
            <p:nvPr/>
          </p:nvCxnSpPr>
          <p:spPr>
            <a:xfrm>
              <a:off x="2859" y="2650"/>
              <a:ext cx="5" cy="2509"/>
            </a:xfrm>
            <a:prstGeom prst="bentConnector3">
              <a:avLst>
                <a:gd name="adj1" fmla="val 13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5" idx="5"/>
              <a:endCxn id="14" idx="5"/>
            </p:cNvCxnSpPr>
            <p:nvPr/>
          </p:nvCxnSpPr>
          <p:spPr>
            <a:xfrm flipV="1">
              <a:off x="2846" y="5159"/>
              <a:ext cx="13" cy="2571"/>
            </a:xfrm>
            <a:prstGeom prst="bentConnector3">
              <a:avLst>
                <a:gd name="adj1" fmla="val 540769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 Box 86"/>
            <p:cNvSpPr txBox="1"/>
            <p:nvPr/>
          </p:nvSpPr>
          <p:spPr>
            <a:xfrm>
              <a:off x="1272" y="653"/>
              <a:ext cx="2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Inputs</a:t>
              </a:r>
              <a:endParaRPr lang="en-US" altLang="en-US" b="1"/>
            </a:p>
          </p:txBody>
        </p:sp>
        <p:cxnSp>
          <p:nvCxnSpPr>
            <p:cNvPr id="89" name="Elbow Connector 88"/>
            <p:cNvCxnSpPr>
              <a:stCxn id="13" idx="5"/>
            </p:cNvCxnSpPr>
            <p:nvPr/>
          </p:nvCxnSpPr>
          <p:spPr>
            <a:xfrm>
              <a:off x="2859" y="2650"/>
              <a:ext cx="1571" cy="5"/>
            </a:xfrm>
            <a:prstGeom prst="bentConnector2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/>
            <p:nvPr/>
          </p:nvCxnSpPr>
          <p:spPr>
            <a:xfrm flipH="1">
              <a:off x="2752" y="7730"/>
              <a:ext cx="94" cy="2114"/>
            </a:xfrm>
            <a:prstGeom prst="bentConnector3">
              <a:avLst>
                <a:gd name="adj1" fmla="val -73404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82575" y="68072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85750" y="1171575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85750" y="192087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8" name="Flowchart: Process 17"/>
          <p:cNvSpPr/>
          <p:nvPr/>
        </p:nvSpPr>
        <p:spPr>
          <a:xfrm>
            <a:off x="289560" y="354330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83210" y="55302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85750" y="405384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89560" y="457263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82575" y="504825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ix - 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82575" y="6599555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90195" y="778891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V="1">
            <a:off x="1505585" y="112014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1508760" y="186944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1497330" y="236474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1521460" y="501205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1494155" y="349123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1485900" y="450723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1524635" y="54876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1521460" y="605726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1527810" y="724725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</p:cNvCxnSpPr>
          <p:nvPr/>
        </p:nvCxnSpPr>
        <p:spPr>
          <a:xfrm rot="5400000">
            <a:off x="1477010" y="4004945"/>
            <a:ext cx="129540" cy="6985"/>
          </a:xfrm>
          <a:prstGeom prst="bentConnector3">
            <a:avLst>
              <a:gd name="adj1" fmla="val 49755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1521460" y="773747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>
            <a:off x="2952750" y="1724660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Left Arrow 49"/>
          <p:cNvSpPr/>
          <p:nvPr/>
        </p:nvSpPr>
        <p:spPr>
          <a:xfrm>
            <a:off x="2952750" y="29203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Left Arrow 50"/>
          <p:cNvSpPr/>
          <p:nvPr/>
        </p:nvSpPr>
        <p:spPr>
          <a:xfrm>
            <a:off x="2949575" y="539496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2" name="Flowchart: Process 1"/>
          <p:cNvSpPr/>
          <p:nvPr/>
        </p:nvSpPr>
        <p:spPr>
          <a:xfrm>
            <a:off x="273050" y="68072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 - Correct energy demand, according with equipment efficiency</a:t>
            </a:r>
            <a:endParaRPr lang="en-US" altLang="en-US" sz="1000"/>
          </a:p>
        </p:txBody>
      </p:sp>
      <p:sp>
        <p:nvSpPr>
          <p:cNvPr id="3" name="Flowchart: Process 2"/>
          <p:cNvSpPr/>
          <p:nvPr/>
        </p:nvSpPr>
        <p:spPr>
          <a:xfrm>
            <a:off x="276225" y="1171575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 - 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4" name="Flowchart: Process 3"/>
          <p:cNvSpPr/>
          <p:nvPr/>
        </p:nvSpPr>
        <p:spPr>
          <a:xfrm>
            <a:off x="276225" y="192087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iii - Define arrangement of PV panels in series and parallel</a:t>
            </a:r>
            <a:endParaRPr lang="en-US" altLang="en-US" sz="1000"/>
          </a:p>
        </p:txBody>
      </p:sp>
      <p:sp>
        <p:nvSpPr>
          <p:cNvPr id="8" name="Flowchart: Process 7"/>
          <p:cNvSpPr/>
          <p:nvPr/>
        </p:nvSpPr>
        <p:spPr>
          <a:xfrm>
            <a:off x="280035" y="35528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 - Calculate energy demand from batteries</a:t>
            </a:r>
            <a:endParaRPr lang="en-US" altLang="en-US" sz="1000"/>
          </a:p>
        </p:txBody>
      </p:sp>
      <p:sp>
        <p:nvSpPr>
          <p:cNvPr id="12" name="Flowchart: Alternate Process 11"/>
          <p:cNvSpPr/>
          <p:nvPr/>
        </p:nvSpPr>
        <p:spPr>
          <a:xfrm>
            <a:off x="273685" y="55302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 - 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276225" y="406336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vii - Calculate the minimum energy from DC-bus</a:t>
            </a:r>
            <a:endParaRPr lang="en-US" altLang="en-US" sz="1000"/>
          </a:p>
        </p:txBody>
      </p:sp>
      <p:sp>
        <p:nvSpPr>
          <p:cNvPr id="29" name="Flowchart: Process 28"/>
          <p:cNvSpPr/>
          <p:nvPr/>
        </p:nvSpPr>
        <p:spPr>
          <a:xfrm>
            <a:off x="280035" y="457263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viii - Calculate the battery bank capacity</a:t>
            </a:r>
            <a:endParaRPr lang="en-US" altLang="en-US" sz="1000"/>
          </a:p>
        </p:txBody>
      </p:sp>
      <p:sp>
        <p:nvSpPr>
          <p:cNvPr id="41" name="Flowchart: Process 40"/>
          <p:cNvSpPr/>
          <p:nvPr/>
        </p:nvSpPr>
        <p:spPr>
          <a:xfrm>
            <a:off x="264795" y="610870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xi - Correct temperature from PV panels to the ambient temperature</a:t>
            </a:r>
            <a:endParaRPr lang="en-US" altLang="en-US" sz="1000"/>
          </a:p>
        </p:txBody>
      </p:sp>
      <p:sp>
        <p:nvSpPr>
          <p:cNvPr id="54" name="Flowchart: Alternate Process 53"/>
          <p:cNvSpPr/>
          <p:nvPr/>
        </p:nvSpPr>
        <p:spPr>
          <a:xfrm>
            <a:off x="273050" y="6599555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xii - 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280670" y="778891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xiv - Check electrical compatibility among inverter and other equipment or house requirements</a:t>
            </a:r>
            <a:endParaRPr lang="en-US" altLang="en-US" sz="1000">
              <a:sym typeface="+mn-ea"/>
            </a:endParaRPr>
          </a:p>
        </p:txBody>
      </p:sp>
      <p:sp>
        <p:nvSpPr>
          <p:cNvPr id="77" name="Left Arrow 76"/>
          <p:cNvSpPr/>
          <p:nvPr/>
        </p:nvSpPr>
        <p:spPr>
          <a:xfrm>
            <a:off x="2943225" y="1724660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78" name="Left Arrow 77"/>
          <p:cNvSpPr/>
          <p:nvPr/>
        </p:nvSpPr>
        <p:spPr>
          <a:xfrm>
            <a:off x="2943225" y="29203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79" name="Left Arrow 78"/>
          <p:cNvSpPr/>
          <p:nvPr/>
        </p:nvSpPr>
        <p:spPr>
          <a:xfrm>
            <a:off x="2940050" y="539496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80" name="Left Arrow 79"/>
          <p:cNvSpPr/>
          <p:nvPr/>
        </p:nvSpPr>
        <p:spPr>
          <a:xfrm>
            <a:off x="2952750" y="770636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15" name="Flowchart: Process 14"/>
          <p:cNvSpPr/>
          <p:nvPr/>
        </p:nvSpPr>
        <p:spPr>
          <a:xfrm>
            <a:off x="279400" y="2400300"/>
            <a:ext cx="2530475" cy="4813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iv - Calculate the minimum current and voltage supplied  from the PV panels to the charge controller</a:t>
            </a:r>
            <a:endParaRPr lang="en-US" altLang="en-US" sz="10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1490980" y="293306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280035" y="296862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v - 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76225" y="729297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xiii - Define number of charge controllers</a:t>
            </a:r>
            <a:endParaRPr lang="en-US" altLang="en-US" sz="1000"/>
          </a:p>
        </p:txBody>
      </p:sp>
      <p:cxnSp>
        <p:nvCxnSpPr>
          <p:cNvPr id="30" name="Elbow Connector 29"/>
          <p:cNvCxnSpPr/>
          <p:nvPr/>
        </p:nvCxnSpPr>
        <p:spPr>
          <a:xfrm rot="5400000" flipV="1">
            <a:off x="1519555" y="65576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Preparation 6"/>
          <p:cNvSpPr/>
          <p:nvPr/>
        </p:nvSpPr>
        <p:spPr>
          <a:xfrm>
            <a:off x="288290" y="162560"/>
            <a:ext cx="2513965" cy="42608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Pick panel, inverter, controller and battery candidates</a:t>
            </a:r>
            <a:endParaRPr lang="en-US" altLang="en-US" sz="1000">
              <a:sym typeface="+mn-ea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3566795" y="211455"/>
            <a:ext cx="1306195" cy="690880"/>
          </a:xfrm>
          <a:prstGeom prst="borderCallout1">
            <a:avLst>
              <a:gd name="adj1" fmla="val 18750"/>
              <a:gd name="adj2" fmla="val -8333"/>
              <a:gd name="adj3" fmla="val 22886"/>
              <a:gd name="adj4" fmla="val -50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4 Non-deterministic variables and 4 matrices</a:t>
            </a:r>
            <a:endParaRPr lang="" altLang="en-US" sz="1200"/>
          </a:p>
        </p:txBody>
      </p:sp>
      <p:sp>
        <p:nvSpPr>
          <p:cNvPr id="24" name="Line Callout 1 23"/>
          <p:cNvSpPr/>
          <p:nvPr/>
        </p:nvSpPr>
        <p:spPr>
          <a:xfrm>
            <a:off x="4998720" y="2968625"/>
            <a:ext cx="1118235" cy="251460"/>
          </a:xfrm>
          <a:prstGeom prst="borderCallout1">
            <a:avLst>
              <a:gd name="adj1" fmla="val 18750"/>
              <a:gd name="adj2" fmla="val -8333"/>
              <a:gd name="adj3" fmla="val 102777"/>
              <a:gd name="adj4" fmla="val -63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assume</a:t>
            </a:r>
            <a:endParaRPr lang="" altLang="en-US" sz="1200"/>
          </a:p>
        </p:txBody>
      </p:sp>
      <p:sp>
        <p:nvSpPr>
          <p:cNvPr id="43" name="Line Callout 1 42"/>
          <p:cNvSpPr/>
          <p:nvPr/>
        </p:nvSpPr>
        <p:spPr>
          <a:xfrm>
            <a:off x="4204970" y="5143500"/>
            <a:ext cx="1118235" cy="251460"/>
          </a:xfrm>
          <a:prstGeom prst="borderCallout1">
            <a:avLst>
              <a:gd name="adj1" fmla="val 18750"/>
              <a:gd name="adj2" fmla="val -8333"/>
              <a:gd name="adj3" fmla="val 102777"/>
              <a:gd name="adj4" fmla="val -63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assume</a:t>
            </a:r>
            <a:endParaRPr lang="en-US" altLang="en-US" sz="1200"/>
          </a:p>
        </p:txBody>
      </p:sp>
      <p:sp>
        <p:nvSpPr>
          <p:cNvPr id="44" name="Line Callout 1 43"/>
          <p:cNvSpPr/>
          <p:nvPr/>
        </p:nvSpPr>
        <p:spPr>
          <a:xfrm>
            <a:off x="4346575" y="7454900"/>
            <a:ext cx="1118235" cy="251460"/>
          </a:xfrm>
          <a:prstGeom prst="borderCallout1">
            <a:avLst>
              <a:gd name="adj1" fmla="val 18750"/>
              <a:gd name="adj2" fmla="val -8333"/>
              <a:gd name="adj3" fmla="val 102777"/>
              <a:gd name="adj4" fmla="val -63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assume</a:t>
            </a:r>
            <a:endParaRPr lang="en-US" altLang="en-US" sz="1200"/>
          </a:p>
        </p:txBody>
      </p:sp>
      <p:sp>
        <p:nvSpPr>
          <p:cNvPr id="45" name="Flowchart: Display 44"/>
          <p:cNvSpPr/>
          <p:nvPr/>
        </p:nvSpPr>
        <p:spPr>
          <a:xfrm>
            <a:off x="264795" y="8425180"/>
            <a:ext cx="2529840" cy="33845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Feasible solution: SYNTHESIS</a:t>
            </a:r>
            <a:endParaRPr lang="" altLang="en-US" sz="1200"/>
          </a:p>
        </p:txBody>
      </p:sp>
      <p:sp>
        <p:nvSpPr>
          <p:cNvPr id="46" name="Line Callout 1 45"/>
          <p:cNvSpPr/>
          <p:nvPr/>
        </p:nvSpPr>
        <p:spPr>
          <a:xfrm>
            <a:off x="3880485" y="6509385"/>
            <a:ext cx="1118235" cy="251460"/>
          </a:xfrm>
          <a:prstGeom prst="borderCallout1">
            <a:avLst>
              <a:gd name="adj1" fmla="val 18750"/>
              <a:gd name="adj2" fmla="val -8333"/>
              <a:gd name="adj3" fmla="val 102777"/>
              <a:gd name="adj4" fmla="val -63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assume</a:t>
            </a:r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385695" y="196469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388870" y="2455545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388870" y="32048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92710" y="729615"/>
            <a:ext cx="2292985" cy="106680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From the 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curve/Day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160905" y="729615"/>
            <a:ext cx="1735455" cy="106616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Assumptions: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3672840" y="729615"/>
            <a:ext cx="1615440" cy="106553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Weather information: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 (local)</a:t>
            </a:r>
            <a:endParaRPr lang="en-US" altLang="en-US" sz="1000">
              <a:sym typeface="+mn-ea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5109845" y="729615"/>
            <a:ext cx="1567180" cy="106489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Each equipment item: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392680" y="370014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392680" y="42938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386330" y="629031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388870" y="481393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392680" y="533273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385695" y="58083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385695" y="6875145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388870" y="757301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number of charge controllers</a:t>
            </a:r>
            <a:endParaRPr lang="en-US" altLang="en-US" sz="1000"/>
          </a:p>
        </p:txBody>
      </p:sp>
      <p:sp>
        <p:nvSpPr>
          <p:cNvPr id="25" name="Flowchart: Alternate Process 24"/>
          <p:cNvSpPr/>
          <p:nvPr/>
        </p:nvSpPr>
        <p:spPr>
          <a:xfrm>
            <a:off x="2393315" y="808228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385695" y="86772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AC inverter output with the house outlet AC voltage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393315" y="92741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minimum inverter power output and house' s peak demand</a:t>
            </a:r>
            <a:endParaRPr lang="en-US" altLang="en-US" sz="1000">
              <a:sym typeface="+mn-ea"/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134235" y="906780"/>
            <a:ext cx="3175" cy="1789430"/>
          </a:xfrm>
          <a:prstGeom prst="bentConnector3">
            <a:avLst>
              <a:gd name="adj1" fmla="val -191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V="1">
            <a:off x="3608705" y="24041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3611880" y="31534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3600450" y="36487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3624580" y="577215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3597275" y="424243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3590290" y="52679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3627755" y="624776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3624580" y="68173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3630930" y="75095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3587115" y="4739640"/>
            <a:ext cx="110490" cy="3175"/>
          </a:xfrm>
          <a:prstGeom prst="bentConnector2">
            <a:avLst/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3624580" y="8030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V="1">
            <a:off x="3624580" y="860933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V="1">
            <a:off x="3627755" y="920432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V="1">
            <a:off x="3589655" y="191325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3030855" y="1867535"/>
            <a:ext cx="2816860" cy="3175"/>
          </a:xfrm>
          <a:prstGeom prst="bentConnector3">
            <a:avLst>
              <a:gd name="adj1" fmla="val 500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5822950" y="1798955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4231640" y="1795780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962025" y="3053080"/>
            <a:ext cx="1261745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Right Arrow 49"/>
          <p:cNvSpPr/>
          <p:nvPr/>
        </p:nvSpPr>
        <p:spPr>
          <a:xfrm>
            <a:off x="962025" y="372491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Right Arrow 50"/>
          <p:cNvSpPr/>
          <p:nvPr/>
        </p:nvSpPr>
        <p:spPr>
          <a:xfrm>
            <a:off x="958850" y="6199505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52" name="Right Arrow 51"/>
          <p:cNvSpPr/>
          <p:nvPr/>
        </p:nvSpPr>
        <p:spPr>
          <a:xfrm>
            <a:off x="958850" y="914019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53" name="Right Arrow 52"/>
          <p:cNvSpPr/>
          <p:nvPr/>
        </p:nvSpPr>
        <p:spPr>
          <a:xfrm>
            <a:off x="965200" y="1907540"/>
            <a:ext cx="1261745" cy="725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5744</Words>
  <Application>WPS Presentation</Application>
  <PresentationFormat>Widescreen</PresentationFormat>
  <Paragraphs>233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DejaVu Sans</vt:lpstr>
      <vt:lpstr>微软雅黑</vt:lpstr>
      <vt:lpstr>Monospace</vt:lpstr>
      <vt:lpstr/>
      <vt:lpstr>Arial Unicode MS</vt:lpstr>
      <vt:lpstr>Calibri Light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alessandro</dc:creator>
  <cp:lastModifiedBy>alessandro</cp:lastModifiedBy>
  <cp:revision>25</cp:revision>
  <dcterms:created xsi:type="dcterms:W3CDTF">2020-07-18T14:34:15Z</dcterms:created>
  <dcterms:modified xsi:type="dcterms:W3CDTF">2020-07-18T14:34:15Z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