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DC37-3E9D-9543-ACC9-B0286210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F299B-9B49-D740-BCB9-54419FD6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9F49-7B20-FD45-8CF0-A4AF6C85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92BE-06F9-A645-B1B0-BB19DDEB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10D7-91C0-094F-A78E-7D010EF2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C8F1-1F24-E44F-BD4D-16CD4F0D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45A0A-4D5E-C842-98A9-3D77A02FC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834C-95C8-134C-A599-A490D7B7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ED0F-7DB0-D346-9B7E-1F7AF71A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0EB6-1987-7A4A-84E1-F383806F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47CB7-545B-574F-9447-7A13DD89B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2C94-A3EA-1F4A-8E77-289AE042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8B7-49A1-734B-B12A-2F7384A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7B06-25F4-6C4F-9F01-6D8C571E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236B-FEE6-0F4A-8768-1D572C38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1DDD-205D-5944-B3BC-29483D23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27CE-9262-D146-B892-B78FD68C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1BF5-C199-C847-9E23-F134F929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E790-0E40-0C41-8209-F17370D5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4B18-3819-F147-BA64-B458A69E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DA06-283C-4545-BC30-C807456C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DE50-1A1E-7E46-BD3E-DEE0755E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8D53-7B0E-8342-9F5F-9656F1E1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EF4F-F035-ED47-B1A7-FC3F5CBF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0BAE-1E05-874B-845E-1687306D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4D89-6C26-3842-993F-1517B0D7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10EC-2B4A-7F42-B680-0ED9CF79E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37DBC-D2A9-274A-BCEB-EE3A9FD1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3C86-A471-CE4C-97F3-C822788E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1DD65-BAAF-AA4C-B12F-76CBA84F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CAE2-5172-FD48-BB17-23A9EFF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C9A7-40C4-0745-8E7D-E1509413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1E23-35EB-5D45-B3AF-8E42C209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B2F3-D8EE-EE4C-925D-F6510471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AD5F3-F8F0-4446-8528-1498E9778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CF42F-44DE-6B48-A5AC-98B18D34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D084A-1490-F64A-94DC-3C4FF03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CDF8-709C-F648-9494-425FEC0A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237E5-4325-F84E-899E-3A33E556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4E0B-5D89-824A-BCD9-1215A0F2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D8FC6-3230-1547-BE1E-88FCF9E9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F820F-F67C-7447-B548-7F549C2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98F4-D43B-5C4E-AC3F-EF45AAB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3322-EFCC-F24E-A4EA-9CD605FF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8F9F6-2446-7F4C-AB22-95BD8FC5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FCBF-A016-1C4D-ACAF-2477505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B988-18B8-AD41-AC58-D552B806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445C-26E6-6A40-B005-AE2681FC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D2790-7FAC-E84C-8D33-BBB4D901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E432C-03A6-F24C-A7AB-5EB93AC0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34B4-6B8A-D040-8AA9-84BA356D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6EA87-95DA-BB44-A76F-5E60FBF0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D274-1B29-7E4D-A3E8-6A03335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3B5B1-BC08-CD49-A165-DF191EF31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FDB6B-A96B-CF40-A479-6FEF4A79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123D-1863-D646-9E46-0D9D0509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D8B9-02E7-4445-9B2A-5DA1F19C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FFEF-5CDD-8D4A-AFD4-D95FD80D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5E070-3C07-5F41-A4EB-67D3FA97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5FCB-FAE3-3A4F-88C4-99F821F2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F12E-33C9-A948-8F17-9A5E61C63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3B53-546D-0149-B7BE-BDBAE32AF02F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BE09-4C43-3D41-80BC-74600B42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FFAD-19A6-E44D-BE9D-703DCA879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7647-ADF1-A84E-93AC-2BA544F1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875B-1502-014F-B6DD-CEADFD03F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relacional – Restrições do modelo relacional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43B76-8E58-5F43-8DC8-D78B3E8EB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Fábio</a:t>
            </a:r>
            <a:r>
              <a:rPr lang="en-US"/>
              <a:t> Luiz </a:t>
            </a:r>
            <a:r>
              <a:rPr lang="en-US" err="1"/>
              <a:t>Leite</a:t>
            </a:r>
            <a:r>
              <a:rPr lang="en-US"/>
              <a:t> Junior</a:t>
            </a:r>
          </a:p>
        </p:txBody>
      </p:sp>
    </p:spTree>
    <p:extLst>
      <p:ext uri="{BB962C8B-B14F-4D97-AF65-F5344CB8AC3E}">
        <p14:creationId xmlns:p14="http://schemas.microsoft.com/office/powerpoint/2010/main" val="19671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6674-3AE3-D442-ACFC-B7DA4991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restrições do modelo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319C-C9DC-CC44-9CA0-677DF6FE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Restrições inerentes baseadas em </a:t>
            </a:r>
            <a:r>
              <a:rPr lang="pt-BR" b="1" u="sng" dirty="0"/>
              <a:t>modelo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Ordem das tuplas numa relação</a:t>
            </a:r>
          </a:p>
          <a:p>
            <a:pPr lvl="2"/>
            <a:r>
              <a:rPr lang="pt-BR" dirty="0"/>
              <a:t>Definição matemática relação como conjunto =&gt; tuplas não têm ordem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Ordem dos valores dentro das tuplas</a:t>
            </a:r>
          </a:p>
          <a:p>
            <a:pPr lvl="2"/>
            <a:r>
              <a:rPr lang="pt-BR" dirty="0"/>
              <a:t>A correspondência entre os pares </a:t>
            </a:r>
            <a:r>
              <a:rPr lang="pt-BR" b="1" dirty="0"/>
              <a:t>&lt;</a:t>
            </a:r>
            <a:r>
              <a:rPr lang="pt-BR" b="1" dirty="0" err="1"/>
              <a:t>atributo,valor</a:t>
            </a:r>
            <a:r>
              <a:rPr lang="pt-BR" b="1" dirty="0"/>
              <a:t>&gt; </a:t>
            </a:r>
            <a:r>
              <a:rPr lang="pt-BR" dirty="0"/>
              <a:t>é mais importante que a ordem dos atributos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Todos os atributos possuem valores atômicos</a:t>
            </a:r>
          </a:p>
          <a:p>
            <a:pPr lvl="1"/>
            <a:endParaRPr lang="pt-BR" dirty="0"/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05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636A-2813-A34E-8599-765CDDA5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restrições do modelo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0656-8012-F14F-8914-FD5E6804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b="1" dirty="0"/>
              <a:t>Restrições baseadas em esquema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Restrição de domínio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Restrição de chave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/>
              <a:t>Duas </a:t>
            </a:r>
            <a:r>
              <a:rPr lang="pt-BR" i="1" dirty="0"/>
              <a:t>tuplas</a:t>
            </a:r>
            <a:r>
              <a:rPr lang="pt-BR" dirty="0"/>
              <a:t> distintas em qualquer situação não podem ter valores idênticos para todos os atributos chave</a:t>
            </a:r>
          </a:p>
          <a:p>
            <a:pPr lvl="3"/>
            <a:r>
              <a:rPr lang="pt-BR" b="1" i="1" dirty="0" err="1"/>
              <a:t>Superchave</a:t>
            </a:r>
            <a:r>
              <a:rPr lang="pt-BR" dirty="0"/>
              <a:t> </a:t>
            </a:r>
            <a:r>
              <a:rPr lang="pt-BR" i="1" dirty="0"/>
              <a:t>especifica uma restrição de unicidade</a:t>
            </a:r>
            <a:r>
              <a:rPr lang="pt-BR" dirty="0"/>
              <a:t>, na qual duas tuplas distintas, em qualquer estado de </a:t>
            </a:r>
            <a:r>
              <a:rPr lang="pt-BR" dirty="0" err="1"/>
              <a:t>r</a:t>
            </a:r>
            <a:r>
              <a:rPr lang="pt-BR" dirty="0"/>
              <a:t> de </a:t>
            </a:r>
            <a:r>
              <a:rPr lang="pt-BR" dirty="0" err="1"/>
              <a:t>R</a:t>
            </a:r>
            <a:r>
              <a:rPr lang="pt-BR" dirty="0"/>
              <a:t>, não podem ter o mesmo valor de chave.</a:t>
            </a:r>
          </a:p>
          <a:p>
            <a:pPr lvl="3"/>
            <a:r>
              <a:rPr lang="pt-BR" dirty="0"/>
              <a:t>Toda relação tem ao menos uma </a:t>
            </a:r>
            <a:r>
              <a:rPr lang="pt-BR" dirty="0" err="1"/>
              <a:t>superchave</a:t>
            </a:r>
            <a:r>
              <a:rPr lang="pt-BR" dirty="0"/>
              <a:t> default (definição matemática de conjuntos)</a:t>
            </a:r>
          </a:p>
          <a:p>
            <a:pPr lvl="3"/>
            <a:endParaRPr lang="pt-BR" dirty="0"/>
          </a:p>
          <a:p>
            <a:pPr marL="1371600" lvl="2" indent="-457200">
              <a:buFont typeface="+mj-lt"/>
              <a:buAutoNum type="arabicPeriod"/>
            </a:pPr>
            <a:r>
              <a:rPr lang="pt-BR" b="1" i="1" dirty="0" err="1"/>
              <a:t>Superchave</a:t>
            </a:r>
            <a:r>
              <a:rPr lang="pt-BR" b="1" i="1" dirty="0"/>
              <a:t> mínima</a:t>
            </a:r>
            <a:r>
              <a:rPr lang="pt-BR" dirty="0"/>
              <a:t> (chave) – uma </a:t>
            </a:r>
            <a:r>
              <a:rPr lang="pt-BR" dirty="0" err="1"/>
              <a:t>superchave</a:t>
            </a:r>
            <a:r>
              <a:rPr lang="pt-BR" dirty="0"/>
              <a:t> na qual não podemos remover quaisquer atributos e ainda manter a restrição de unicidade garantida pela condição 1.</a:t>
            </a:r>
          </a:p>
          <a:p>
            <a:pPr lvl="3"/>
            <a:r>
              <a:rPr lang="pt-BR" dirty="0"/>
              <a:t>Ex.: Aluno(</a:t>
            </a:r>
            <a:r>
              <a:rPr lang="pt-BR" u="sng" dirty="0"/>
              <a:t>Matricula</a:t>
            </a:r>
            <a:r>
              <a:rPr lang="pt-BR" dirty="0"/>
              <a:t>) =&gt; &lt;54&gt; | Aluno(</a:t>
            </a:r>
            <a:r>
              <a:rPr lang="pt-BR" u="sng" dirty="0"/>
              <a:t>Matrícula</a:t>
            </a:r>
            <a:r>
              <a:rPr lang="pt-BR" dirty="0"/>
              <a:t>, Nome, Idade) =&gt; &lt;54, ‘</a:t>
            </a:r>
            <a:r>
              <a:rPr lang="pt-BR" dirty="0" err="1"/>
              <a:t>Luis</a:t>
            </a:r>
            <a:r>
              <a:rPr lang="pt-BR" dirty="0"/>
              <a:t>’, 20&gt;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8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9601-342F-5041-AF7E-6F5E0E5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E8BB0-D6E1-0649-98E6-89C7D6B9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690687"/>
            <a:ext cx="9363043" cy="3519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A3C13-E886-184F-BFDD-6D6604E29553}"/>
              </a:ext>
            </a:extLst>
          </p:cNvPr>
          <p:cNvSpPr txBox="1"/>
          <p:nvPr/>
        </p:nvSpPr>
        <p:spPr>
          <a:xfrm>
            <a:off x="2303584" y="1385762"/>
            <a:ext cx="846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b="1" dirty="0" err="1"/>
              <a:t>chassi</a:t>
            </a:r>
            <a:r>
              <a:rPr lang="en-US" sz="2800" dirty="0"/>
              <a:t>=A69352, </a:t>
            </a:r>
            <a:r>
              <a:rPr lang="en-US" sz="2800" b="1" dirty="0" err="1"/>
              <a:t>fabricante</a:t>
            </a:r>
            <a:r>
              <a:rPr lang="en-US" sz="2800" dirty="0"/>
              <a:t> = Ford, </a:t>
            </a:r>
            <a:r>
              <a:rPr lang="en-US" sz="2800" b="1" dirty="0"/>
              <a:t>LN</a:t>
            </a:r>
            <a:r>
              <a:rPr lang="en-US" sz="2800" dirty="0"/>
              <a:t> = Texas ABC-739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2ADF-81A3-654F-8B97-A2DC8DA09B28}"/>
              </a:ext>
            </a:extLst>
          </p:cNvPr>
          <p:cNvSpPr txBox="1"/>
          <p:nvPr/>
        </p:nvSpPr>
        <p:spPr>
          <a:xfrm>
            <a:off x="1478729" y="5472238"/>
            <a:ext cx="846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&lt;Texas ABC-739, A69352, Ford, Mustang, 02 &gt;</a:t>
            </a:r>
          </a:p>
        </p:txBody>
      </p:sp>
    </p:spTree>
    <p:extLst>
      <p:ext uri="{BB962C8B-B14F-4D97-AF65-F5344CB8AC3E}">
        <p14:creationId xmlns:p14="http://schemas.microsoft.com/office/powerpoint/2010/main" val="275754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2E5E-07F5-3F4E-9B6B-F7A23C02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restrições do modelo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860-4EF1-EC45-9629-0719A973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b="1" dirty="0"/>
              <a:t>Restrições baseadas em aplicação</a:t>
            </a:r>
          </a:p>
          <a:p>
            <a:pPr lvl="1"/>
            <a:r>
              <a:rPr lang="pt-BR" dirty="0"/>
              <a:t>Triggers</a:t>
            </a:r>
          </a:p>
          <a:p>
            <a:pPr lvl="1"/>
            <a:r>
              <a:rPr lang="pt-BR" dirty="0" err="1"/>
              <a:t>Assertions</a:t>
            </a:r>
            <a:endParaRPr lang="pt-BR" dirty="0"/>
          </a:p>
          <a:p>
            <a:pPr lvl="1"/>
            <a:r>
              <a:rPr lang="pt-BR" dirty="0"/>
              <a:t>Procedures</a:t>
            </a:r>
          </a:p>
          <a:p>
            <a:endParaRPr lang="pt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91DA63-F5A5-C844-BA07-08764DA152D2}"/>
              </a:ext>
            </a:extLst>
          </p:cNvPr>
          <p:cNvSpPr/>
          <p:nvPr/>
        </p:nvSpPr>
        <p:spPr>
          <a:xfrm>
            <a:off x="5246845" y="2744046"/>
            <a:ext cx="1570892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Perfil</a:t>
            </a:r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7818CDF7-C76D-ED49-81A6-383DFAD559F5}"/>
              </a:ext>
            </a:extLst>
          </p:cNvPr>
          <p:cNvSpPr/>
          <p:nvPr/>
        </p:nvSpPr>
        <p:spPr>
          <a:xfrm>
            <a:off x="8375021" y="2638539"/>
            <a:ext cx="297877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conhece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06CE0-E27B-9D4A-95F8-23D686F800D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17737" y="3095739"/>
            <a:ext cx="1557284" cy="0"/>
          </a:xfrm>
          <a:prstGeom prst="line">
            <a:avLst/>
          </a:prstGeom>
          <a:ln w="412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78AB3BC-37B6-9E4A-A007-951234C954A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7895597" y="1584125"/>
            <a:ext cx="105508" cy="3832120"/>
          </a:xfrm>
          <a:prstGeom prst="bentConnector3">
            <a:avLst>
              <a:gd name="adj1" fmla="val -216666"/>
            </a:avLst>
          </a:prstGeom>
          <a:ln w="412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7923752-EE57-D543-98BE-DFD99C99879A}"/>
              </a:ext>
            </a:extLst>
          </p:cNvPr>
          <p:cNvSpPr/>
          <p:nvPr/>
        </p:nvSpPr>
        <p:spPr>
          <a:xfrm>
            <a:off x="1099109" y="5053249"/>
            <a:ext cx="2590452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Empregado</a:t>
            </a:r>
            <a:endParaRPr lang="en-US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481CCCA-B6B4-EF42-A9DE-89AF6086F968}"/>
              </a:ext>
            </a:extLst>
          </p:cNvPr>
          <p:cNvSpPr/>
          <p:nvPr/>
        </p:nvSpPr>
        <p:spPr>
          <a:xfrm>
            <a:off x="5246845" y="4947742"/>
            <a:ext cx="44737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Supervisiona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57AA50-111E-F341-B9CE-A4FCDEDAA8C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89561" y="5404942"/>
            <a:ext cx="1557284" cy="0"/>
          </a:xfrm>
          <a:prstGeom prst="line">
            <a:avLst/>
          </a:prstGeom>
          <a:ln w="412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DF2B0B0-18C1-8641-A0B7-C0AF403822C6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>
            <a:off x="4886274" y="3264696"/>
            <a:ext cx="105508" cy="5089385"/>
          </a:xfrm>
          <a:prstGeom prst="bentConnector3">
            <a:avLst>
              <a:gd name="adj1" fmla="val -216666"/>
            </a:avLst>
          </a:prstGeom>
          <a:ln w="412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BEEB15-E975-EF45-AB5C-1B9047DAA526}"/>
              </a:ext>
            </a:extLst>
          </p:cNvPr>
          <p:cNvSpPr txBox="1"/>
          <p:nvPr/>
        </p:nvSpPr>
        <p:spPr>
          <a:xfrm>
            <a:off x="3838501" y="5644218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3BB0-87D2-1F4A-B266-35ADC63D3CB0}"/>
              </a:ext>
            </a:extLst>
          </p:cNvPr>
          <p:cNvSpPr txBox="1"/>
          <p:nvPr/>
        </p:nvSpPr>
        <p:spPr>
          <a:xfrm>
            <a:off x="4239067" y="4954769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B9802D-A50C-1541-B02F-1912FC87A4C9}"/>
              </a:ext>
            </a:extLst>
          </p:cNvPr>
          <p:cNvSpPr txBox="1"/>
          <p:nvPr/>
        </p:nvSpPr>
        <p:spPr>
          <a:xfrm>
            <a:off x="6882270" y="3310419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1BD2B5-1462-7543-89B9-406ADBE07EDC}"/>
              </a:ext>
            </a:extLst>
          </p:cNvPr>
          <p:cNvSpPr txBox="1"/>
          <p:nvPr/>
        </p:nvSpPr>
        <p:spPr>
          <a:xfrm>
            <a:off x="7337630" y="265264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21857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8FC98-8758-D249-BD49-4E74AF0B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u="sng" dirty="0" err="1"/>
              <a:t>definição</a:t>
            </a:r>
            <a:r>
              <a:rPr lang="en-US" dirty="0"/>
              <a:t> de um banco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89697-48FC-0849-8695-8727BB3E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50"/>
            <a:ext cx="10831286" cy="5179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CD1686-E364-EE40-AB28-AC9FE178F7B2}"/>
              </a:ext>
            </a:extLst>
          </p:cNvPr>
          <p:cNvSpPr txBox="1"/>
          <p:nvPr/>
        </p:nvSpPr>
        <p:spPr>
          <a:xfrm>
            <a:off x="4910917" y="3494832"/>
            <a:ext cx="6275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Empregado</a:t>
            </a:r>
            <a:r>
              <a:rPr lang="en-US" sz="2400" dirty="0"/>
              <a:t>(</a:t>
            </a:r>
            <a:r>
              <a:rPr lang="en-US" sz="2400" u="sng" dirty="0"/>
              <a:t>Mat</a:t>
            </a:r>
            <a:r>
              <a:rPr lang="en-US" sz="2400" dirty="0"/>
              <a:t>, Nome, </a:t>
            </a:r>
            <a:r>
              <a:rPr lang="en-US" sz="2400" dirty="0" err="1"/>
              <a:t>salário</a:t>
            </a:r>
            <a:r>
              <a:rPr lang="en-US" sz="2400" dirty="0"/>
              <a:t>, #</a:t>
            </a:r>
            <a:r>
              <a:rPr lang="en-US" sz="2400" dirty="0" err="1"/>
              <a:t>departamento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0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ewspaper&#10;&#10;Description automatically generated">
            <a:extLst>
              <a:ext uri="{FF2B5EF4-FFF2-40B4-BE49-F238E27FC236}">
                <a16:creationId xmlns:a16="http://schemas.microsoft.com/office/drawing/2014/main" id="{317FEA36-ACB6-314D-80D7-DB5D63AB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1" y="0"/>
            <a:ext cx="957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8B21-CBF5-5741-ADE7-8CA47269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95429" cy="1325563"/>
          </a:xfrm>
        </p:spPr>
        <p:txBody>
          <a:bodyPr/>
          <a:lstStyle/>
          <a:p>
            <a:r>
              <a:rPr lang="pt-BR" dirty="0"/>
              <a:t>Integridade referencial e Chaves estrangeiras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A2019-57FF-1E4E-AF0A-D995E3C8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56" y="1175655"/>
            <a:ext cx="9755416" cy="56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1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275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Projeto relacional – Restrições do modelo relacional</vt:lpstr>
      <vt:lpstr>Níveis de restrições do modelo relacional</vt:lpstr>
      <vt:lpstr>Níveis de restrições do modelo relacional</vt:lpstr>
      <vt:lpstr>Exemplo</vt:lpstr>
      <vt:lpstr>Níveis de restrições do modelo relacional</vt:lpstr>
      <vt:lpstr>Exemplo de uma definição de um banco</vt:lpstr>
      <vt:lpstr>PowerPoint Presentation</vt:lpstr>
      <vt:lpstr>Integridade referencial e Chaves estrangeiras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relacional – Restrições do modelo relacional</dc:title>
  <dc:creator>Fabio Leite</dc:creator>
  <cp:lastModifiedBy>Fabio Leite</cp:lastModifiedBy>
  <cp:revision>32</cp:revision>
  <dcterms:created xsi:type="dcterms:W3CDTF">2020-03-24T01:23:52Z</dcterms:created>
  <dcterms:modified xsi:type="dcterms:W3CDTF">2021-03-17T10:41:25Z</dcterms:modified>
</cp:coreProperties>
</file>